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215" y="349884"/>
            <a:ext cx="7052068" cy="770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2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215" y="349884"/>
            <a:ext cx="5228590" cy="770890"/>
          </a:xfrm>
          <a:prstGeom prst="rect"/>
          <a:ln w="12192">
            <a:solidFill>
              <a:srgbClr val="000000"/>
            </a:solidFill>
          </a:ln>
        </p:spPr>
        <p:txBody>
          <a:bodyPr wrap="square" lIns="0" tIns="206375" rIns="0" bIns="0" rtlCol="0" vert="horz">
            <a:spAutoFit/>
          </a:bodyPr>
          <a:lstStyle/>
          <a:p>
            <a:pPr marL="41910">
              <a:lnSpc>
                <a:spcPct val="100000"/>
              </a:lnSpc>
              <a:spcBef>
                <a:spcPts val="1625"/>
              </a:spcBef>
              <a:tabLst>
                <a:tab pos="1024890" algn="l"/>
              </a:tabLst>
            </a:pPr>
            <a:r>
              <a:rPr dirty="0" spc="204"/>
              <a:t>Nikki	</a:t>
            </a:r>
            <a:r>
              <a:rPr dirty="0" spc="-125"/>
              <a:t>de </a:t>
            </a:r>
            <a:r>
              <a:rPr dirty="0" spc="-25"/>
              <a:t>Saint</a:t>
            </a:r>
            <a:r>
              <a:rPr dirty="0" spc="-290"/>
              <a:t> </a:t>
            </a:r>
            <a:r>
              <a:rPr dirty="0" spc="204"/>
              <a:t>Phalle(1930-2002)</a:t>
            </a:r>
          </a:p>
        </p:txBody>
      </p:sp>
      <p:sp>
        <p:nvSpPr>
          <p:cNvPr id="3" name="object 3"/>
          <p:cNvSpPr/>
          <p:nvPr/>
        </p:nvSpPr>
        <p:spPr>
          <a:xfrm>
            <a:off x="5913662" y="357372"/>
            <a:ext cx="1326861" cy="1930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8386" y="1136898"/>
            <a:ext cx="5724144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8405" y="2493258"/>
            <a:ext cx="1808988" cy="2410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68217" y="4959350"/>
            <a:ext cx="1778635" cy="62484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dirty="0" sz="1200" spc="-25">
                <a:latin typeface="Arial"/>
                <a:cs typeface="Arial"/>
              </a:rPr>
              <a:t>« </a:t>
            </a:r>
            <a:r>
              <a:rPr dirty="0" sz="1200" spc="-35">
                <a:latin typeface="Arial"/>
                <a:cs typeface="Arial"/>
              </a:rPr>
              <a:t>Gwendolyn</a:t>
            </a:r>
            <a:r>
              <a:rPr dirty="0" sz="1200" spc="-14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»</a:t>
            </a:r>
            <a:endParaRPr sz="12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900"/>
              </a:spcBef>
            </a:pPr>
            <a:r>
              <a:rPr dirty="0" sz="1200" spc="-85">
                <a:latin typeface="Arial"/>
                <a:cs typeface="Arial"/>
              </a:rPr>
              <a:t>Exposée </a:t>
            </a:r>
            <a:r>
              <a:rPr dirty="0" sz="1200" spc="-80">
                <a:latin typeface="Arial"/>
                <a:cs typeface="Arial"/>
              </a:rPr>
              <a:t>à </a:t>
            </a:r>
            <a:r>
              <a:rPr dirty="0" sz="1200" spc="-60">
                <a:latin typeface="Arial"/>
                <a:cs typeface="Arial"/>
              </a:rPr>
              <a:t>Bâle </a:t>
            </a:r>
            <a:r>
              <a:rPr dirty="0" sz="1200" spc="-50">
                <a:latin typeface="Arial"/>
                <a:cs typeface="Arial"/>
              </a:rPr>
              <a:t>en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95">
                <a:latin typeface="Arial"/>
                <a:cs typeface="Arial"/>
              </a:rPr>
              <a:t>Suisse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62555" y="2465827"/>
            <a:ext cx="2101596" cy="24612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219705" y="5006340"/>
            <a:ext cx="1779270" cy="53022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550545" marR="163195" indent="-384175">
              <a:lnSpc>
                <a:spcPct val="120800"/>
              </a:lnSpc>
            </a:pPr>
            <a:r>
              <a:rPr dirty="0" sz="1200" spc="-25">
                <a:latin typeface="Arial"/>
                <a:cs typeface="Arial"/>
              </a:rPr>
              <a:t>« </a:t>
            </a:r>
            <a:r>
              <a:rPr dirty="0" sz="1200" spc="-65">
                <a:latin typeface="Arial"/>
                <a:cs typeface="Arial"/>
              </a:rPr>
              <a:t>Nana </a:t>
            </a:r>
            <a:r>
              <a:rPr dirty="0" sz="1200" spc="-25">
                <a:latin typeface="Arial"/>
                <a:cs typeface="Arial"/>
              </a:rPr>
              <a:t>» </a:t>
            </a:r>
            <a:r>
              <a:rPr dirty="0" sz="1200" spc="-80">
                <a:latin typeface="Arial"/>
                <a:cs typeface="Arial"/>
              </a:rPr>
              <a:t>à </a:t>
            </a:r>
            <a:r>
              <a:rPr dirty="0" sz="1200" spc="-45">
                <a:latin typeface="Arial"/>
                <a:cs typeface="Arial"/>
              </a:rPr>
              <a:t>Hanovre</a:t>
            </a:r>
            <a:r>
              <a:rPr dirty="0" sz="1200" spc="-20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en  </a:t>
            </a:r>
            <a:r>
              <a:rPr dirty="0" sz="1200" spc="-45">
                <a:latin typeface="Arial"/>
                <a:cs typeface="Arial"/>
              </a:rPr>
              <a:t>Allemagne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35779" y="2455158"/>
            <a:ext cx="1842515" cy="2456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341876" y="4975225"/>
            <a:ext cx="1946910" cy="582930"/>
          </a:xfrm>
          <a:prstGeom prst="rect">
            <a:avLst/>
          </a:prstGeom>
          <a:ln w="13716">
            <a:solidFill>
              <a:srgbClr val="000000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176530">
              <a:lnSpc>
                <a:spcPct val="100000"/>
              </a:lnSpc>
              <a:spcBef>
                <a:spcPts val="290"/>
              </a:spcBef>
            </a:pPr>
            <a:r>
              <a:rPr dirty="0" sz="1200" spc="-25">
                <a:latin typeface="Arial"/>
                <a:cs typeface="Arial"/>
              </a:rPr>
              <a:t>« </a:t>
            </a:r>
            <a:r>
              <a:rPr dirty="0" sz="1200" spc="-40">
                <a:latin typeface="Arial"/>
                <a:cs typeface="Arial"/>
              </a:rPr>
              <a:t>Fontaine </a:t>
            </a:r>
            <a:r>
              <a:rPr dirty="0" sz="1200" spc="-45">
                <a:latin typeface="Arial"/>
                <a:cs typeface="Arial"/>
              </a:rPr>
              <a:t>de </a:t>
            </a:r>
            <a:r>
              <a:rPr dirty="0" sz="1200" spc="-40">
                <a:latin typeface="Arial"/>
                <a:cs typeface="Arial"/>
              </a:rPr>
              <a:t>jouvence</a:t>
            </a:r>
            <a:r>
              <a:rPr dirty="0" sz="1200" spc="-2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»</a:t>
            </a:r>
            <a:endParaRPr sz="1200">
              <a:latin typeface="Arial"/>
              <a:cs typeface="Arial"/>
            </a:endParaRPr>
          </a:p>
          <a:p>
            <a:pPr marL="197485">
              <a:lnSpc>
                <a:spcPct val="100000"/>
              </a:lnSpc>
              <a:spcBef>
                <a:spcPts val="900"/>
              </a:spcBef>
            </a:pPr>
            <a:r>
              <a:rPr dirty="0" sz="1200" spc="-45">
                <a:latin typeface="Arial"/>
                <a:cs typeface="Arial"/>
              </a:rPr>
              <a:t>Duisbourg </a:t>
            </a:r>
            <a:r>
              <a:rPr dirty="0" sz="1200" spc="-50">
                <a:latin typeface="Arial"/>
                <a:cs typeface="Arial"/>
              </a:rPr>
              <a:t>en</a:t>
            </a:r>
            <a:r>
              <a:rPr dirty="0" sz="1200" spc="-130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Allemagne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6025" y="5646415"/>
            <a:ext cx="2223516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69741" y="7755890"/>
            <a:ext cx="2209800" cy="35179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marL="327025" marR="90170" indent="-230504">
              <a:lnSpc>
                <a:spcPct val="70000"/>
              </a:lnSpc>
              <a:spcBef>
                <a:spcPts val="370"/>
              </a:spcBef>
            </a:pPr>
            <a:r>
              <a:rPr dirty="0" sz="1200" spc="-25">
                <a:latin typeface="Arial"/>
                <a:cs typeface="Arial"/>
              </a:rPr>
              <a:t>« </a:t>
            </a:r>
            <a:r>
              <a:rPr dirty="0" sz="1200" spc="-65">
                <a:latin typeface="Arial"/>
                <a:cs typeface="Arial"/>
              </a:rPr>
              <a:t>Nana </a:t>
            </a:r>
            <a:r>
              <a:rPr dirty="0" sz="1200" spc="-25">
                <a:latin typeface="Arial"/>
                <a:cs typeface="Arial"/>
              </a:rPr>
              <a:t>» </a:t>
            </a:r>
            <a:r>
              <a:rPr dirty="0" sz="1200" spc="-50">
                <a:latin typeface="Arial"/>
                <a:cs typeface="Arial"/>
              </a:rPr>
              <a:t>Musée </a:t>
            </a:r>
            <a:r>
              <a:rPr dirty="0" sz="1200" spc="10">
                <a:latin typeface="Arial"/>
                <a:cs typeface="Arial"/>
              </a:rPr>
              <a:t>d’art </a:t>
            </a:r>
            <a:r>
              <a:rPr dirty="0" sz="1200" spc="-30">
                <a:latin typeface="Arial"/>
                <a:cs typeface="Arial"/>
              </a:rPr>
              <a:t>moderne  </a:t>
            </a:r>
            <a:r>
              <a:rPr dirty="0" sz="1200" spc="-45">
                <a:latin typeface="Arial"/>
                <a:cs typeface="Arial"/>
              </a:rPr>
              <a:t>de </a:t>
            </a:r>
            <a:r>
              <a:rPr dirty="0" sz="1200" spc="-40">
                <a:latin typeface="Arial"/>
                <a:cs typeface="Arial"/>
              </a:rPr>
              <a:t>Stockholm </a:t>
            </a:r>
            <a:r>
              <a:rPr dirty="0" sz="1200" spc="-50">
                <a:latin typeface="Arial"/>
                <a:cs typeface="Arial"/>
              </a:rPr>
              <a:t>en</a:t>
            </a:r>
            <a:r>
              <a:rPr dirty="0" sz="1200" spc="-150">
                <a:latin typeface="Arial"/>
                <a:cs typeface="Arial"/>
              </a:rPr>
              <a:t> </a:t>
            </a:r>
            <a:r>
              <a:rPr dirty="0" sz="1200" spc="-75">
                <a:latin typeface="Arial"/>
                <a:cs typeface="Arial"/>
              </a:rPr>
              <a:t>Suède.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46604" y="9343390"/>
            <a:ext cx="3564254" cy="655320"/>
          </a:xfrm>
          <a:prstGeom prst="rect">
            <a:avLst/>
          </a:prstGeom>
          <a:ln w="13716">
            <a:solidFill>
              <a:srgbClr val="00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335"/>
              </a:spcBef>
            </a:pPr>
            <a:r>
              <a:rPr dirty="0" sz="1200" spc="90">
                <a:latin typeface="UKIJ Inchike"/>
                <a:cs typeface="UKIJ Inchike"/>
              </a:rPr>
              <a:t>Grotte</a:t>
            </a:r>
            <a:r>
              <a:rPr dirty="0" sz="1200" spc="-40">
                <a:latin typeface="UKIJ Inchike"/>
                <a:cs typeface="UKIJ Inchike"/>
              </a:rPr>
              <a:t> </a:t>
            </a:r>
            <a:r>
              <a:rPr dirty="0" sz="1200" spc="90">
                <a:latin typeface="UKIJ Inchike"/>
                <a:cs typeface="UKIJ Inchike"/>
              </a:rPr>
              <a:t>qui</a:t>
            </a:r>
            <a:r>
              <a:rPr dirty="0" sz="1200" spc="-30">
                <a:latin typeface="UKIJ Inchike"/>
                <a:cs typeface="UKIJ Inchike"/>
              </a:rPr>
              <a:t> </a:t>
            </a:r>
            <a:r>
              <a:rPr dirty="0" sz="1200" spc="75">
                <a:latin typeface="UKIJ Inchike"/>
                <a:cs typeface="UKIJ Inchike"/>
              </a:rPr>
              <a:t>se</a:t>
            </a:r>
            <a:r>
              <a:rPr dirty="0" sz="1200" spc="-35">
                <a:latin typeface="UKIJ Inchike"/>
                <a:cs typeface="UKIJ Inchike"/>
              </a:rPr>
              <a:t> </a:t>
            </a:r>
            <a:r>
              <a:rPr dirty="0" sz="1200" spc="90">
                <a:latin typeface="UKIJ Inchike"/>
                <a:cs typeface="UKIJ Inchike"/>
              </a:rPr>
              <a:t>trouve</a:t>
            </a:r>
            <a:r>
              <a:rPr dirty="0" sz="1200" spc="-35">
                <a:latin typeface="UKIJ Inchike"/>
                <a:cs typeface="UKIJ Inchike"/>
              </a:rPr>
              <a:t> </a:t>
            </a:r>
            <a:r>
              <a:rPr dirty="0" sz="1200" spc="90">
                <a:latin typeface="UKIJ Inchike"/>
                <a:cs typeface="UKIJ Inchike"/>
              </a:rPr>
              <a:t>au</a:t>
            </a:r>
            <a:r>
              <a:rPr dirty="0" sz="1200" spc="-30">
                <a:latin typeface="UKIJ Inchike"/>
                <a:cs typeface="UKIJ Inchike"/>
              </a:rPr>
              <a:t> </a:t>
            </a:r>
            <a:r>
              <a:rPr dirty="0" sz="1200" spc="85">
                <a:latin typeface="UKIJ Inchike"/>
                <a:cs typeface="UKIJ Inchike"/>
              </a:rPr>
              <a:t>nord-ouest</a:t>
            </a:r>
            <a:endParaRPr sz="1200">
              <a:latin typeface="UKIJ Inchike"/>
              <a:cs typeface="UKIJ Inchik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UKIJ Inchike"/>
              <a:cs typeface="UKIJ Inchike"/>
            </a:endParaRPr>
          </a:p>
          <a:p>
            <a:pPr marL="86360">
              <a:lnSpc>
                <a:spcPct val="100000"/>
              </a:lnSpc>
            </a:pPr>
            <a:r>
              <a:rPr dirty="0" sz="1200" spc="95">
                <a:latin typeface="UKIJ Inchike"/>
                <a:cs typeface="UKIJ Inchike"/>
              </a:rPr>
              <a:t>du</a:t>
            </a:r>
            <a:r>
              <a:rPr dirty="0" sz="1200" spc="-35">
                <a:latin typeface="UKIJ Inchike"/>
                <a:cs typeface="UKIJ Inchike"/>
              </a:rPr>
              <a:t> </a:t>
            </a:r>
            <a:r>
              <a:rPr dirty="0" sz="1200" spc="90">
                <a:latin typeface="UKIJ Inchike"/>
                <a:cs typeface="UKIJ Inchike"/>
              </a:rPr>
              <a:t>Grand</a:t>
            </a:r>
            <a:r>
              <a:rPr dirty="0" sz="1200" spc="-30">
                <a:latin typeface="UKIJ Inchike"/>
                <a:cs typeface="UKIJ Inchike"/>
              </a:rPr>
              <a:t> </a:t>
            </a:r>
            <a:r>
              <a:rPr dirty="0" sz="1200" spc="85">
                <a:latin typeface="UKIJ Inchike"/>
                <a:cs typeface="UKIJ Inchike"/>
              </a:rPr>
              <a:t>Jardin</a:t>
            </a:r>
            <a:r>
              <a:rPr dirty="0" sz="1200" spc="-15">
                <a:latin typeface="UKIJ Inchike"/>
                <a:cs typeface="UKIJ Inchike"/>
              </a:rPr>
              <a:t> </a:t>
            </a:r>
            <a:r>
              <a:rPr dirty="0" sz="1200" spc="85">
                <a:latin typeface="UKIJ Inchike"/>
                <a:cs typeface="UKIJ Inchike"/>
              </a:rPr>
              <a:t>Herrenhäuser</a:t>
            </a:r>
            <a:r>
              <a:rPr dirty="0" sz="1200" spc="-25">
                <a:latin typeface="UKIJ Inchike"/>
                <a:cs typeface="UKIJ Inchike"/>
              </a:rPr>
              <a:t> </a:t>
            </a:r>
            <a:r>
              <a:rPr dirty="0" sz="1200" spc="85">
                <a:latin typeface="UKIJ Inchike"/>
                <a:cs typeface="UKIJ Inchike"/>
              </a:rPr>
              <a:t>de</a:t>
            </a:r>
            <a:r>
              <a:rPr dirty="0" sz="1200" spc="-25">
                <a:latin typeface="UKIJ Inchike"/>
                <a:cs typeface="UKIJ Inchike"/>
              </a:rPr>
              <a:t> </a:t>
            </a:r>
            <a:r>
              <a:rPr dirty="0" u="heavy" sz="1200" spc="9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UKIJ Inchike"/>
                <a:cs typeface="UKIJ Inchike"/>
              </a:rPr>
              <a:t>Hanovre</a:t>
            </a:r>
            <a:endParaRPr sz="1200">
              <a:latin typeface="UKIJ Inchike"/>
              <a:cs typeface="UKIJ Inchik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43555" y="5643369"/>
            <a:ext cx="4863083" cy="36484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69029" y="8173209"/>
            <a:ext cx="1781556" cy="23759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57" y="1147569"/>
            <a:ext cx="6897624" cy="919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509" y="336801"/>
            <a:ext cx="6867144" cy="9156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93" y="1758694"/>
            <a:ext cx="6999732" cy="8598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462" y="873829"/>
            <a:ext cx="7135703" cy="9512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705" y="315462"/>
            <a:ext cx="6903720" cy="5175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8801" y="5661657"/>
            <a:ext cx="6777228" cy="4370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41" y="367278"/>
            <a:ext cx="6824472" cy="5117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3822" y="5561071"/>
            <a:ext cx="6658765" cy="2756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193" y="616573"/>
            <a:ext cx="5245735" cy="9779000"/>
            <a:chOff x="838193" y="616573"/>
            <a:chExt cx="5245735" cy="9779000"/>
          </a:xfrm>
        </p:grpSpPr>
        <p:sp>
          <p:nvSpPr>
            <p:cNvPr id="3" name="object 3"/>
            <p:cNvSpPr/>
            <p:nvPr/>
          </p:nvSpPr>
          <p:spPr>
            <a:xfrm>
              <a:off x="838193" y="616573"/>
              <a:ext cx="5230368" cy="44872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25079" y="5111493"/>
              <a:ext cx="5058722" cy="52836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243" y="208782"/>
            <a:ext cx="6601198" cy="6201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942" y="207261"/>
            <a:ext cx="6906995" cy="9049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237" y="310890"/>
            <a:ext cx="5149732" cy="5149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1473" y="5600694"/>
            <a:ext cx="2712720" cy="3499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00" y="1298874"/>
            <a:ext cx="7040570" cy="7599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181" y="443478"/>
            <a:ext cx="6813804" cy="4933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2893" y="5452869"/>
            <a:ext cx="6950963" cy="4866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185" y="434482"/>
            <a:ext cx="5685091" cy="9957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34" y="741912"/>
            <a:ext cx="7245947" cy="8504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26" y="48762"/>
            <a:ext cx="7217663" cy="5629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9693" y="5772393"/>
            <a:ext cx="1967864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latin typeface="Carlito"/>
                <a:cs typeface="Carlito"/>
              </a:rPr>
              <a:t>Le </a:t>
            </a:r>
            <a:r>
              <a:rPr dirty="0" sz="2200" spc="-10">
                <a:latin typeface="Carlito"/>
                <a:cs typeface="Carlito"/>
              </a:rPr>
              <a:t>jardin </a:t>
            </a:r>
            <a:r>
              <a:rPr dirty="0" sz="2200">
                <a:latin typeface="Carlito"/>
                <a:cs typeface="Carlito"/>
              </a:rPr>
              <a:t>de</a:t>
            </a:r>
            <a:r>
              <a:rPr dirty="0" sz="2200" spc="-60">
                <a:latin typeface="Carlito"/>
                <a:cs typeface="Carlito"/>
              </a:rPr>
              <a:t> </a:t>
            </a:r>
            <a:r>
              <a:rPr dirty="0" sz="2200" spc="-15">
                <a:latin typeface="Carlito"/>
                <a:cs typeface="Carlito"/>
              </a:rPr>
              <a:t>tarot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866" y="6262113"/>
            <a:ext cx="3467100" cy="4258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76902" y="5789157"/>
            <a:ext cx="3697604" cy="3943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dirty="0" sz="1200" spc="-5">
                <a:latin typeface="Carlito"/>
                <a:cs typeface="Carlito"/>
              </a:rPr>
              <a:t>Ce lieu fantastique et surprenant, unique </a:t>
            </a:r>
            <a:r>
              <a:rPr dirty="0" sz="1200" spc="-10">
                <a:latin typeface="Carlito"/>
                <a:cs typeface="Carlito"/>
              </a:rPr>
              <a:t>au </a:t>
            </a:r>
            <a:r>
              <a:rPr dirty="0" sz="1200" spc="-5">
                <a:latin typeface="Carlito"/>
                <a:cs typeface="Carlito"/>
              </a:rPr>
              <a:t>monde est  </a:t>
            </a:r>
            <a:r>
              <a:rPr dirty="0" sz="1200">
                <a:latin typeface="Carlito"/>
                <a:cs typeface="Carlito"/>
              </a:rPr>
              <a:t>situé </a:t>
            </a:r>
            <a:r>
              <a:rPr dirty="0" sz="1200" spc="-5">
                <a:latin typeface="Carlito"/>
                <a:cs typeface="Carlito"/>
              </a:rPr>
              <a:t>à Capalbio en Toscane </a:t>
            </a:r>
            <a:r>
              <a:rPr dirty="0" sz="1200" spc="-10">
                <a:latin typeface="Carlito"/>
                <a:cs typeface="Carlito"/>
              </a:rPr>
              <a:t>en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Italie.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6902" y="6339320"/>
            <a:ext cx="3699510" cy="3903979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just" marL="12700" marR="6350">
              <a:lnSpc>
                <a:spcPct val="101699"/>
              </a:lnSpc>
              <a:spcBef>
                <a:spcPts val="75"/>
              </a:spcBef>
            </a:pPr>
            <a:r>
              <a:rPr dirty="0" sz="1200" spc="-5">
                <a:latin typeface="Carlito"/>
                <a:cs typeface="Carlito"/>
              </a:rPr>
              <a:t>Il n’est </a:t>
            </a:r>
            <a:r>
              <a:rPr dirty="0" sz="1200">
                <a:latin typeface="Carlito"/>
                <a:cs typeface="Carlito"/>
              </a:rPr>
              <a:t>pas </a:t>
            </a:r>
            <a:r>
              <a:rPr dirty="0" sz="1200" spc="-5">
                <a:latin typeface="Carlito"/>
                <a:cs typeface="Carlito"/>
              </a:rPr>
              <a:t>sans rappeler le Parc Guëll à Barcelone </a:t>
            </a:r>
            <a:r>
              <a:rPr dirty="0" sz="1200">
                <a:latin typeface="Carlito"/>
                <a:cs typeface="Carlito"/>
              </a:rPr>
              <a:t>de  </a:t>
            </a:r>
            <a:r>
              <a:rPr dirty="0" sz="1200" spc="-5">
                <a:latin typeface="Carlito"/>
                <a:cs typeface="Carlito"/>
              </a:rPr>
              <a:t>l’architecte Gaudi. C’est d’ailleurs suite à sa découverte </a:t>
            </a:r>
            <a:r>
              <a:rPr dirty="0" sz="1200" spc="-10">
                <a:latin typeface="Carlito"/>
                <a:cs typeface="Carlito"/>
              </a:rPr>
              <a:t>en  </a:t>
            </a:r>
            <a:r>
              <a:rPr dirty="0" sz="1200" spc="-5">
                <a:latin typeface="Carlito"/>
                <a:cs typeface="Carlito"/>
              </a:rPr>
              <a:t>1955 que l’idée d’un tel jardin </a:t>
            </a:r>
            <a:r>
              <a:rPr dirty="0" sz="1200">
                <a:latin typeface="Carlito"/>
                <a:cs typeface="Carlito"/>
              </a:rPr>
              <a:t>pris </a:t>
            </a:r>
            <a:r>
              <a:rPr dirty="0" sz="1200" spc="-5">
                <a:latin typeface="Carlito"/>
                <a:cs typeface="Carlito"/>
              </a:rPr>
              <a:t>forme dans l’esprit </a:t>
            </a:r>
            <a:r>
              <a:rPr dirty="0" sz="1200" spc="-10">
                <a:latin typeface="Carlito"/>
                <a:cs typeface="Carlito"/>
              </a:rPr>
              <a:t>de  </a:t>
            </a:r>
            <a:r>
              <a:rPr dirty="0" sz="1200" spc="-5">
                <a:latin typeface="Carlito"/>
                <a:cs typeface="Carlito"/>
              </a:rPr>
              <a:t>l’artiste.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150">
              <a:latin typeface="Carlito"/>
              <a:cs typeface="Carlito"/>
            </a:endParaRPr>
          </a:p>
          <a:p>
            <a:pPr algn="just" marL="12700" marR="5715">
              <a:lnSpc>
                <a:spcPct val="101699"/>
              </a:lnSpc>
            </a:pPr>
            <a:r>
              <a:rPr dirty="0" sz="1200" spc="-5">
                <a:latin typeface="Carlito"/>
                <a:cs typeface="Carlito"/>
              </a:rPr>
              <a:t>Les premiers travaux, auto-ﬁnancés </a:t>
            </a:r>
            <a:r>
              <a:rPr dirty="0" sz="1200">
                <a:latin typeface="Carlito"/>
                <a:cs typeface="Carlito"/>
              </a:rPr>
              <a:t>du </a:t>
            </a:r>
            <a:r>
              <a:rPr dirty="0" sz="1200" spc="-5">
                <a:latin typeface="Carlito"/>
                <a:cs typeface="Carlito"/>
              </a:rPr>
              <a:t>début à </a:t>
            </a:r>
            <a:r>
              <a:rPr dirty="0" sz="1200" spc="-10">
                <a:latin typeface="Carlito"/>
                <a:cs typeface="Carlito"/>
              </a:rPr>
              <a:t>la </a:t>
            </a:r>
            <a:r>
              <a:rPr dirty="0" sz="1200" spc="-5">
                <a:latin typeface="Carlito"/>
                <a:cs typeface="Carlito"/>
              </a:rPr>
              <a:t>ﬁn,  commencèrent en 1979 grâce à la collaboration </a:t>
            </a:r>
            <a:r>
              <a:rPr dirty="0" sz="1200" spc="-10">
                <a:latin typeface="Carlito"/>
                <a:cs typeface="Carlito"/>
              </a:rPr>
              <a:t>et au  </a:t>
            </a:r>
            <a:r>
              <a:rPr dirty="0" sz="1200" spc="-5">
                <a:latin typeface="Carlito"/>
                <a:cs typeface="Carlito"/>
              </a:rPr>
              <a:t>soutient </a:t>
            </a:r>
            <a:r>
              <a:rPr dirty="0" sz="1200">
                <a:latin typeface="Carlito"/>
                <a:cs typeface="Carlito"/>
              </a:rPr>
              <a:t>de </a:t>
            </a:r>
            <a:r>
              <a:rPr dirty="0" sz="1200" spc="-10">
                <a:latin typeface="Carlito"/>
                <a:cs typeface="Carlito"/>
              </a:rPr>
              <a:t>son </a:t>
            </a:r>
            <a:r>
              <a:rPr dirty="0" sz="1200" spc="-5">
                <a:latin typeface="Carlito"/>
                <a:cs typeface="Carlito"/>
              </a:rPr>
              <a:t>mari </a:t>
            </a:r>
            <a:r>
              <a:rPr dirty="0" sz="1200" spc="-10">
                <a:latin typeface="Carlito"/>
                <a:cs typeface="Carlito"/>
              </a:rPr>
              <a:t>Jean </a:t>
            </a:r>
            <a:r>
              <a:rPr dirty="0" sz="1200" spc="-5">
                <a:latin typeface="Carlito"/>
                <a:cs typeface="Carlito"/>
              </a:rPr>
              <a:t>Tinguely, </a:t>
            </a:r>
            <a:r>
              <a:rPr dirty="0" sz="1200">
                <a:latin typeface="Carlito"/>
                <a:cs typeface="Carlito"/>
              </a:rPr>
              <a:t>d’amis </a:t>
            </a:r>
            <a:r>
              <a:rPr dirty="0" sz="1200" spc="-5">
                <a:latin typeface="Carlito"/>
                <a:cs typeface="Carlito"/>
              </a:rPr>
              <a:t>artistes mais  aussi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d’anonymes.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Carlito"/>
              <a:cs typeface="Carlito"/>
            </a:endParaRPr>
          </a:p>
          <a:p>
            <a:pPr algn="just" marL="12700" marR="5715">
              <a:lnSpc>
                <a:spcPct val="101699"/>
              </a:lnSpc>
            </a:pPr>
            <a:r>
              <a:rPr dirty="0" sz="1200">
                <a:latin typeface="Carlito"/>
                <a:cs typeface="Carlito"/>
              </a:rPr>
              <a:t>Dans </a:t>
            </a:r>
            <a:r>
              <a:rPr dirty="0" sz="1200" spc="-10">
                <a:latin typeface="Carlito"/>
                <a:cs typeface="Carlito"/>
              </a:rPr>
              <a:t>cet </a:t>
            </a:r>
            <a:r>
              <a:rPr dirty="0" sz="1200" spc="-5">
                <a:latin typeface="Carlito"/>
                <a:cs typeface="Carlito"/>
              </a:rPr>
              <a:t>immense jardin privé sont représentées les 22  arcanes majeures </a:t>
            </a:r>
            <a:r>
              <a:rPr dirty="0" sz="1200">
                <a:latin typeface="Carlito"/>
                <a:cs typeface="Carlito"/>
              </a:rPr>
              <a:t>du tarot </a:t>
            </a:r>
            <a:r>
              <a:rPr dirty="0" sz="1200" spc="-5">
                <a:latin typeface="Carlito"/>
                <a:cs typeface="Carlito"/>
              </a:rPr>
              <a:t>sous forme </a:t>
            </a:r>
            <a:r>
              <a:rPr dirty="0" sz="1200">
                <a:latin typeface="Carlito"/>
                <a:cs typeface="Carlito"/>
              </a:rPr>
              <a:t>de </a:t>
            </a:r>
            <a:r>
              <a:rPr dirty="0" sz="1200" spc="-5">
                <a:latin typeface="Carlito"/>
                <a:cs typeface="Carlito"/>
              </a:rPr>
              <a:t>sculptures  </a:t>
            </a:r>
            <a:r>
              <a:rPr dirty="0" sz="1200">
                <a:latin typeface="Carlito"/>
                <a:cs typeface="Carlito"/>
              </a:rPr>
              <a:t>géantes </a:t>
            </a:r>
            <a:r>
              <a:rPr dirty="0" sz="1200" spc="-5">
                <a:latin typeface="Carlito"/>
                <a:cs typeface="Carlito"/>
              </a:rPr>
              <a:t>hautes </a:t>
            </a:r>
            <a:r>
              <a:rPr dirty="0" sz="1200">
                <a:latin typeface="Carlito"/>
                <a:cs typeface="Carlito"/>
              </a:rPr>
              <a:t>de </a:t>
            </a:r>
            <a:r>
              <a:rPr dirty="0" sz="1200" spc="-5">
                <a:latin typeface="Carlito"/>
                <a:cs typeface="Carlito"/>
              </a:rPr>
              <a:t>12 à 15 mètres faites </a:t>
            </a:r>
            <a:r>
              <a:rPr dirty="0" sz="1200">
                <a:latin typeface="Carlito"/>
                <a:cs typeface="Carlito"/>
              </a:rPr>
              <a:t>de </a:t>
            </a:r>
            <a:r>
              <a:rPr dirty="0" sz="1200" spc="-5">
                <a:latin typeface="Carlito"/>
                <a:cs typeface="Carlito"/>
              </a:rPr>
              <a:t>polyester peint  et </a:t>
            </a:r>
            <a:r>
              <a:rPr dirty="0" sz="1200">
                <a:latin typeface="Carlito"/>
                <a:cs typeface="Carlito"/>
              </a:rPr>
              <a:t>de </a:t>
            </a:r>
            <a:r>
              <a:rPr dirty="0" sz="1200" spc="-5">
                <a:latin typeface="Carlito"/>
                <a:cs typeface="Carlito"/>
              </a:rPr>
              <a:t>béton armé recouverts </a:t>
            </a:r>
            <a:r>
              <a:rPr dirty="0" sz="1200">
                <a:latin typeface="Carlito"/>
                <a:cs typeface="Carlito"/>
              </a:rPr>
              <a:t>de </a:t>
            </a:r>
            <a:r>
              <a:rPr dirty="0" sz="1200" spc="-5">
                <a:latin typeface="Carlito"/>
                <a:cs typeface="Carlito"/>
              </a:rPr>
              <a:t>mosaïques : miroirs,  </a:t>
            </a:r>
            <a:r>
              <a:rPr dirty="0" sz="1200">
                <a:latin typeface="Carlito"/>
                <a:cs typeface="Carlito"/>
              </a:rPr>
              <a:t>céramiques </a:t>
            </a:r>
            <a:r>
              <a:rPr dirty="0" sz="1200" spc="-5">
                <a:latin typeface="Carlito"/>
                <a:cs typeface="Carlito"/>
              </a:rPr>
              <a:t>multicolores et verre coloré </a:t>
            </a:r>
            <a:r>
              <a:rPr dirty="0" sz="1200">
                <a:latin typeface="Carlito"/>
                <a:cs typeface="Carlito"/>
              </a:rPr>
              <a:t>de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Murano.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150">
              <a:latin typeface="Carlito"/>
              <a:cs typeface="Carlito"/>
            </a:endParaRPr>
          </a:p>
          <a:p>
            <a:pPr algn="just" marL="12700" marR="5080">
              <a:lnSpc>
                <a:spcPct val="101699"/>
              </a:lnSpc>
            </a:pPr>
            <a:r>
              <a:rPr dirty="0" sz="1200">
                <a:latin typeface="Carlito"/>
                <a:cs typeface="Carlito"/>
              </a:rPr>
              <a:t>Dans </a:t>
            </a:r>
            <a:r>
              <a:rPr dirty="0" sz="1200" spc="-5">
                <a:latin typeface="Carlito"/>
                <a:cs typeface="Carlito"/>
              </a:rPr>
              <a:t>le jardin </a:t>
            </a:r>
            <a:r>
              <a:rPr dirty="0" sz="1200">
                <a:latin typeface="Carlito"/>
                <a:cs typeface="Carlito"/>
              </a:rPr>
              <a:t>des </a:t>
            </a:r>
            <a:r>
              <a:rPr dirty="0" sz="1200" spc="-5">
                <a:latin typeface="Carlito"/>
                <a:cs typeface="Carlito"/>
              </a:rPr>
              <a:t>tarots, vous </a:t>
            </a:r>
            <a:r>
              <a:rPr dirty="0" sz="1200" spc="-10">
                <a:latin typeface="Carlito"/>
                <a:cs typeface="Carlito"/>
              </a:rPr>
              <a:t>ne </a:t>
            </a:r>
            <a:r>
              <a:rPr dirty="0" sz="1200" spc="-5">
                <a:latin typeface="Carlito"/>
                <a:cs typeface="Carlito"/>
              </a:rPr>
              <a:t>trouverez pas </a:t>
            </a:r>
            <a:r>
              <a:rPr dirty="0" sz="1200">
                <a:latin typeface="Carlito"/>
                <a:cs typeface="Carlito"/>
              </a:rPr>
              <a:t>de </a:t>
            </a:r>
            <a:r>
              <a:rPr dirty="0" sz="1200" spc="-5">
                <a:latin typeface="Carlito"/>
                <a:cs typeface="Carlito"/>
              </a:rPr>
              <a:t>visite  </a:t>
            </a:r>
            <a:r>
              <a:rPr dirty="0" sz="1200">
                <a:latin typeface="Carlito"/>
                <a:cs typeface="Carlito"/>
              </a:rPr>
              <a:t>guidée, </a:t>
            </a:r>
            <a:r>
              <a:rPr dirty="0" sz="1200" spc="-5">
                <a:latin typeface="Carlito"/>
                <a:cs typeface="Carlito"/>
              </a:rPr>
              <a:t>spéciﬁcité résultant </a:t>
            </a:r>
            <a:r>
              <a:rPr dirty="0" sz="1200">
                <a:latin typeface="Carlito"/>
                <a:cs typeface="Carlito"/>
              </a:rPr>
              <a:t>de </a:t>
            </a:r>
            <a:r>
              <a:rPr dirty="0" sz="1200" spc="-5">
                <a:latin typeface="Carlito"/>
                <a:cs typeface="Carlito"/>
              </a:rPr>
              <a:t>la volonté </a:t>
            </a:r>
            <a:r>
              <a:rPr dirty="0" sz="1200">
                <a:latin typeface="Carlito"/>
                <a:cs typeface="Carlito"/>
              </a:rPr>
              <a:t>de </a:t>
            </a:r>
            <a:r>
              <a:rPr dirty="0" sz="1200" spc="-5">
                <a:latin typeface="Carlito"/>
                <a:cs typeface="Carlito"/>
              </a:rPr>
              <a:t>l’artiste </a:t>
            </a:r>
            <a:r>
              <a:rPr dirty="0" sz="1200">
                <a:latin typeface="Carlito"/>
                <a:cs typeface="Carlito"/>
              </a:rPr>
              <a:t>de  </a:t>
            </a:r>
            <a:r>
              <a:rPr dirty="0" sz="1200" spc="-5">
                <a:latin typeface="Carlito"/>
                <a:cs typeface="Carlito"/>
              </a:rPr>
              <a:t>laisser à ses visiteurs une entière liberté d’interprétation  </a:t>
            </a:r>
            <a:r>
              <a:rPr dirty="0" sz="1200">
                <a:latin typeface="Carlito"/>
                <a:cs typeface="Carlito"/>
              </a:rPr>
              <a:t>des </a:t>
            </a:r>
            <a:r>
              <a:rPr dirty="0" sz="1200" spc="-5">
                <a:latin typeface="Carlito"/>
                <a:cs typeface="Carlito"/>
              </a:rPr>
              <a:t>œuvres grâce à leurs connaissances et leur expérience  propre.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129" y="231645"/>
            <a:ext cx="6999732" cy="9332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349" y="153918"/>
            <a:ext cx="7112508" cy="474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6457" y="4865613"/>
            <a:ext cx="637984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latin typeface="Carlito"/>
                <a:cs typeface="Carlito"/>
              </a:rPr>
              <a:t>La </a:t>
            </a:r>
            <a:r>
              <a:rPr dirty="0" sz="2200" spc="-20">
                <a:latin typeface="Carlito"/>
                <a:cs typeface="Carlito"/>
              </a:rPr>
              <a:t>fontaine </a:t>
            </a:r>
            <a:r>
              <a:rPr dirty="0" sz="2200" spc="-5">
                <a:latin typeface="Carlito"/>
                <a:cs typeface="Carlito"/>
              </a:rPr>
              <a:t>Igor </a:t>
            </a:r>
            <a:r>
              <a:rPr dirty="0" sz="2200" spc="-15">
                <a:latin typeface="Carlito"/>
                <a:cs typeface="Carlito"/>
              </a:rPr>
              <a:t>Stravinsky </a:t>
            </a:r>
            <a:r>
              <a:rPr dirty="0" sz="2200" spc="-10">
                <a:latin typeface="Carlito"/>
                <a:cs typeface="Carlito"/>
              </a:rPr>
              <a:t>de </a:t>
            </a:r>
            <a:r>
              <a:rPr dirty="0" sz="2200" spc="-5">
                <a:latin typeface="Carlito"/>
                <a:cs typeface="Carlito"/>
              </a:rPr>
              <a:t>Niki </a:t>
            </a:r>
            <a:r>
              <a:rPr dirty="0" sz="2200" spc="-10">
                <a:latin typeface="Carlito"/>
                <a:cs typeface="Carlito"/>
              </a:rPr>
              <a:t>de </a:t>
            </a:r>
            <a:r>
              <a:rPr dirty="0" sz="2200" spc="-15">
                <a:latin typeface="Carlito"/>
                <a:cs typeface="Carlito"/>
              </a:rPr>
              <a:t>Saint </a:t>
            </a:r>
            <a:r>
              <a:rPr dirty="0" sz="2200" spc="-5">
                <a:latin typeface="Carlito"/>
                <a:cs typeface="Carlito"/>
              </a:rPr>
              <a:t>Phalle à</a:t>
            </a:r>
            <a:r>
              <a:rPr dirty="0" sz="2200" spc="130">
                <a:latin typeface="Carlito"/>
                <a:cs typeface="Carlito"/>
              </a:rPr>
              <a:t> </a:t>
            </a:r>
            <a:r>
              <a:rPr dirty="0" sz="2200" spc="-10">
                <a:latin typeface="Carlito"/>
                <a:cs typeface="Carlito"/>
              </a:rPr>
              <a:t>Paris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9133" y="5484874"/>
            <a:ext cx="5385816" cy="4418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40861" y="9897864"/>
            <a:ext cx="686308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latin typeface="Carlito"/>
                <a:cs typeface="Carlito"/>
              </a:rPr>
              <a:t>Hon « </a:t>
            </a:r>
            <a:r>
              <a:rPr dirty="0" sz="2200" spc="-10">
                <a:latin typeface="Carlito"/>
                <a:cs typeface="Carlito"/>
              </a:rPr>
              <a:t>nana </a:t>
            </a:r>
            <a:r>
              <a:rPr dirty="0" sz="2200" spc="-15">
                <a:latin typeface="Carlito"/>
                <a:cs typeface="Carlito"/>
              </a:rPr>
              <a:t>géante </a:t>
            </a:r>
            <a:r>
              <a:rPr dirty="0" sz="2200" spc="-5">
                <a:latin typeface="Carlito"/>
                <a:cs typeface="Carlito"/>
              </a:rPr>
              <a:t>» au moderna museet </a:t>
            </a:r>
            <a:r>
              <a:rPr dirty="0" sz="2200">
                <a:latin typeface="Carlito"/>
                <a:cs typeface="Carlito"/>
              </a:rPr>
              <a:t>de </a:t>
            </a:r>
            <a:r>
              <a:rPr dirty="0" sz="2200" spc="-15">
                <a:latin typeface="Carlito"/>
                <a:cs typeface="Carlito"/>
              </a:rPr>
              <a:t>Stockolm</a:t>
            </a:r>
            <a:r>
              <a:rPr dirty="0" sz="2200" spc="35">
                <a:latin typeface="Carlito"/>
                <a:cs typeface="Carlito"/>
              </a:rPr>
              <a:t> </a:t>
            </a:r>
            <a:r>
              <a:rPr dirty="0" sz="2200" spc="-5">
                <a:latin typeface="Carlito"/>
                <a:cs typeface="Carlito"/>
              </a:rPr>
              <a:t>1966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601" y="198117"/>
            <a:ext cx="7051548" cy="9400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517" y="321558"/>
            <a:ext cx="6952487" cy="8147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mat1</dc:creator>
  <dc:title>Niki de Saint Phalle</dc:title>
  <dcterms:created xsi:type="dcterms:W3CDTF">2020-04-03T16:57:44Z</dcterms:created>
  <dcterms:modified xsi:type="dcterms:W3CDTF">2020-04-03T16:57:44Z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2012-01-18T00:00:00Z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2020-04-03T00:00:00Z</vt:filetime>
  </property>
</Properties>
</file>