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544" y="271271"/>
            <a:ext cx="7239761" cy="532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440" y="3278097"/>
            <a:ext cx="6870700" cy="6039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271271"/>
            <a:ext cx="7239000" cy="532130"/>
          </a:xfrm>
          <a:prstGeom prst="rect"/>
          <a:solidFill>
            <a:srgbClr val="6699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257175">
              <a:lnSpc>
                <a:spcPct val="100000"/>
              </a:lnSpc>
              <a:spcBef>
                <a:spcPts val="365"/>
              </a:spcBef>
            </a:pPr>
            <a:r>
              <a:rPr dirty="0" spc="-105"/>
              <a:t>Episode </a:t>
            </a:r>
            <a:r>
              <a:rPr dirty="0" spc="-994"/>
              <a:t>1</a:t>
            </a:r>
            <a:r>
              <a:rPr dirty="0" spc="-15"/>
              <a:t> </a:t>
            </a:r>
            <a:r>
              <a:rPr dirty="0" spc="-5"/>
              <a:t>: </a:t>
            </a:r>
            <a:r>
              <a:rPr dirty="0" spc="15"/>
              <a:t>Plume </a:t>
            </a:r>
            <a:r>
              <a:rPr dirty="0" spc="-30"/>
              <a:t>le </a:t>
            </a:r>
            <a:r>
              <a:rPr dirty="0" spc="85"/>
              <a:t>pirate </a:t>
            </a:r>
            <a:r>
              <a:rPr dirty="0" spc="40"/>
              <a:t>– </a:t>
            </a:r>
            <a:r>
              <a:rPr dirty="0" spc="75"/>
              <a:t>Drôles </a:t>
            </a:r>
            <a:r>
              <a:rPr dirty="0" spc="-210"/>
              <a:t>de</a:t>
            </a:r>
            <a:r>
              <a:rPr dirty="0" spc="-175"/>
              <a:t> </a:t>
            </a:r>
            <a:r>
              <a:rPr dirty="0" spc="55"/>
              <a:t>pirates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988821"/>
            <a:ext cx="6866890" cy="198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0160">
              <a:lnSpc>
                <a:spcPct val="1342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Plume </a:t>
            </a:r>
            <a:r>
              <a:rPr dirty="0" sz="1200" spc="5">
                <a:latin typeface="Arial"/>
                <a:cs typeface="Arial"/>
              </a:rPr>
              <a:t>a </a:t>
            </a:r>
            <a:r>
              <a:rPr dirty="0" sz="1200" spc="30">
                <a:latin typeface="Arial"/>
                <a:cs typeface="Arial"/>
              </a:rPr>
              <a:t>les </a:t>
            </a:r>
            <a:r>
              <a:rPr dirty="0" sz="1200" spc="5">
                <a:latin typeface="Arial"/>
                <a:cs typeface="Arial"/>
              </a:rPr>
              <a:t>cheveux bruns, </a:t>
            </a:r>
            <a:r>
              <a:rPr dirty="0" sz="1200" spc="30">
                <a:latin typeface="Arial"/>
                <a:cs typeface="Arial"/>
              </a:rPr>
              <a:t>les yeux </a:t>
            </a:r>
            <a:r>
              <a:rPr dirty="0" sz="1200" spc="15">
                <a:latin typeface="Arial"/>
                <a:cs typeface="Arial"/>
              </a:rPr>
              <a:t>noirs, </a:t>
            </a:r>
            <a:r>
              <a:rPr dirty="0" sz="1200" spc="45">
                <a:latin typeface="Arial"/>
                <a:cs typeface="Arial"/>
              </a:rPr>
              <a:t>le </a:t>
            </a:r>
            <a:r>
              <a:rPr dirty="0" sz="1200" spc="5">
                <a:latin typeface="Arial"/>
                <a:cs typeface="Arial"/>
              </a:rPr>
              <a:t>nez </a:t>
            </a:r>
            <a:r>
              <a:rPr dirty="0" sz="1200" spc="-5">
                <a:latin typeface="Arial"/>
                <a:cs typeface="Arial"/>
              </a:rPr>
              <a:t>en </a:t>
            </a:r>
            <a:r>
              <a:rPr dirty="0" sz="1200" spc="50">
                <a:latin typeface="Arial"/>
                <a:cs typeface="Arial"/>
              </a:rPr>
              <a:t>trompette,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30">
                <a:latin typeface="Arial"/>
                <a:cs typeface="Arial"/>
              </a:rPr>
              <a:t>c’est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20">
                <a:latin typeface="Arial"/>
                <a:cs typeface="Arial"/>
              </a:rPr>
              <a:t>grand </a:t>
            </a:r>
            <a:r>
              <a:rPr dirty="0" sz="1200" spc="60">
                <a:latin typeface="Arial"/>
                <a:cs typeface="Arial"/>
              </a:rPr>
              <a:t>pirate </a:t>
            </a:r>
            <a:r>
              <a:rPr dirty="0" sz="1200" spc="10">
                <a:latin typeface="Arial"/>
                <a:cs typeface="Arial"/>
              </a:rPr>
              <a:t>! </a:t>
            </a:r>
            <a:r>
              <a:rPr dirty="0" sz="1200" spc="-45">
                <a:latin typeface="Arial"/>
                <a:cs typeface="Arial"/>
              </a:rPr>
              <a:t>Enfin… 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5">
                <a:latin typeface="Arial"/>
                <a:cs typeface="Arial"/>
              </a:rPr>
              <a:t>moyen </a:t>
            </a:r>
            <a:r>
              <a:rPr dirty="0" sz="1200" spc="45">
                <a:latin typeface="Arial"/>
                <a:cs typeface="Arial"/>
              </a:rPr>
              <a:t>pirate, </a:t>
            </a:r>
            <a:r>
              <a:rPr dirty="0" sz="1200" spc="35">
                <a:latin typeface="Arial"/>
                <a:cs typeface="Arial"/>
              </a:rPr>
              <a:t>parce </a:t>
            </a:r>
            <a:r>
              <a:rPr dirty="0" sz="1200" spc="10">
                <a:latin typeface="Arial"/>
                <a:cs typeface="Arial"/>
              </a:rPr>
              <a:t>que </a:t>
            </a:r>
            <a:r>
              <a:rPr dirty="0" sz="1200" spc="-10">
                <a:latin typeface="Arial"/>
                <a:cs typeface="Arial"/>
              </a:rPr>
              <a:t>son </a:t>
            </a:r>
            <a:r>
              <a:rPr dirty="0" sz="1200" spc="5">
                <a:latin typeface="Arial"/>
                <a:cs typeface="Arial"/>
              </a:rPr>
              <a:t>papa, </a:t>
            </a:r>
            <a:r>
              <a:rPr dirty="0" sz="1200" spc="45">
                <a:latin typeface="Arial"/>
                <a:cs typeface="Arial"/>
              </a:rPr>
              <a:t>le </a:t>
            </a:r>
            <a:r>
              <a:rPr dirty="0" sz="1200" spc="30">
                <a:latin typeface="Arial"/>
                <a:cs typeface="Arial"/>
              </a:rPr>
              <a:t>capitaine </a:t>
            </a:r>
            <a:r>
              <a:rPr dirty="0" sz="1200" spc="35">
                <a:latin typeface="Arial"/>
                <a:cs typeface="Arial"/>
              </a:rPr>
              <a:t>Fourchette, </a:t>
            </a:r>
            <a:r>
              <a:rPr dirty="0" sz="1200" spc="50">
                <a:latin typeface="Arial"/>
                <a:cs typeface="Arial"/>
              </a:rPr>
              <a:t>est </a:t>
            </a:r>
            <a:r>
              <a:rPr dirty="0" sz="1200" spc="20">
                <a:latin typeface="Arial"/>
                <a:cs typeface="Arial"/>
              </a:rPr>
              <a:t>bien plus grand </a:t>
            </a:r>
            <a:r>
              <a:rPr dirty="0" sz="1200" spc="10">
                <a:latin typeface="Arial"/>
                <a:cs typeface="Arial"/>
              </a:rPr>
              <a:t>que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lui.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34200"/>
              </a:lnSpc>
            </a:pPr>
            <a:r>
              <a:rPr dirty="0" sz="1200" spc="15">
                <a:latin typeface="Arial"/>
                <a:cs typeface="Arial"/>
              </a:rPr>
              <a:t>Les </a:t>
            </a:r>
            <a:r>
              <a:rPr dirty="0" sz="1200" spc="10">
                <a:latin typeface="Arial"/>
                <a:cs typeface="Arial"/>
              </a:rPr>
              <a:t>méchants </a:t>
            </a:r>
            <a:r>
              <a:rPr dirty="0" sz="1200" spc="50">
                <a:latin typeface="Arial"/>
                <a:cs typeface="Arial"/>
              </a:rPr>
              <a:t>pirates </a:t>
            </a:r>
            <a:r>
              <a:rPr dirty="0" sz="1200" spc="20">
                <a:latin typeface="Arial"/>
                <a:cs typeface="Arial"/>
              </a:rPr>
              <a:t>massacrent </a:t>
            </a:r>
            <a:r>
              <a:rPr dirty="0" sz="1200" spc="30">
                <a:latin typeface="Arial"/>
                <a:cs typeface="Arial"/>
              </a:rPr>
              <a:t>les </a:t>
            </a:r>
            <a:r>
              <a:rPr dirty="0" sz="1200" spc="-10">
                <a:latin typeface="Arial"/>
                <a:cs typeface="Arial"/>
              </a:rPr>
              <a:t>gens,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30">
                <a:latin typeface="Arial"/>
                <a:cs typeface="Arial"/>
              </a:rPr>
              <a:t>les </a:t>
            </a:r>
            <a:r>
              <a:rPr dirty="0" sz="1200" spc="35">
                <a:latin typeface="Arial"/>
                <a:cs typeface="Arial"/>
              </a:rPr>
              <a:t>gentils </a:t>
            </a:r>
            <a:r>
              <a:rPr dirty="0" sz="1200" spc="50">
                <a:latin typeface="Arial"/>
                <a:cs typeface="Arial"/>
              </a:rPr>
              <a:t>pirates </a:t>
            </a:r>
            <a:r>
              <a:rPr dirty="0" sz="1200" spc="35">
                <a:latin typeface="Arial"/>
                <a:cs typeface="Arial"/>
              </a:rPr>
              <a:t>cherchent </a:t>
            </a:r>
            <a:r>
              <a:rPr dirty="0" sz="1200" spc="20">
                <a:latin typeface="Arial"/>
                <a:cs typeface="Arial"/>
              </a:rPr>
              <a:t>des </a:t>
            </a:r>
            <a:r>
              <a:rPr dirty="0" sz="1200" spc="40">
                <a:latin typeface="Arial"/>
                <a:cs typeface="Arial"/>
              </a:rPr>
              <a:t>trésors. </a:t>
            </a:r>
            <a:r>
              <a:rPr dirty="0" sz="1200" spc="15">
                <a:latin typeface="Arial"/>
                <a:cs typeface="Arial"/>
              </a:rPr>
              <a:t>Le </a:t>
            </a:r>
            <a:r>
              <a:rPr dirty="0" sz="1200" spc="20">
                <a:latin typeface="Arial"/>
                <a:cs typeface="Arial"/>
              </a:rPr>
              <a:t>papa 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-15">
                <a:latin typeface="Arial"/>
                <a:cs typeface="Arial"/>
              </a:rPr>
              <a:t>Plume, </a:t>
            </a:r>
            <a:r>
              <a:rPr dirty="0" sz="1200" spc="10">
                <a:latin typeface="Arial"/>
                <a:cs typeface="Arial"/>
              </a:rPr>
              <a:t>lui, </a:t>
            </a: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 spc="70">
                <a:latin typeface="Arial"/>
                <a:cs typeface="Arial"/>
              </a:rPr>
              <a:t>très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gentil.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34200"/>
              </a:lnSpc>
            </a:pPr>
            <a:r>
              <a:rPr dirty="0" sz="1200" spc="10">
                <a:latin typeface="Arial"/>
                <a:cs typeface="Arial"/>
              </a:rPr>
              <a:t>La </a:t>
            </a:r>
            <a:r>
              <a:rPr dirty="0" sz="1200" spc="15">
                <a:latin typeface="Arial"/>
                <a:cs typeface="Arial"/>
              </a:rPr>
              <a:t>preuve, </a:t>
            </a:r>
            <a:r>
              <a:rPr dirty="0" sz="1200" spc="30">
                <a:latin typeface="Arial"/>
                <a:cs typeface="Arial"/>
              </a:rPr>
              <a:t>c’est </a:t>
            </a:r>
            <a:r>
              <a:rPr dirty="0" sz="1200" spc="5">
                <a:latin typeface="Arial"/>
                <a:cs typeface="Arial"/>
              </a:rPr>
              <a:t>qu’avant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70">
                <a:latin typeface="Arial"/>
                <a:cs typeface="Arial"/>
              </a:rPr>
              <a:t>était </a:t>
            </a:r>
            <a:r>
              <a:rPr dirty="0" sz="1200" spc="35">
                <a:latin typeface="Arial"/>
                <a:cs typeface="Arial"/>
              </a:rPr>
              <a:t>pâtissier. </a:t>
            </a:r>
            <a:r>
              <a:rPr dirty="0" sz="1200" spc="20">
                <a:latin typeface="Arial"/>
                <a:cs typeface="Arial"/>
              </a:rPr>
              <a:t>Seulement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35">
                <a:latin typeface="Arial"/>
                <a:cs typeface="Arial"/>
              </a:rPr>
              <a:t>aimait </a:t>
            </a:r>
            <a:r>
              <a:rPr dirty="0" sz="1200" spc="20">
                <a:latin typeface="Arial"/>
                <a:cs typeface="Arial"/>
              </a:rPr>
              <a:t>voyager, </a:t>
            </a:r>
            <a:r>
              <a:rPr dirty="0" sz="1200" spc="40">
                <a:latin typeface="Arial"/>
                <a:cs typeface="Arial"/>
              </a:rPr>
              <a:t>alors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5">
                <a:latin typeface="Arial"/>
                <a:cs typeface="Arial"/>
              </a:rPr>
              <a:t>a </a:t>
            </a:r>
            <a:r>
              <a:rPr dirty="0" sz="1200" spc="-5">
                <a:latin typeface="Arial"/>
                <a:cs typeface="Arial"/>
              </a:rPr>
              <a:t>vendu </a:t>
            </a:r>
            <a:r>
              <a:rPr dirty="0" sz="1200" spc="5">
                <a:latin typeface="Arial"/>
                <a:cs typeface="Arial"/>
              </a:rPr>
              <a:t>sa  </a:t>
            </a:r>
            <a:r>
              <a:rPr dirty="0" sz="1200" spc="35">
                <a:latin typeface="Arial"/>
                <a:cs typeface="Arial"/>
              </a:rPr>
              <a:t>pâtisserie,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5">
                <a:latin typeface="Arial"/>
                <a:cs typeface="Arial"/>
              </a:rPr>
              <a:t>a </a:t>
            </a:r>
            <a:r>
              <a:rPr dirty="0" sz="1200" spc="35">
                <a:latin typeface="Arial"/>
                <a:cs typeface="Arial"/>
              </a:rPr>
              <a:t>acheté </a:t>
            </a:r>
            <a:r>
              <a:rPr dirty="0" sz="1200" spc="-25">
                <a:latin typeface="Arial"/>
                <a:cs typeface="Arial"/>
              </a:rPr>
              <a:t>un </a:t>
            </a:r>
            <a:r>
              <a:rPr dirty="0" sz="1200" spc="25">
                <a:latin typeface="Arial"/>
                <a:cs typeface="Arial"/>
              </a:rPr>
              <a:t>bateau </a:t>
            </a:r>
            <a:r>
              <a:rPr dirty="0" sz="1200" spc="5">
                <a:latin typeface="Arial"/>
                <a:cs typeface="Arial"/>
              </a:rPr>
              <a:t>à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10">
                <a:latin typeface="Arial"/>
                <a:cs typeface="Arial"/>
              </a:rPr>
              <a:t>place. </a:t>
            </a:r>
            <a:r>
              <a:rPr dirty="0" sz="1200" spc="170">
                <a:latin typeface="Arial"/>
                <a:cs typeface="Arial"/>
              </a:rPr>
              <a:t>Il </a:t>
            </a:r>
            <a:r>
              <a:rPr dirty="0" sz="1200" spc="20">
                <a:latin typeface="Arial"/>
                <a:cs typeface="Arial"/>
              </a:rPr>
              <a:t>l’a </a:t>
            </a:r>
            <a:r>
              <a:rPr dirty="0" sz="1200" spc="30">
                <a:latin typeface="Arial"/>
                <a:cs typeface="Arial"/>
              </a:rPr>
              <a:t>appelé </a:t>
            </a:r>
            <a:r>
              <a:rPr dirty="0" sz="1200" spc="45">
                <a:latin typeface="Arial"/>
                <a:cs typeface="Arial"/>
              </a:rPr>
              <a:t>le </a:t>
            </a:r>
            <a:r>
              <a:rPr dirty="0" sz="1200" spc="-15">
                <a:latin typeface="Arial"/>
                <a:cs typeface="Arial"/>
              </a:rPr>
              <a:t>Bon </a:t>
            </a:r>
            <a:r>
              <a:rPr dirty="0" sz="1200" spc="60">
                <a:latin typeface="Arial"/>
                <a:cs typeface="Arial"/>
              </a:rPr>
              <a:t>Appétit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10">
                <a:latin typeface="Arial"/>
                <a:cs typeface="Arial"/>
              </a:rPr>
              <a:t>depuis, </a:t>
            </a:r>
            <a:r>
              <a:rPr dirty="0" sz="1200" spc="60">
                <a:latin typeface="Arial"/>
                <a:cs typeface="Arial"/>
              </a:rPr>
              <a:t>tout </a:t>
            </a:r>
            <a:r>
              <a:rPr dirty="0" sz="1200" spc="45">
                <a:latin typeface="Arial"/>
                <a:cs typeface="Arial"/>
              </a:rPr>
              <a:t>le</a:t>
            </a:r>
            <a:r>
              <a:rPr dirty="0" sz="1200" spc="-19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monde  </a:t>
            </a: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 spc="60">
                <a:latin typeface="Arial"/>
                <a:cs typeface="Arial"/>
              </a:rPr>
              <a:t>pirate </a:t>
            </a:r>
            <a:r>
              <a:rPr dirty="0" sz="1200" spc="20">
                <a:latin typeface="Arial"/>
                <a:cs typeface="Arial"/>
              </a:rPr>
              <a:t>chez </a:t>
            </a:r>
            <a:r>
              <a:rPr dirty="0" sz="1200" spc="30">
                <a:latin typeface="Arial"/>
                <a:cs typeface="Arial"/>
              </a:rPr>
              <a:t>les </a:t>
            </a:r>
            <a:r>
              <a:rPr dirty="0" sz="1200" spc="40">
                <a:latin typeface="Arial"/>
                <a:cs typeface="Arial"/>
              </a:rPr>
              <a:t>Fourchette </a:t>
            </a:r>
            <a:r>
              <a:rPr dirty="0" sz="1200" spc="10">
                <a:latin typeface="Arial"/>
                <a:cs typeface="Arial"/>
              </a:rPr>
              <a:t>! C’est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5">
                <a:latin typeface="Arial"/>
                <a:cs typeface="Arial"/>
              </a:rPr>
              <a:t>beau </a:t>
            </a:r>
            <a:r>
              <a:rPr dirty="0" sz="1200" spc="50">
                <a:latin typeface="Arial"/>
                <a:cs typeface="Arial"/>
              </a:rPr>
              <a:t>métier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490"/>
              </a:spcBef>
            </a:pPr>
            <a:r>
              <a:rPr dirty="0" sz="1200" spc="-5">
                <a:latin typeface="Arial"/>
                <a:cs typeface="Arial"/>
              </a:rPr>
              <a:t>Plume ne va </a:t>
            </a:r>
            <a:r>
              <a:rPr dirty="0" sz="1200" spc="15">
                <a:latin typeface="Arial"/>
                <a:cs typeface="Arial"/>
              </a:rPr>
              <a:t>pas </a:t>
            </a:r>
            <a:r>
              <a:rPr dirty="0" sz="1200" spc="5">
                <a:latin typeface="Arial"/>
                <a:cs typeface="Arial"/>
              </a:rPr>
              <a:t>à </a:t>
            </a:r>
            <a:r>
              <a:rPr dirty="0" sz="1200" spc="15">
                <a:latin typeface="Arial"/>
                <a:cs typeface="Arial"/>
              </a:rPr>
              <a:t>l’école,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10">
                <a:latin typeface="Arial"/>
                <a:cs typeface="Arial"/>
              </a:rPr>
              <a:t>se </a:t>
            </a:r>
            <a:r>
              <a:rPr dirty="0" sz="1200" spc="15">
                <a:latin typeface="Arial"/>
                <a:cs typeface="Arial"/>
              </a:rPr>
              <a:t>baigne </a:t>
            </a:r>
            <a:r>
              <a:rPr dirty="0" sz="1200" spc="50">
                <a:latin typeface="Arial"/>
                <a:cs typeface="Arial"/>
              </a:rPr>
              <a:t>toute </a:t>
            </a:r>
            <a:r>
              <a:rPr dirty="0" sz="1200" spc="-5">
                <a:latin typeface="Arial"/>
                <a:cs typeface="Arial"/>
              </a:rPr>
              <a:t>l’année,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-10">
                <a:latin typeface="Arial"/>
                <a:cs typeface="Arial"/>
              </a:rPr>
              <a:t>mange </a:t>
            </a:r>
            <a:r>
              <a:rPr dirty="0" sz="1200">
                <a:latin typeface="Arial"/>
                <a:cs typeface="Arial"/>
              </a:rPr>
              <a:t>du </a:t>
            </a:r>
            <a:r>
              <a:rPr dirty="0" sz="1200" spc="30">
                <a:latin typeface="Arial"/>
                <a:cs typeface="Arial"/>
              </a:rPr>
              <a:t>requin </a:t>
            </a:r>
            <a:r>
              <a:rPr dirty="0" sz="1200" spc="80">
                <a:latin typeface="Arial"/>
                <a:cs typeface="Arial"/>
              </a:rPr>
              <a:t>rôti </a:t>
            </a:r>
            <a:r>
              <a:rPr dirty="0" sz="1200" spc="45">
                <a:latin typeface="Arial"/>
                <a:cs typeface="Arial"/>
              </a:rPr>
              <a:t>le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dimanche.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440" y="5733160"/>
            <a:ext cx="6870065" cy="4197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Dans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50">
                <a:latin typeface="Arial"/>
                <a:cs typeface="Arial"/>
              </a:rPr>
              <a:t>famille fourchette, </a:t>
            </a:r>
            <a:r>
              <a:rPr dirty="0" sz="1200" spc="10">
                <a:latin typeface="Arial"/>
                <a:cs typeface="Arial"/>
              </a:rPr>
              <a:t>chaque </a:t>
            </a:r>
            <a:r>
              <a:rPr dirty="0" sz="1200" spc="50">
                <a:latin typeface="Arial"/>
                <a:cs typeface="Arial"/>
              </a:rPr>
              <a:t>enfant </a:t>
            </a:r>
            <a:r>
              <a:rPr dirty="0" sz="1200" spc="5">
                <a:latin typeface="Arial"/>
                <a:cs typeface="Arial"/>
              </a:rPr>
              <a:t>a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-15">
                <a:latin typeface="Arial"/>
                <a:cs typeface="Arial"/>
              </a:rPr>
              <a:t>nom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10">
                <a:latin typeface="Arial"/>
                <a:cs typeface="Arial"/>
              </a:rPr>
              <a:t>gâteau. </a:t>
            </a:r>
            <a:r>
              <a:rPr dirty="0" sz="1200" spc="175">
                <a:latin typeface="Arial"/>
                <a:cs typeface="Arial"/>
              </a:rPr>
              <a:t>Il </a:t>
            </a:r>
            <a:r>
              <a:rPr dirty="0" sz="1200" spc="85">
                <a:latin typeface="Arial"/>
                <a:cs typeface="Arial"/>
              </a:rPr>
              <a:t>y </a:t>
            </a:r>
            <a:r>
              <a:rPr dirty="0" sz="1200" spc="5">
                <a:latin typeface="Arial"/>
                <a:cs typeface="Arial"/>
              </a:rPr>
              <a:t>a </a:t>
            </a:r>
            <a:r>
              <a:rPr dirty="0" sz="1200" spc="15">
                <a:latin typeface="Arial"/>
                <a:cs typeface="Arial"/>
              </a:rPr>
              <a:t>Madeleine,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20">
                <a:latin typeface="Arial"/>
                <a:cs typeface="Arial"/>
              </a:rPr>
              <a:t>grande </a:t>
            </a:r>
            <a:r>
              <a:rPr dirty="0" sz="1200" spc="10">
                <a:latin typeface="Arial"/>
                <a:cs typeface="Arial"/>
              </a:rPr>
              <a:t>sœur,  </a:t>
            </a:r>
            <a:r>
              <a:rPr dirty="0" sz="1200" spc="5">
                <a:latin typeface="Arial"/>
                <a:cs typeface="Arial"/>
              </a:rPr>
              <a:t>Honoré, </a:t>
            </a:r>
            <a:r>
              <a:rPr dirty="0" sz="1200" spc="45">
                <a:latin typeface="Arial"/>
                <a:cs typeface="Arial"/>
              </a:rPr>
              <a:t>le </a:t>
            </a:r>
            <a:r>
              <a:rPr dirty="0" sz="1200" spc="20">
                <a:latin typeface="Arial"/>
                <a:cs typeface="Arial"/>
              </a:rPr>
              <a:t>grand </a:t>
            </a:r>
            <a:r>
              <a:rPr dirty="0" sz="1200" spc="70">
                <a:latin typeface="Arial"/>
                <a:cs typeface="Arial"/>
              </a:rPr>
              <a:t>frère, </a:t>
            </a:r>
            <a:r>
              <a:rPr dirty="0" sz="1200" spc="35">
                <a:latin typeface="Arial"/>
                <a:cs typeface="Arial"/>
              </a:rPr>
              <a:t>Charlotte, la </a:t>
            </a:r>
            <a:r>
              <a:rPr dirty="0" sz="1200" spc="65">
                <a:latin typeface="Arial"/>
                <a:cs typeface="Arial"/>
              </a:rPr>
              <a:t>petite </a:t>
            </a:r>
            <a:r>
              <a:rPr dirty="0" sz="1200" spc="10">
                <a:latin typeface="Arial"/>
                <a:cs typeface="Arial"/>
              </a:rPr>
              <a:t>sœur,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45">
                <a:latin typeface="Arial"/>
                <a:cs typeface="Arial"/>
              </a:rPr>
              <a:t>le</a:t>
            </a:r>
            <a:r>
              <a:rPr dirty="0" sz="1200" spc="-14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perroquet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200" spc="60">
                <a:latin typeface="Arial"/>
                <a:cs typeface="Arial"/>
              </a:rPr>
              <a:t>Tarte </a:t>
            </a:r>
            <a:r>
              <a:rPr dirty="0" sz="1200" spc="5">
                <a:latin typeface="Arial"/>
                <a:cs typeface="Arial"/>
              </a:rPr>
              <a:t>aux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Pommes.</a:t>
            </a:r>
            <a:endParaRPr sz="1200">
              <a:latin typeface="Arial"/>
              <a:cs typeface="Arial"/>
            </a:endParaRPr>
          </a:p>
          <a:p>
            <a:pPr marL="12700" marR="11430">
              <a:lnSpc>
                <a:spcPct val="134200"/>
              </a:lnSpc>
            </a:pPr>
            <a:r>
              <a:rPr dirty="0" sz="1200" spc="-5">
                <a:latin typeface="Arial"/>
                <a:cs typeface="Arial"/>
              </a:rPr>
              <a:t>Plume </a:t>
            </a:r>
            <a:r>
              <a:rPr dirty="0" sz="1200" spc="5">
                <a:latin typeface="Arial"/>
                <a:cs typeface="Arial"/>
              </a:rPr>
              <a:t>aussi a </a:t>
            </a:r>
            <a:r>
              <a:rPr dirty="0" sz="1200" spc="-30">
                <a:latin typeface="Arial"/>
                <a:cs typeface="Arial"/>
              </a:rPr>
              <a:t>un nom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10">
                <a:latin typeface="Arial"/>
                <a:cs typeface="Arial"/>
              </a:rPr>
              <a:t>gâteau. </a:t>
            </a:r>
            <a:r>
              <a:rPr dirty="0" sz="1200" spc="-30">
                <a:latin typeface="Arial"/>
                <a:cs typeface="Arial"/>
              </a:rPr>
              <a:t>En </a:t>
            </a:r>
            <a:r>
              <a:rPr dirty="0" sz="1200" spc="45">
                <a:latin typeface="Arial"/>
                <a:cs typeface="Arial"/>
              </a:rPr>
              <a:t>réalité,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15">
                <a:latin typeface="Arial"/>
                <a:cs typeface="Arial"/>
              </a:rPr>
              <a:t>se </a:t>
            </a:r>
            <a:r>
              <a:rPr dirty="0" sz="1200" spc="-20">
                <a:latin typeface="Arial"/>
                <a:cs typeface="Arial"/>
              </a:rPr>
              <a:t>nomme </a:t>
            </a:r>
            <a:r>
              <a:rPr dirty="0" sz="1200" spc="65">
                <a:latin typeface="Arial"/>
                <a:cs typeface="Arial"/>
              </a:rPr>
              <a:t>Parfait </a:t>
            </a:r>
            <a:r>
              <a:rPr dirty="0" sz="1200" spc="-70">
                <a:latin typeface="Arial"/>
                <a:cs typeface="Arial"/>
              </a:rPr>
              <a:t>: </a:t>
            </a:r>
            <a:r>
              <a:rPr dirty="0" sz="1200" spc="5">
                <a:latin typeface="Arial"/>
                <a:cs typeface="Arial"/>
              </a:rPr>
              <a:t>mais </a:t>
            </a:r>
            <a:r>
              <a:rPr dirty="0" sz="1200" spc="-10">
                <a:latin typeface="Arial"/>
                <a:cs typeface="Arial"/>
              </a:rPr>
              <a:t>comme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 spc="60">
                <a:latin typeface="Arial"/>
                <a:cs typeface="Arial"/>
              </a:rPr>
              <a:t>plutôt  </a:t>
            </a:r>
            <a:r>
              <a:rPr dirty="0" sz="1200" spc="10">
                <a:latin typeface="Arial"/>
                <a:cs typeface="Arial"/>
              </a:rPr>
              <a:t>maigrichon, </a:t>
            </a:r>
            <a:r>
              <a:rPr dirty="0" sz="1200" spc="60">
                <a:latin typeface="Arial"/>
                <a:cs typeface="Arial"/>
              </a:rPr>
              <a:t>tout </a:t>
            </a:r>
            <a:r>
              <a:rPr dirty="0" sz="1200" spc="45">
                <a:latin typeface="Arial"/>
                <a:cs typeface="Arial"/>
              </a:rPr>
              <a:t>le </a:t>
            </a:r>
            <a:r>
              <a:rPr dirty="0" sz="1200" spc="-5">
                <a:latin typeface="Arial"/>
                <a:cs typeface="Arial"/>
              </a:rPr>
              <a:t>monde </a:t>
            </a:r>
            <a:r>
              <a:rPr dirty="0" sz="1200" spc="35">
                <a:latin typeface="Arial"/>
                <a:cs typeface="Arial"/>
              </a:rPr>
              <a:t>l’appelle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Plume.</a:t>
            </a:r>
            <a:endParaRPr sz="1200">
              <a:latin typeface="Arial"/>
              <a:cs typeface="Arial"/>
            </a:endParaRPr>
          </a:p>
          <a:p>
            <a:pPr marL="12700" marR="2478405">
              <a:lnSpc>
                <a:spcPct val="134200"/>
              </a:lnSpc>
            </a:pPr>
            <a:r>
              <a:rPr dirty="0" sz="1200" spc="-5">
                <a:latin typeface="Arial"/>
                <a:cs typeface="Arial"/>
              </a:rPr>
              <a:t>Plume </a:t>
            </a:r>
            <a:r>
              <a:rPr dirty="0" sz="1200" spc="35">
                <a:latin typeface="Arial"/>
                <a:cs typeface="Arial"/>
              </a:rPr>
              <a:t>rêve </a:t>
            </a:r>
            <a:r>
              <a:rPr dirty="0" sz="1200" spc="15">
                <a:latin typeface="Arial"/>
                <a:cs typeface="Arial"/>
              </a:rPr>
              <a:t>de </a:t>
            </a:r>
            <a:r>
              <a:rPr dirty="0" sz="1200" spc="25">
                <a:latin typeface="Arial"/>
                <a:cs typeface="Arial"/>
              </a:rPr>
              <a:t>devenir </a:t>
            </a:r>
            <a:r>
              <a:rPr dirty="0" sz="1200" spc="60">
                <a:latin typeface="Arial"/>
                <a:cs typeface="Arial"/>
              </a:rPr>
              <a:t>roi </a:t>
            </a:r>
            <a:r>
              <a:rPr dirty="0" sz="1200" spc="20">
                <a:latin typeface="Arial"/>
                <a:cs typeface="Arial"/>
              </a:rPr>
              <a:t>chez </a:t>
            </a:r>
            <a:r>
              <a:rPr dirty="0" sz="1200" spc="30">
                <a:latin typeface="Arial"/>
                <a:cs typeface="Arial"/>
              </a:rPr>
              <a:t>les </a:t>
            </a:r>
            <a:r>
              <a:rPr dirty="0" sz="1200" spc="5">
                <a:latin typeface="Arial"/>
                <a:cs typeface="Arial"/>
              </a:rPr>
              <a:t>cannibales, à </a:t>
            </a:r>
            <a:r>
              <a:rPr dirty="0" sz="1200" spc="25">
                <a:latin typeface="Arial"/>
                <a:cs typeface="Arial"/>
              </a:rPr>
              <a:t>condition de  </a:t>
            </a:r>
            <a:r>
              <a:rPr dirty="0" sz="1200" spc="-5">
                <a:latin typeface="Arial"/>
                <a:cs typeface="Arial"/>
              </a:rPr>
              <a:t>ne </a:t>
            </a:r>
            <a:r>
              <a:rPr dirty="0" sz="1200" spc="15">
                <a:latin typeface="Arial"/>
                <a:cs typeface="Arial"/>
              </a:rPr>
              <a:t>pas se </a:t>
            </a:r>
            <a:r>
              <a:rPr dirty="0" sz="1200" spc="80">
                <a:latin typeface="Arial"/>
                <a:cs typeface="Arial"/>
              </a:rPr>
              <a:t>faire </a:t>
            </a:r>
            <a:r>
              <a:rPr dirty="0" sz="1200" spc="35">
                <a:latin typeface="Arial"/>
                <a:cs typeface="Arial"/>
              </a:rPr>
              <a:t>croquer </a:t>
            </a:r>
            <a:r>
              <a:rPr dirty="0" sz="1200" spc="30">
                <a:latin typeface="Arial"/>
                <a:cs typeface="Arial"/>
              </a:rPr>
              <a:t>d’abord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200" spc="35">
                <a:latin typeface="Arial"/>
                <a:cs typeface="Arial"/>
              </a:rPr>
              <a:t>-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Tu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trop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petit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pour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devenir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roi.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Tu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55">
                <a:latin typeface="Arial"/>
                <a:cs typeface="Arial"/>
              </a:rPr>
              <a:t>finiras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dans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une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marmite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10">
                <a:latin typeface="Arial"/>
                <a:cs typeface="Arial"/>
              </a:rPr>
              <a:t>!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ricanent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200" spc="25">
                <a:latin typeface="Arial"/>
                <a:cs typeface="Arial"/>
              </a:rPr>
              <a:t>Madeleine </a:t>
            </a:r>
            <a:r>
              <a:rPr dirty="0" sz="1200" spc="80">
                <a:latin typeface="Arial"/>
                <a:cs typeface="Arial"/>
              </a:rPr>
              <a:t>et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Honoré.</a:t>
            </a:r>
            <a:endParaRPr sz="1200">
              <a:latin typeface="Arial"/>
              <a:cs typeface="Arial"/>
            </a:endParaRPr>
          </a:p>
          <a:p>
            <a:pPr algn="just" marL="12700" marR="2473960">
              <a:lnSpc>
                <a:spcPct val="134200"/>
              </a:lnSpc>
              <a:spcBef>
                <a:spcPts val="5"/>
              </a:spcBef>
            </a:pPr>
            <a:r>
              <a:rPr dirty="0" sz="1200" spc="35">
                <a:latin typeface="Arial"/>
                <a:cs typeface="Arial"/>
              </a:rPr>
              <a:t>Charlotte, </a:t>
            </a:r>
            <a:r>
              <a:rPr dirty="0" sz="1200" spc="20">
                <a:latin typeface="Arial"/>
                <a:cs typeface="Arial"/>
              </a:rPr>
              <a:t>elle, </a:t>
            </a:r>
            <a:r>
              <a:rPr dirty="0" sz="1200" spc="30">
                <a:latin typeface="Arial"/>
                <a:cs typeface="Arial"/>
              </a:rPr>
              <a:t>apprend </a:t>
            </a:r>
            <a:r>
              <a:rPr dirty="0" sz="1200" spc="20">
                <a:latin typeface="Arial"/>
                <a:cs typeface="Arial"/>
              </a:rPr>
              <a:t>des </a:t>
            </a:r>
            <a:r>
              <a:rPr dirty="0" sz="1200" spc="45">
                <a:latin typeface="Arial"/>
                <a:cs typeface="Arial"/>
              </a:rPr>
              <a:t>tas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40">
                <a:latin typeface="Arial"/>
                <a:cs typeface="Arial"/>
              </a:rPr>
              <a:t>bêtises </a:t>
            </a:r>
            <a:r>
              <a:rPr dirty="0" sz="1200" spc="5">
                <a:latin typeface="Arial"/>
                <a:cs typeface="Arial"/>
              </a:rPr>
              <a:t>à </a:t>
            </a:r>
            <a:r>
              <a:rPr dirty="0" sz="1200" spc="60">
                <a:latin typeface="Arial"/>
                <a:cs typeface="Arial"/>
              </a:rPr>
              <a:t>Tarte </a:t>
            </a:r>
            <a:r>
              <a:rPr dirty="0" sz="1200" spc="5">
                <a:latin typeface="Arial"/>
                <a:cs typeface="Arial"/>
              </a:rPr>
              <a:t>aux  </a:t>
            </a:r>
            <a:r>
              <a:rPr dirty="0" sz="1200" spc="-20">
                <a:latin typeface="Arial"/>
                <a:cs typeface="Arial"/>
              </a:rPr>
              <a:t>Pommes.</a:t>
            </a:r>
            <a:endParaRPr sz="1200">
              <a:latin typeface="Arial"/>
              <a:cs typeface="Arial"/>
            </a:endParaRPr>
          </a:p>
          <a:p>
            <a:pPr algn="just" marL="12700" marR="2479675">
              <a:lnSpc>
                <a:spcPct val="134200"/>
              </a:lnSpc>
            </a:pPr>
            <a:r>
              <a:rPr dirty="0" sz="1200" spc="35">
                <a:latin typeface="Arial"/>
                <a:cs typeface="Arial"/>
              </a:rPr>
              <a:t>- </a:t>
            </a:r>
            <a:r>
              <a:rPr dirty="0" sz="1200" spc="-5">
                <a:latin typeface="Arial"/>
                <a:cs typeface="Arial"/>
              </a:rPr>
              <a:t>Plume </a:t>
            </a: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>
                <a:latin typeface="Arial"/>
                <a:cs typeface="Arial"/>
              </a:rPr>
              <a:t>nul </a:t>
            </a:r>
            <a:r>
              <a:rPr dirty="0" sz="1200" spc="10">
                <a:latin typeface="Arial"/>
                <a:cs typeface="Arial"/>
              </a:rPr>
              <a:t>! </a:t>
            </a:r>
            <a:r>
              <a:rPr dirty="0" sz="1200" spc="45">
                <a:latin typeface="Arial"/>
                <a:cs typeface="Arial"/>
              </a:rPr>
              <a:t>Archi </a:t>
            </a:r>
            <a:r>
              <a:rPr dirty="0" sz="1200">
                <a:latin typeface="Arial"/>
                <a:cs typeface="Arial"/>
              </a:rPr>
              <a:t>nul </a:t>
            </a:r>
            <a:r>
              <a:rPr dirty="0" sz="1200" spc="10">
                <a:latin typeface="Arial"/>
                <a:cs typeface="Arial"/>
              </a:rPr>
              <a:t>! </a:t>
            </a:r>
            <a:r>
              <a:rPr dirty="0" sz="1200" spc="15">
                <a:latin typeface="Arial"/>
                <a:cs typeface="Arial"/>
              </a:rPr>
              <a:t>Ridicule </a:t>
            </a:r>
            <a:r>
              <a:rPr dirty="0" sz="1200" spc="10">
                <a:latin typeface="Arial"/>
                <a:cs typeface="Arial"/>
              </a:rPr>
              <a:t>! </a:t>
            </a:r>
            <a:r>
              <a:rPr dirty="0" sz="1200" spc="55">
                <a:latin typeface="Arial"/>
                <a:cs typeface="Arial"/>
              </a:rPr>
              <a:t>répète </a:t>
            </a:r>
            <a:r>
              <a:rPr dirty="0" sz="1200" spc="45">
                <a:latin typeface="Arial"/>
                <a:cs typeface="Arial"/>
              </a:rPr>
              <a:t>le </a:t>
            </a:r>
            <a:r>
              <a:rPr dirty="0" sz="1200" spc="50">
                <a:latin typeface="Arial"/>
                <a:cs typeface="Arial"/>
              </a:rPr>
              <a:t>perroquet </a:t>
            </a:r>
            <a:r>
              <a:rPr dirty="0" sz="1200" spc="-5">
                <a:latin typeface="Arial"/>
                <a:cs typeface="Arial"/>
              </a:rPr>
              <a:t>en  </a:t>
            </a:r>
            <a:r>
              <a:rPr dirty="0" sz="1200" spc="60">
                <a:latin typeface="Arial"/>
                <a:cs typeface="Arial"/>
              </a:rPr>
              <a:t>battant </a:t>
            </a:r>
            <a:r>
              <a:rPr dirty="0" sz="1200" spc="20">
                <a:latin typeface="Arial"/>
                <a:cs typeface="Arial"/>
              </a:rPr>
              <a:t>des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ailes.</a:t>
            </a:r>
            <a:endParaRPr sz="1200">
              <a:latin typeface="Arial"/>
              <a:cs typeface="Arial"/>
            </a:endParaRPr>
          </a:p>
          <a:p>
            <a:pPr algn="just" marL="12700" marR="2477770">
              <a:lnSpc>
                <a:spcPct val="134200"/>
              </a:lnSpc>
            </a:pPr>
            <a:r>
              <a:rPr dirty="0" sz="1200" spc="-15">
                <a:latin typeface="Arial"/>
                <a:cs typeface="Arial"/>
              </a:rPr>
              <a:t>Plume, </a:t>
            </a:r>
            <a:r>
              <a:rPr dirty="0" sz="1200" spc="40">
                <a:latin typeface="Arial"/>
                <a:cs typeface="Arial"/>
              </a:rPr>
              <a:t>furieux, </a:t>
            </a:r>
            <a:r>
              <a:rPr dirty="0" sz="1200" spc="25">
                <a:latin typeface="Arial"/>
                <a:cs typeface="Arial"/>
              </a:rPr>
              <a:t>décide de </a:t>
            </a:r>
            <a:r>
              <a:rPr dirty="0" sz="1200" spc="40">
                <a:latin typeface="Arial"/>
                <a:cs typeface="Arial"/>
              </a:rPr>
              <a:t>s’enfuir </a:t>
            </a:r>
            <a:r>
              <a:rPr dirty="0" sz="1200" spc="35">
                <a:latin typeface="Arial"/>
                <a:cs typeface="Arial"/>
              </a:rPr>
              <a:t>pour </a:t>
            </a:r>
            <a:r>
              <a:rPr dirty="0" sz="1200" spc="25">
                <a:latin typeface="Arial"/>
                <a:cs typeface="Arial"/>
              </a:rPr>
              <a:t>devenir </a:t>
            </a:r>
            <a:r>
              <a:rPr dirty="0" sz="1200" spc="60">
                <a:latin typeface="Arial"/>
                <a:cs typeface="Arial"/>
              </a:rPr>
              <a:t>roi </a:t>
            </a:r>
            <a:r>
              <a:rPr dirty="0" sz="1200" spc="20">
                <a:latin typeface="Arial"/>
                <a:cs typeface="Arial"/>
              </a:rPr>
              <a:t>des  </a:t>
            </a:r>
            <a:r>
              <a:rPr dirty="0" sz="1200" spc="5">
                <a:latin typeface="Arial"/>
                <a:cs typeface="Arial"/>
              </a:rPr>
              <a:t>cannibales, </a:t>
            </a:r>
            <a:r>
              <a:rPr dirty="0" sz="1200" spc="60">
                <a:latin typeface="Arial"/>
                <a:cs typeface="Arial"/>
              </a:rPr>
              <a:t>tout </a:t>
            </a:r>
            <a:r>
              <a:rPr dirty="0" sz="1200">
                <a:latin typeface="Arial"/>
                <a:cs typeface="Arial"/>
              </a:rPr>
              <a:t>seul, </a:t>
            </a:r>
            <a:r>
              <a:rPr dirty="0" sz="1200" spc="-10">
                <a:latin typeface="Arial"/>
                <a:cs typeface="Arial"/>
              </a:rPr>
              <a:t>comme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10">
                <a:latin typeface="Arial"/>
                <a:cs typeface="Arial"/>
              </a:rPr>
              <a:t>grand. </a:t>
            </a:r>
            <a:r>
              <a:rPr dirty="0" sz="1200" spc="30">
                <a:latin typeface="Arial"/>
                <a:cs typeface="Arial"/>
              </a:rPr>
              <a:t>Mais </a:t>
            </a:r>
            <a:r>
              <a:rPr dirty="0" sz="1200" spc="-15">
                <a:latin typeface="Arial"/>
                <a:cs typeface="Arial"/>
              </a:rPr>
              <a:t>au </a:t>
            </a:r>
            <a:r>
              <a:rPr dirty="0" sz="1200" spc="-40">
                <a:latin typeface="Arial"/>
                <a:cs typeface="Arial"/>
              </a:rPr>
              <a:t>début… </a:t>
            </a:r>
            <a:r>
              <a:rPr dirty="0" sz="1200" spc="55">
                <a:latin typeface="Arial"/>
                <a:cs typeface="Arial"/>
              </a:rPr>
              <a:t>il  </a:t>
            </a:r>
            <a:r>
              <a:rPr dirty="0" sz="1200" spc="25">
                <a:latin typeface="Arial"/>
                <a:cs typeface="Arial"/>
              </a:rPr>
              <a:t>s’entraînera </a:t>
            </a:r>
            <a:r>
              <a:rPr dirty="0" sz="1200" spc="35">
                <a:latin typeface="Arial"/>
                <a:cs typeface="Arial"/>
              </a:rPr>
              <a:t>sur </a:t>
            </a:r>
            <a:r>
              <a:rPr dirty="0" sz="1200" spc="-10">
                <a:latin typeface="Arial"/>
                <a:cs typeface="Arial"/>
              </a:rPr>
              <a:t>une </a:t>
            </a:r>
            <a:r>
              <a:rPr dirty="0" sz="1200" spc="15">
                <a:latin typeface="Arial"/>
                <a:cs typeface="Arial"/>
              </a:rPr>
              <a:t>île </a:t>
            </a:r>
            <a:r>
              <a:rPr dirty="0" sz="1200" spc="35">
                <a:latin typeface="Arial"/>
                <a:cs typeface="Arial"/>
              </a:rPr>
              <a:t>déserte. </a:t>
            </a:r>
            <a:r>
              <a:rPr dirty="0" sz="1200" spc="5">
                <a:latin typeface="Arial"/>
                <a:cs typeface="Arial"/>
              </a:rPr>
              <a:t>C’est </a:t>
            </a:r>
            <a:r>
              <a:rPr dirty="0" sz="1200" spc="20">
                <a:latin typeface="Arial"/>
                <a:cs typeface="Arial"/>
              </a:rPr>
              <a:t>plus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prudent.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4796" y="7042403"/>
            <a:ext cx="2319528" cy="295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7636" y="3218687"/>
            <a:ext cx="5981700" cy="2330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271271"/>
            <a:ext cx="7239000" cy="532130"/>
          </a:xfrm>
          <a:prstGeom prst="rect"/>
          <a:solidFill>
            <a:srgbClr val="6699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203835">
              <a:lnSpc>
                <a:spcPct val="100000"/>
              </a:lnSpc>
              <a:spcBef>
                <a:spcPts val="365"/>
              </a:spcBef>
            </a:pPr>
            <a:r>
              <a:rPr dirty="0" spc="-105"/>
              <a:t>Episode </a:t>
            </a:r>
            <a:r>
              <a:rPr dirty="0" spc="-145"/>
              <a:t>2 </a:t>
            </a:r>
            <a:r>
              <a:rPr dirty="0" spc="-5"/>
              <a:t>: </a:t>
            </a:r>
            <a:r>
              <a:rPr dirty="0" spc="15"/>
              <a:t>Plume </a:t>
            </a:r>
            <a:r>
              <a:rPr dirty="0" spc="-30"/>
              <a:t>le </a:t>
            </a:r>
            <a:r>
              <a:rPr dirty="0" spc="85"/>
              <a:t>pirate </a:t>
            </a:r>
            <a:r>
              <a:rPr dirty="0" spc="40"/>
              <a:t>– </a:t>
            </a:r>
            <a:r>
              <a:rPr dirty="0" spc="75"/>
              <a:t>Drôles </a:t>
            </a:r>
            <a:r>
              <a:rPr dirty="0" spc="-210"/>
              <a:t>de</a:t>
            </a:r>
            <a:r>
              <a:rPr dirty="0" spc="-50"/>
              <a:t> </a:t>
            </a:r>
            <a:r>
              <a:rPr dirty="0" spc="55"/>
              <a:t>pirates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1058925"/>
            <a:ext cx="6868795" cy="658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Arial"/>
                <a:cs typeface="Arial"/>
              </a:rPr>
              <a:t>Une </a:t>
            </a:r>
            <a:r>
              <a:rPr dirty="0" sz="1400" spc="20">
                <a:latin typeface="Arial"/>
                <a:cs typeface="Arial"/>
              </a:rPr>
              <a:t>nuit, </a:t>
            </a:r>
            <a:r>
              <a:rPr dirty="0" sz="1400">
                <a:latin typeface="Arial"/>
                <a:cs typeface="Arial"/>
              </a:rPr>
              <a:t>quand </a:t>
            </a:r>
            <a:r>
              <a:rPr dirty="0" sz="1400" spc="70">
                <a:latin typeface="Arial"/>
                <a:cs typeface="Arial"/>
              </a:rPr>
              <a:t>tout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-5">
                <a:latin typeface="Arial"/>
                <a:cs typeface="Arial"/>
              </a:rPr>
              <a:t>monde </a:t>
            </a:r>
            <a:r>
              <a:rPr dirty="0" sz="1400" spc="55">
                <a:latin typeface="Arial"/>
                <a:cs typeface="Arial"/>
              </a:rPr>
              <a:t>dort,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45">
                <a:latin typeface="Arial"/>
                <a:cs typeface="Arial"/>
              </a:rPr>
              <a:t>met </a:t>
            </a:r>
            <a:r>
              <a:rPr dirty="0" sz="1400" spc="10">
                <a:latin typeface="Arial"/>
                <a:cs typeface="Arial"/>
              </a:rPr>
              <a:t>à </a:t>
            </a:r>
            <a:r>
              <a:rPr dirty="0" sz="1400" spc="45">
                <a:latin typeface="Arial"/>
                <a:cs typeface="Arial"/>
              </a:rPr>
              <a:t>la </a:t>
            </a:r>
            <a:r>
              <a:rPr dirty="0" sz="1400" spc="35">
                <a:latin typeface="Arial"/>
                <a:cs typeface="Arial"/>
              </a:rPr>
              <a:t>mer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30">
                <a:latin typeface="Arial"/>
                <a:cs typeface="Arial"/>
              </a:rPr>
              <a:t>canot de </a:t>
            </a:r>
            <a:r>
              <a:rPr dirty="0" sz="1400" spc="20">
                <a:latin typeface="Arial"/>
                <a:cs typeface="Arial"/>
              </a:rPr>
              <a:t>sauvetage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du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75000"/>
              </a:lnSpc>
              <a:spcBef>
                <a:spcPts val="5"/>
              </a:spcBef>
            </a:pPr>
            <a:r>
              <a:rPr dirty="0" sz="1400" spc="-10">
                <a:latin typeface="Arial"/>
                <a:cs typeface="Arial"/>
              </a:rPr>
              <a:t>Bon </a:t>
            </a:r>
            <a:r>
              <a:rPr dirty="0" sz="1400" spc="55">
                <a:latin typeface="Arial"/>
                <a:cs typeface="Arial"/>
              </a:rPr>
              <a:t>Appétit. </a:t>
            </a:r>
            <a:r>
              <a:rPr dirty="0" sz="1400" spc="-5">
                <a:latin typeface="Arial"/>
                <a:cs typeface="Arial"/>
              </a:rPr>
              <a:t>Au </a:t>
            </a:r>
            <a:r>
              <a:rPr dirty="0" sz="1400" spc="25">
                <a:latin typeface="Arial"/>
                <a:cs typeface="Arial"/>
              </a:rPr>
              <a:t>début, </a:t>
            </a:r>
            <a:r>
              <a:rPr dirty="0" sz="1400" spc="70">
                <a:latin typeface="Arial"/>
                <a:cs typeface="Arial"/>
              </a:rPr>
              <a:t>tout </a:t>
            </a:r>
            <a:r>
              <a:rPr dirty="0" sz="1400" spc="-5">
                <a:latin typeface="Arial"/>
                <a:cs typeface="Arial"/>
              </a:rPr>
              <a:t>va </a:t>
            </a:r>
            <a:r>
              <a:rPr dirty="0" sz="1400" spc="5">
                <a:latin typeface="Arial"/>
                <a:cs typeface="Arial"/>
              </a:rPr>
              <a:t>bien.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30">
                <a:latin typeface="Arial"/>
                <a:cs typeface="Arial"/>
              </a:rPr>
              <a:t>rame hardiment,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35">
                <a:latin typeface="Arial"/>
                <a:cs typeface="Arial"/>
              </a:rPr>
              <a:t>canot </a:t>
            </a:r>
            <a:r>
              <a:rPr dirty="0" sz="1400" spc="105">
                <a:latin typeface="Arial"/>
                <a:cs typeface="Arial"/>
              </a:rPr>
              <a:t>file </a:t>
            </a:r>
            <a:r>
              <a:rPr dirty="0" sz="1400" spc="65">
                <a:latin typeface="Arial"/>
                <a:cs typeface="Arial"/>
              </a:rPr>
              <a:t>entre  </a:t>
            </a:r>
            <a:r>
              <a:rPr dirty="0" sz="1400" spc="35">
                <a:latin typeface="Arial"/>
                <a:cs typeface="Arial"/>
              </a:rPr>
              <a:t>les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vagues.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Soudain, </a:t>
            </a:r>
            <a:r>
              <a:rPr dirty="0" sz="1400" spc="-10">
                <a:latin typeface="Arial"/>
                <a:cs typeface="Arial"/>
              </a:rPr>
              <a:t>une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85">
                <a:latin typeface="Arial"/>
                <a:cs typeface="Arial"/>
              </a:rPr>
              <a:t>terrible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55">
                <a:latin typeface="Arial"/>
                <a:cs typeface="Arial"/>
              </a:rPr>
              <a:t>tempête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éclate.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Le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vent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30">
                <a:latin typeface="Arial"/>
                <a:cs typeface="Arial"/>
              </a:rPr>
              <a:t>hurle,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55">
                <a:latin typeface="Arial"/>
                <a:cs typeface="Arial"/>
              </a:rPr>
              <a:t>le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50">
                <a:latin typeface="Arial"/>
                <a:cs typeface="Arial"/>
              </a:rPr>
              <a:t>tonnerre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gronde,  </a:t>
            </a:r>
            <a:r>
              <a:rPr dirty="0" sz="1400" spc="-15">
                <a:latin typeface="Arial"/>
                <a:cs typeface="Arial"/>
              </a:rPr>
              <a:t>même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 spc="15">
                <a:latin typeface="Arial"/>
                <a:cs typeface="Arial"/>
              </a:rPr>
              <a:t>poissons </a:t>
            </a:r>
            <a:r>
              <a:rPr dirty="0" sz="1400" spc="45">
                <a:latin typeface="Arial"/>
                <a:cs typeface="Arial"/>
              </a:rPr>
              <a:t>ont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10">
                <a:latin typeface="Arial"/>
                <a:cs typeface="Arial"/>
              </a:rPr>
              <a:t>mal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35">
                <a:latin typeface="Arial"/>
                <a:cs typeface="Arial"/>
              </a:rPr>
              <a:t>mer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algn="just" marL="12700" marR="5715">
              <a:lnSpc>
                <a:spcPct val="175000"/>
              </a:lnSpc>
            </a:pPr>
            <a:r>
              <a:rPr dirty="0" sz="1400" spc="25">
                <a:latin typeface="Arial"/>
                <a:cs typeface="Arial"/>
              </a:rPr>
              <a:t>Le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30">
                <a:latin typeface="Arial"/>
                <a:cs typeface="Arial"/>
              </a:rPr>
              <a:t>pauvre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Plume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85">
                <a:latin typeface="Arial"/>
                <a:cs typeface="Arial"/>
              </a:rPr>
              <a:t>regrette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45">
                <a:latin typeface="Arial"/>
                <a:cs typeface="Arial"/>
              </a:rPr>
              <a:t>drôlement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30">
                <a:latin typeface="Arial"/>
                <a:cs typeface="Arial"/>
              </a:rPr>
              <a:t>de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55">
                <a:latin typeface="Arial"/>
                <a:cs typeface="Arial"/>
              </a:rPr>
              <a:t>s’être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50">
                <a:latin typeface="Arial"/>
                <a:cs typeface="Arial"/>
              </a:rPr>
              <a:t>enfui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60">
                <a:latin typeface="Arial"/>
                <a:cs typeface="Arial"/>
              </a:rPr>
              <a:t>Surtout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qu’un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110">
                <a:latin typeface="Arial"/>
                <a:cs typeface="Arial"/>
              </a:rPr>
              <a:t>filet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l’enveloppe, 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15">
                <a:latin typeface="Arial"/>
                <a:cs typeface="Arial"/>
              </a:rPr>
              <a:t>soulève </a:t>
            </a:r>
            <a:r>
              <a:rPr dirty="0" sz="1400" spc="40">
                <a:latin typeface="Arial"/>
                <a:cs typeface="Arial"/>
              </a:rPr>
              <a:t>hors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l’eau,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20">
                <a:latin typeface="Arial"/>
                <a:cs typeface="Arial"/>
              </a:rPr>
              <a:t>dépose </a:t>
            </a:r>
            <a:r>
              <a:rPr dirty="0" sz="1400" spc="40">
                <a:latin typeface="Arial"/>
                <a:cs typeface="Arial"/>
              </a:rPr>
              <a:t>sur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45">
                <a:latin typeface="Arial"/>
                <a:cs typeface="Arial"/>
              </a:rPr>
              <a:t>pont </a:t>
            </a:r>
            <a:r>
              <a:rPr dirty="0" sz="1400" spc="-15">
                <a:latin typeface="Arial"/>
                <a:cs typeface="Arial"/>
              </a:rPr>
              <a:t>d’un</a:t>
            </a:r>
            <a:r>
              <a:rPr dirty="0" sz="1400" spc="-18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bateau.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Un </a:t>
            </a:r>
            <a:r>
              <a:rPr dirty="0" sz="1400" spc="-10">
                <a:latin typeface="Arial"/>
                <a:cs typeface="Arial"/>
              </a:rPr>
              <a:t>homme </a:t>
            </a:r>
            <a:r>
              <a:rPr dirty="0" sz="1400" spc="25">
                <a:latin typeface="Arial"/>
                <a:cs typeface="Arial"/>
              </a:rPr>
              <a:t>blond </a:t>
            </a:r>
            <a:r>
              <a:rPr dirty="0" sz="1400" spc="85">
                <a:latin typeface="Arial"/>
                <a:cs typeface="Arial"/>
              </a:rPr>
              <a:t>et </a:t>
            </a:r>
            <a:r>
              <a:rPr dirty="0" sz="1400" spc="40">
                <a:latin typeface="Arial"/>
                <a:cs typeface="Arial"/>
              </a:rPr>
              <a:t>barbu </a:t>
            </a:r>
            <a:r>
              <a:rPr dirty="0" sz="1400" spc="15">
                <a:latin typeface="Arial"/>
                <a:cs typeface="Arial"/>
              </a:rPr>
              <a:t>se penche </a:t>
            </a:r>
            <a:r>
              <a:rPr dirty="0" sz="1400" spc="40">
                <a:latin typeface="Arial"/>
                <a:cs typeface="Arial"/>
              </a:rPr>
              <a:t>sur </a:t>
            </a:r>
            <a:r>
              <a:rPr dirty="0" sz="1400" spc="-15">
                <a:latin typeface="Arial"/>
                <a:cs typeface="Arial"/>
              </a:rPr>
              <a:t>Plume,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70">
                <a:latin typeface="Arial"/>
                <a:cs typeface="Arial"/>
              </a:rPr>
              <a:t>rugit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algn="just" marL="131445" indent="-119380">
              <a:lnSpc>
                <a:spcPct val="100000"/>
              </a:lnSpc>
              <a:buChar char="-"/>
              <a:tabLst>
                <a:tab pos="132080" algn="l"/>
              </a:tabLst>
            </a:pPr>
            <a:r>
              <a:rPr dirty="0" sz="1400" spc="45">
                <a:latin typeface="Arial"/>
                <a:cs typeface="Arial"/>
              </a:rPr>
              <a:t>Qui </a:t>
            </a:r>
            <a:r>
              <a:rPr dirty="0" sz="1400" spc="40">
                <a:latin typeface="Arial"/>
                <a:cs typeface="Arial"/>
              </a:rPr>
              <a:t>es-tu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75">
                <a:latin typeface="Arial"/>
                <a:cs typeface="Arial"/>
              </a:rPr>
              <a:t>?!</a:t>
            </a:r>
            <a:endParaRPr sz="1400">
              <a:latin typeface="Arial"/>
              <a:cs typeface="Arial"/>
            </a:endParaRPr>
          </a:p>
          <a:p>
            <a:pPr marL="131445" indent="-119380">
              <a:lnSpc>
                <a:spcPct val="100000"/>
              </a:lnSpc>
              <a:spcBef>
                <a:spcPts val="1260"/>
              </a:spcBef>
              <a:buChar char="-"/>
              <a:tabLst>
                <a:tab pos="132080" algn="l"/>
              </a:tabLst>
            </a:pPr>
            <a:r>
              <a:rPr dirty="0" sz="1400" spc="-130">
                <a:latin typeface="Arial"/>
                <a:cs typeface="Arial"/>
              </a:rPr>
              <a:t>Ben… je… </a:t>
            </a:r>
            <a:r>
              <a:rPr dirty="0" sz="1400" spc="45">
                <a:latin typeface="Arial"/>
                <a:cs typeface="Arial"/>
              </a:rPr>
              <a:t>bredouille </a:t>
            </a:r>
            <a:r>
              <a:rPr dirty="0" sz="1400" spc="55">
                <a:latin typeface="Arial"/>
                <a:cs typeface="Arial"/>
              </a:rPr>
              <a:t>le</a:t>
            </a:r>
            <a:r>
              <a:rPr dirty="0" sz="1400" spc="-215">
                <a:latin typeface="Arial"/>
                <a:cs typeface="Arial"/>
              </a:rPr>
              <a:t> </a:t>
            </a:r>
            <a:r>
              <a:rPr dirty="0" sz="1400" spc="30">
                <a:latin typeface="Arial"/>
                <a:cs typeface="Arial"/>
              </a:rPr>
              <a:t>naufragé.</a:t>
            </a:r>
            <a:endParaRPr sz="1400">
              <a:latin typeface="Arial"/>
              <a:cs typeface="Arial"/>
            </a:endParaRPr>
          </a:p>
          <a:p>
            <a:pPr marL="12700" marR="210820">
              <a:lnSpc>
                <a:spcPct val="175000"/>
              </a:lnSpc>
              <a:buChar char="-"/>
              <a:tabLst>
                <a:tab pos="132080" algn="l"/>
              </a:tabLst>
            </a:pPr>
            <a:r>
              <a:rPr dirty="0" sz="1400" spc="25">
                <a:latin typeface="Arial"/>
                <a:cs typeface="Arial"/>
              </a:rPr>
              <a:t>Silence </a:t>
            </a:r>
            <a:r>
              <a:rPr dirty="0" sz="1400" spc="10">
                <a:latin typeface="Arial"/>
                <a:cs typeface="Arial"/>
              </a:rPr>
              <a:t>! </a:t>
            </a:r>
            <a:r>
              <a:rPr dirty="0" sz="1400" spc="120">
                <a:latin typeface="Arial"/>
                <a:cs typeface="Arial"/>
              </a:rPr>
              <a:t>Je </a:t>
            </a:r>
            <a:r>
              <a:rPr dirty="0" sz="1400" spc="15">
                <a:latin typeface="Arial"/>
                <a:cs typeface="Arial"/>
              </a:rPr>
              <a:t>suis </a:t>
            </a:r>
            <a:r>
              <a:rPr dirty="0" sz="1400" spc="35">
                <a:latin typeface="Arial"/>
                <a:cs typeface="Arial"/>
              </a:rPr>
              <a:t>Barbe-Jaune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70">
                <a:latin typeface="Arial"/>
                <a:cs typeface="Arial"/>
              </a:rPr>
              <a:t>Terrifiant, </a:t>
            </a:r>
            <a:r>
              <a:rPr dirty="0" sz="1400" spc="95">
                <a:latin typeface="Arial"/>
                <a:cs typeface="Arial"/>
              </a:rPr>
              <a:t>et </a:t>
            </a:r>
            <a:r>
              <a:rPr dirty="0" sz="1400" spc="-25">
                <a:latin typeface="Arial"/>
                <a:cs typeface="Arial"/>
              </a:rPr>
              <a:t>mon </a:t>
            </a:r>
            <a:r>
              <a:rPr dirty="0" sz="1400" spc="30">
                <a:latin typeface="Arial"/>
                <a:cs typeface="Arial"/>
              </a:rPr>
              <a:t>navire s’appelle </a:t>
            </a:r>
            <a:r>
              <a:rPr dirty="0" sz="1400" spc="5">
                <a:latin typeface="Arial"/>
                <a:cs typeface="Arial"/>
              </a:rPr>
              <a:t>L’Ouragan.  </a:t>
            </a:r>
            <a:r>
              <a:rPr dirty="0" sz="1400" spc="135">
                <a:latin typeface="Arial"/>
                <a:cs typeface="Arial"/>
              </a:rPr>
              <a:t>Ici </a:t>
            </a:r>
            <a:r>
              <a:rPr dirty="0" sz="1400" spc="40">
                <a:latin typeface="Arial"/>
                <a:cs typeface="Arial"/>
              </a:rPr>
              <a:t>c’est </a:t>
            </a:r>
            <a:r>
              <a:rPr dirty="0" sz="1400" spc="10">
                <a:latin typeface="Arial"/>
                <a:cs typeface="Arial"/>
              </a:rPr>
              <a:t>moi </a:t>
            </a:r>
            <a:r>
              <a:rPr dirty="0" sz="1400" spc="25">
                <a:latin typeface="Arial"/>
                <a:cs typeface="Arial"/>
              </a:rPr>
              <a:t>qui </a:t>
            </a:r>
            <a:r>
              <a:rPr dirty="0" sz="1400" spc="-15">
                <a:latin typeface="Arial"/>
                <a:cs typeface="Arial"/>
              </a:rPr>
              <a:t>commande, </a:t>
            </a:r>
            <a:r>
              <a:rPr dirty="0" sz="1400" spc="35">
                <a:latin typeface="Arial"/>
                <a:cs typeface="Arial"/>
              </a:rPr>
              <a:t>compris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75">
                <a:latin typeface="Arial"/>
                <a:cs typeface="Arial"/>
              </a:rPr>
              <a:t>?!</a:t>
            </a:r>
            <a:endParaRPr sz="1400">
              <a:latin typeface="Arial"/>
              <a:cs typeface="Arial"/>
            </a:endParaRPr>
          </a:p>
          <a:p>
            <a:pPr marL="131445" indent="-119380">
              <a:lnSpc>
                <a:spcPct val="100000"/>
              </a:lnSpc>
              <a:spcBef>
                <a:spcPts val="1260"/>
              </a:spcBef>
              <a:buChar char="-"/>
              <a:tabLst>
                <a:tab pos="132080" algn="l"/>
              </a:tabLst>
            </a:pPr>
            <a:r>
              <a:rPr dirty="0" sz="1400" spc="-30">
                <a:latin typeface="Arial"/>
                <a:cs typeface="Arial"/>
              </a:rPr>
              <a:t>Com…priiis, </a:t>
            </a:r>
            <a:r>
              <a:rPr dirty="0" sz="1400" spc="45">
                <a:latin typeface="Arial"/>
                <a:cs typeface="Arial"/>
              </a:rPr>
              <a:t>bredouille </a:t>
            </a:r>
            <a:r>
              <a:rPr dirty="0" sz="1400" spc="-5">
                <a:latin typeface="Arial"/>
                <a:cs typeface="Arial"/>
              </a:rPr>
              <a:t>Plume en </a:t>
            </a:r>
            <a:r>
              <a:rPr dirty="0" sz="1400" spc="30">
                <a:latin typeface="Arial"/>
                <a:cs typeface="Arial"/>
              </a:rPr>
              <a:t>claquant </a:t>
            </a:r>
            <a:r>
              <a:rPr dirty="0" sz="1400" spc="25">
                <a:latin typeface="Arial"/>
                <a:cs typeface="Arial"/>
              </a:rPr>
              <a:t>des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 spc="20">
                <a:latin typeface="Arial"/>
                <a:cs typeface="Arial"/>
              </a:rPr>
              <a:t>dents.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12700" marR="5715">
              <a:lnSpc>
                <a:spcPct val="175000"/>
              </a:lnSpc>
              <a:spcBef>
                <a:spcPts val="5"/>
              </a:spcBef>
            </a:pPr>
            <a:r>
              <a:rPr dirty="0" sz="1400" spc="35">
                <a:latin typeface="Arial"/>
                <a:cs typeface="Arial"/>
              </a:rPr>
              <a:t>Barbe-Jaune </a:t>
            </a:r>
            <a:r>
              <a:rPr dirty="0" sz="1400" spc="20">
                <a:latin typeface="Arial"/>
                <a:cs typeface="Arial"/>
              </a:rPr>
              <a:t>s’éloigne </a:t>
            </a:r>
            <a:r>
              <a:rPr dirty="0" sz="1400" spc="-5">
                <a:latin typeface="Arial"/>
                <a:cs typeface="Arial"/>
              </a:rPr>
              <a:t>en </a:t>
            </a:r>
            <a:r>
              <a:rPr dirty="0" sz="1400" spc="20">
                <a:latin typeface="Arial"/>
                <a:cs typeface="Arial"/>
              </a:rPr>
              <a:t>grommelant,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-30">
                <a:latin typeface="Arial"/>
                <a:cs typeface="Arial"/>
              </a:rPr>
              <a:t>un </a:t>
            </a:r>
            <a:r>
              <a:rPr dirty="0" sz="1400" spc="90">
                <a:latin typeface="Arial"/>
                <a:cs typeface="Arial"/>
              </a:rPr>
              <a:t>petit </a:t>
            </a:r>
            <a:r>
              <a:rPr dirty="0" sz="1400" spc="20">
                <a:latin typeface="Arial"/>
                <a:cs typeface="Arial"/>
              </a:rPr>
              <a:t>garçon </a:t>
            </a:r>
            <a:r>
              <a:rPr dirty="0" sz="1400" spc="30">
                <a:latin typeface="Arial"/>
                <a:cs typeface="Arial"/>
              </a:rPr>
              <a:t>s’approche de </a:t>
            </a:r>
            <a:r>
              <a:rPr dirty="0" sz="1400" spc="-15">
                <a:latin typeface="Arial"/>
                <a:cs typeface="Arial"/>
              </a:rPr>
              <a:t>Plume. </a:t>
            </a:r>
            <a:r>
              <a:rPr dirty="0" sz="1400" spc="204">
                <a:latin typeface="Arial"/>
                <a:cs typeface="Arial"/>
              </a:rPr>
              <a:t>Il</a:t>
            </a:r>
            <a:r>
              <a:rPr dirty="0" sz="1400" spc="-21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  </a:t>
            </a:r>
            <a:r>
              <a:rPr dirty="0" sz="1400" spc="35">
                <a:latin typeface="Arial"/>
                <a:cs typeface="Arial"/>
              </a:rPr>
              <a:t>les yeux </a:t>
            </a:r>
            <a:r>
              <a:rPr dirty="0" sz="1400" spc="45">
                <a:latin typeface="Arial"/>
                <a:cs typeface="Arial"/>
              </a:rPr>
              <a:t>verts, la </a:t>
            </a:r>
            <a:r>
              <a:rPr dirty="0" sz="1400" spc="15">
                <a:latin typeface="Arial"/>
                <a:cs typeface="Arial"/>
              </a:rPr>
              <a:t>peau </a:t>
            </a:r>
            <a:r>
              <a:rPr dirty="0" sz="1400" spc="30">
                <a:latin typeface="Arial"/>
                <a:cs typeface="Arial"/>
              </a:rPr>
              <a:t>brune </a:t>
            </a:r>
            <a:r>
              <a:rPr dirty="0" sz="1400" spc="95">
                <a:latin typeface="Arial"/>
                <a:cs typeface="Arial"/>
              </a:rPr>
              <a:t>et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10">
                <a:latin typeface="Arial"/>
                <a:cs typeface="Arial"/>
              </a:rPr>
              <a:t>longs </a:t>
            </a:r>
            <a:r>
              <a:rPr dirty="0" sz="1400" spc="15">
                <a:latin typeface="Arial"/>
                <a:cs typeface="Arial"/>
              </a:rPr>
              <a:t>cheveux </a:t>
            </a:r>
            <a:r>
              <a:rPr dirty="0" sz="1400" spc="20">
                <a:latin typeface="Arial"/>
                <a:cs typeface="Arial"/>
              </a:rPr>
              <a:t>blonds </a:t>
            </a:r>
            <a:r>
              <a:rPr dirty="0" sz="1400" spc="-10">
                <a:latin typeface="Arial"/>
                <a:cs typeface="Arial"/>
              </a:rPr>
              <a:t>comme </a:t>
            </a:r>
            <a:r>
              <a:rPr dirty="0" sz="1400" spc="15">
                <a:latin typeface="Arial"/>
                <a:cs typeface="Arial"/>
              </a:rPr>
              <a:t>ceux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40">
                <a:latin typeface="Arial"/>
                <a:cs typeface="Arial"/>
              </a:rPr>
              <a:t>Barbe-  </a:t>
            </a:r>
            <a:r>
              <a:rPr dirty="0" sz="1400" spc="20">
                <a:latin typeface="Arial"/>
                <a:cs typeface="Arial"/>
              </a:rPr>
              <a:t>Jaune.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204">
                <a:latin typeface="Arial"/>
                <a:cs typeface="Arial"/>
              </a:rPr>
              <a:t>Il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60">
                <a:latin typeface="Arial"/>
                <a:cs typeface="Arial"/>
              </a:rPr>
              <a:t>est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pieds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nus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90">
                <a:latin typeface="Arial"/>
                <a:cs typeface="Arial"/>
              </a:rPr>
              <a:t>et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75">
                <a:latin typeface="Arial"/>
                <a:cs typeface="Arial"/>
              </a:rPr>
              <a:t>plutôt</a:t>
            </a:r>
            <a:r>
              <a:rPr dirty="0" sz="1400" spc="10">
                <a:latin typeface="Arial"/>
                <a:cs typeface="Arial"/>
              </a:rPr>
              <a:t> sale,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mais </a:t>
            </a:r>
            <a:r>
              <a:rPr dirty="0" sz="1400" spc="70">
                <a:latin typeface="Arial"/>
                <a:cs typeface="Arial"/>
              </a:rPr>
              <a:t>il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75">
                <a:latin typeface="Arial"/>
                <a:cs typeface="Arial"/>
              </a:rPr>
              <a:t>porte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un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anneau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45">
                <a:latin typeface="Arial"/>
                <a:cs typeface="Arial"/>
              </a:rPr>
              <a:t>d’or</a:t>
            </a:r>
            <a:r>
              <a:rPr dirty="0" sz="1400" spc="10">
                <a:latin typeface="Arial"/>
                <a:cs typeface="Arial"/>
              </a:rPr>
              <a:t> à </a:t>
            </a:r>
            <a:r>
              <a:rPr dirty="0" sz="1400" spc="40">
                <a:latin typeface="Arial"/>
                <a:cs typeface="Arial"/>
              </a:rPr>
              <a:t>l’oreille,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90">
                <a:latin typeface="Arial"/>
                <a:cs typeface="Arial"/>
              </a:rPr>
              <a:t>et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une  </a:t>
            </a:r>
            <a:r>
              <a:rPr dirty="0" sz="1400" spc="45">
                <a:latin typeface="Arial"/>
                <a:cs typeface="Arial"/>
              </a:rPr>
              <a:t>dent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35">
                <a:latin typeface="Arial"/>
                <a:cs typeface="Arial"/>
              </a:rPr>
              <a:t>requin </a:t>
            </a:r>
            <a:r>
              <a:rPr dirty="0" sz="1400" spc="10">
                <a:latin typeface="Arial"/>
                <a:cs typeface="Arial"/>
              </a:rPr>
              <a:t>pend à </a:t>
            </a:r>
            <a:r>
              <a:rPr dirty="0" sz="1400" spc="-5">
                <a:latin typeface="Arial"/>
                <a:cs typeface="Arial"/>
              </a:rPr>
              <a:t>son </a:t>
            </a:r>
            <a:r>
              <a:rPr dirty="0" sz="1400" spc="-20">
                <a:latin typeface="Arial"/>
                <a:cs typeface="Arial"/>
              </a:rPr>
              <a:t>cou.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50">
                <a:latin typeface="Arial"/>
                <a:cs typeface="Arial"/>
              </a:rPr>
              <a:t>trouve </a:t>
            </a:r>
            <a:r>
              <a:rPr dirty="0" sz="1400" spc="40">
                <a:latin typeface="Arial"/>
                <a:cs typeface="Arial"/>
              </a:rPr>
              <a:t>drôlement </a:t>
            </a:r>
            <a:r>
              <a:rPr dirty="0" sz="1400" spc="25">
                <a:latin typeface="Arial"/>
                <a:cs typeface="Arial"/>
              </a:rPr>
              <a:t>classe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908" y="7988807"/>
            <a:ext cx="6739128" cy="22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271271"/>
            <a:ext cx="7239000" cy="532130"/>
          </a:xfrm>
          <a:prstGeom prst="rect"/>
          <a:solidFill>
            <a:srgbClr val="6699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365"/>
              </a:spcBef>
            </a:pPr>
            <a:r>
              <a:rPr dirty="0" spc="-105"/>
              <a:t>Episode </a:t>
            </a:r>
            <a:r>
              <a:rPr dirty="0" spc="-245"/>
              <a:t>3 </a:t>
            </a:r>
            <a:r>
              <a:rPr dirty="0" spc="-5"/>
              <a:t>: </a:t>
            </a:r>
            <a:r>
              <a:rPr dirty="0" spc="15"/>
              <a:t>Plume </a:t>
            </a:r>
            <a:r>
              <a:rPr dirty="0" spc="-30"/>
              <a:t>le </a:t>
            </a:r>
            <a:r>
              <a:rPr dirty="0" spc="85"/>
              <a:t>pirate </a:t>
            </a:r>
            <a:r>
              <a:rPr dirty="0" spc="40"/>
              <a:t>– </a:t>
            </a:r>
            <a:r>
              <a:rPr dirty="0" spc="75"/>
              <a:t>Drôles </a:t>
            </a:r>
            <a:r>
              <a:rPr dirty="0" spc="-210"/>
              <a:t>de</a:t>
            </a:r>
            <a:r>
              <a:rPr dirty="0" spc="-430"/>
              <a:t> </a:t>
            </a:r>
            <a:r>
              <a:rPr dirty="0" spc="55"/>
              <a:t>pirates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987907"/>
            <a:ext cx="6870700" cy="861441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675"/>
              </a:spcBef>
              <a:buChar char="-"/>
              <a:tabLst>
                <a:tab pos="132080" algn="l"/>
              </a:tabLst>
            </a:pPr>
            <a:r>
              <a:rPr dirty="0" sz="1400" spc="10">
                <a:latin typeface="Arial"/>
                <a:cs typeface="Arial"/>
              </a:rPr>
              <a:t>Bonjour, </a:t>
            </a:r>
            <a:r>
              <a:rPr dirty="0" sz="1400" spc="55">
                <a:latin typeface="Arial"/>
                <a:cs typeface="Arial"/>
              </a:rPr>
              <a:t>sourit le </a:t>
            </a:r>
            <a:r>
              <a:rPr dirty="0" sz="1400" spc="10">
                <a:latin typeface="Arial"/>
                <a:cs typeface="Arial"/>
              </a:rPr>
              <a:t>garçon. </a:t>
            </a:r>
            <a:r>
              <a:rPr dirty="0" sz="1400" spc="120">
                <a:latin typeface="Arial"/>
                <a:cs typeface="Arial"/>
              </a:rPr>
              <a:t>Je </a:t>
            </a:r>
            <a:r>
              <a:rPr dirty="0" sz="1400" spc="15">
                <a:latin typeface="Arial"/>
                <a:cs typeface="Arial"/>
              </a:rPr>
              <a:t>suis </a:t>
            </a:r>
            <a:r>
              <a:rPr dirty="0" sz="1400" spc="40">
                <a:latin typeface="Arial"/>
                <a:cs typeface="Arial"/>
              </a:rPr>
              <a:t>Petit-Crochet,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-10">
                <a:latin typeface="Arial"/>
                <a:cs typeface="Arial"/>
              </a:rPr>
              <a:t>mousse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5">
                <a:latin typeface="Arial"/>
                <a:cs typeface="Arial"/>
              </a:rPr>
              <a:t>L’Ouragan. </a:t>
            </a:r>
            <a:r>
              <a:rPr dirty="0" sz="1400" spc="65">
                <a:latin typeface="Arial"/>
                <a:cs typeface="Arial"/>
              </a:rPr>
              <a:t>Et </a:t>
            </a:r>
            <a:r>
              <a:rPr dirty="0" sz="1400" spc="80">
                <a:latin typeface="Arial"/>
                <a:cs typeface="Arial"/>
              </a:rPr>
              <a:t>toi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135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2700" marR="2693035">
              <a:lnSpc>
                <a:spcPct val="134300"/>
              </a:lnSpc>
              <a:buChar char="-"/>
              <a:tabLst>
                <a:tab pos="193040" algn="l"/>
              </a:tabLst>
            </a:pPr>
            <a:r>
              <a:rPr dirty="0" sz="1400" spc="50">
                <a:latin typeface="Arial"/>
                <a:cs typeface="Arial"/>
              </a:rPr>
              <a:t>Moi </a:t>
            </a:r>
            <a:r>
              <a:rPr dirty="0" sz="1400" spc="55">
                <a:latin typeface="Arial"/>
                <a:cs typeface="Arial"/>
              </a:rPr>
              <a:t>je </a:t>
            </a:r>
            <a:r>
              <a:rPr dirty="0" sz="1400" spc="25">
                <a:latin typeface="Arial"/>
                <a:cs typeface="Arial"/>
              </a:rPr>
              <a:t>m’appelle </a:t>
            </a:r>
            <a:r>
              <a:rPr dirty="0" sz="1400" spc="-15">
                <a:latin typeface="Arial"/>
                <a:cs typeface="Arial"/>
              </a:rPr>
              <a:t>Plume,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55">
                <a:latin typeface="Arial"/>
                <a:cs typeface="Arial"/>
              </a:rPr>
              <a:t>je </a:t>
            </a:r>
            <a:r>
              <a:rPr dirty="0" sz="1400" spc="10">
                <a:latin typeface="Arial"/>
                <a:cs typeface="Arial"/>
              </a:rPr>
              <a:t>viens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-10">
                <a:latin typeface="Arial"/>
                <a:cs typeface="Arial"/>
              </a:rPr>
              <a:t>Bon  </a:t>
            </a:r>
            <a:r>
              <a:rPr dirty="0" sz="1400" spc="55">
                <a:latin typeface="Arial"/>
                <a:cs typeface="Arial"/>
              </a:rPr>
              <a:t>Appétit, </a:t>
            </a:r>
            <a:r>
              <a:rPr dirty="0" sz="1400" spc="35">
                <a:latin typeface="Arial"/>
                <a:cs typeface="Arial"/>
              </a:rPr>
              <a:t>répond </a:t>
            </a:r>
            <a:r>
              <a:rPr dirty="0" sz="1400" spc="55">
                <a:latin typeface="Arial"/>
                <a:cs typeface="Arial"/>
              </a:rPr>
              <a:t>le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naufragé.</a:t>
            </a:r>
            <a:endParaRPr sz="1400">
              <a:latin typeface="Arial"/>
              <a:cs typeface="Arial"/>
            </a:endParaRPr>
          </a:p>
          <a:p>
            <a:pPr marL="12700" marR="2693035">
              <a:lnSpc>
                <a:spcPct val="134300"/>
              </a:lnSpc>
              <a:buChar char="-"/>
              <a:tabLst>
                <a:tab pos="165100" algn="l"/>
              </a:tabLst>
            </a:pPr>
            <a:r>
              <a:rPr dirty="0" sz="1400" spc="25">
                <a:latin typeface="Arial"/>
                <a:cs typeface="Arial"/>
              </a:rPr>
              <a:t>Le </a:t>
            </a:r>
            <a:r>
              <a:rPr dirty="0" sz="1400" spc="35">
                <a:latin typeface="Arial"/>
                <a:cs typeface="Arial"/>
              </a:rPr>
              <a:t>bateau </a:t>
            </a:r>
            <a:r>
              <a:rPr dirty="0" sz="1400">
                <a:latin typeface="Arial"/>
                <a:cs typeface="Arial"/>
              </a:rPr>
              <a:t>du </a:t>
            </a:r>
            <a:r>
              <a:rPr dirty="0" sz="1400" spc="40">
                <a:latin typeface="Arial"/>
                <a:cs typeface="Arial"/>
              </a:rPr>
              <a:t>capitaine </a:t>
            </a:r>
            <a:r>
              <a:rPr dirty="0" sz="1400" spc="75">
                <a:latin typeface="Arial"/>
                <a:cs typeface="Arial"/>
              </a:rPr>
              <a:t>fourchette </a:t>
            </a:r>
            <a:r>
              <a:rPr dirty="0" sz="1400" spc="135">
                <a:latin typeface="Arial"/>
                <a:cs typeface="Arial"/>
              </a:rPr>
              <a:t>? </a:t>
            </a:r>
            <a:r>
              <a:rPr dirty="0" sz="1400" spc="5">
                <a:latin typeface="Arial"/>
                <a:cs typeface="Arial"/>
              </a:rPr>
              <a:t>demande 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 spc="20">
                <a:latin typeface="Arial"/>
                <a:cs typeface="Arial"/>
              </a:rPr>
              <a:t>nerveusement </a:t>
            </a:r>
            <a:r>
              <a:rPr dirty="0" sz="1400" spc="40">
                <a:latin typeface="Arial"/>
                <a:cs typeface="Arial"/>
              </a:rPr>
              <a:t>Petit-Crochet.</a:t>
            </a:r>
            <a:endParaRPr sz="1400">
              <a:latin typeface="Arial"/>
              <a:cs typeface="Arial"/>
            </a:endParaRPr>
          </a:p>
          <a:p>
            <a:pPr marL="12700" marR="2691765">
              <a:lnSpc>
                <a:spcPts val="2260"/>
              </a:lnSpc>
              <a:spcBef>
                <a:spcPts val="155"/>
              </a:spcBef>
              <a:buChar char="-"/>
              <a:tabLst>
                <a:tab pos="130175" algn="l"/>
              </a:tabLst>
            </a:pPr>
            <a:r>
              <a:rPr dirty="0" sz="1400" spc="25">
                <a:latin typeface="Arial"/>
                <a:cs typeface="Arial"/>
              </a:rPr>
              <a:t>Oui </a:t>
            </a:r>
            <a:r>
              <a:rPr dirty="0" sz="1400" spc="10">
                <a:latin typeface="Arial"/>
                <a:cs typeface="Arial"/>
              </a:rPr>
              <a:t>!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35">
                <a:latin typeface="Arial"/>
                <a:cs typeface="Arial"/>
              </a:rPr>
              <a:t>capitaine </a:t>
            </a:r>
            <a:r>
              <a:rPr dirty="0" sz="1400" spc="40">
                <a:latin typeface="Arial"/>
                <a:cs typeface="Arial"/>
              </a:rPr>
              <a:t>Fourchette, c’est </a:t>
            </a:r>
            <a:r>
              <a:rPr dirty="0" sz="1400" spc="-25">
                <a:latin typeface="Arial"/>
                <a:cs typeface="Arial"/>
              </a:rPr>
              <a:t>mon </a:t>
            </a:r>
            <a:r>
              <a:rPr dirty="0" sz="1400" spc="25">
                <a:latin typeface="Arial"/>
                <a:cs typeface="Arial"/>
              </a:rPr>
              <a:t>papa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  </a:t>
            </a:r>
            <a:r>
              <a:rPr dirty="0" sz="1400" spc="35">
                <a:latin typeface="Arial"/>
                <a:cs typeface="Arial"/>
              </a:rPr>
              <a:t>répond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Plume.</a:t>
            </a:r>
            <a:endParaRPr sz="1400">
              <a:latin typeface="Arial"/>
              <a:cs typeface="Arial"/>
            </a:endParaRPr>
          </a:p>
          <a:p>
            <a:pPr marL="144780" indent="-132715">
              <a:lnSpc>
                <a:spcPct val="100000"/>
              </a:lnSpc>
              <a:spcBef>
                <a:spcPts val="400"/>
              </a:spcBef>
              <a:buChar char="-"/>
              <a:tabLst>
                <a:tab pos="145415" algn="l"/>
              </a:tabLst>
            </a:pPr>
            <a:r>
              <a:rPr dirty="0" sz="1400" spc="5">
                <a:latin typeface="Arial"/>
                <a:cs typeface="Arial"/>
              </a:rPr>
              <a:t>Aïe </a:t>
            </a:r>
            <a:r>
              <a:rPr dirty="0" sz="1400">
                <a:latin typeface="Arial"/>
                <a:cs typeface="Arial"/>
              </a:rPr>
              <a:t>aïe </a:t>
            </a:r>
            <a:r>
              <a:rPr dirty="0" sz="1400" spc="-125">
                <a:latin typeface="Arial"/>
                <a:cs typeface="Arial"/>
              </a:rPr>
              <a:t>aïe… </a:t>
            </a:r>
            <a:r>
              <a:rPr dirty="0" sz="1400" spc="30">
                <a:latin typeface="Arial"/>
                <a:cs typeface="Arial"/>
              </a:rPr>
              <a:t>chuchote </a:t>
            </a:r>
            <a:r>
              <a:rPr dirty="0" sz="1400" spc="40">
                <a:latin typeface="Arial"/>
                <a:cs typeface="Arial"/>
              </a:rPr>
              <a:t>Petit-Crochet. </a:t>
            </a:r>
            <a:r>
              <a:rPr dirty="0" sz="1400" spc="60">
                <a:latin typeface="Arial"/>
                <a:cs typeface="Arial"/>
              </a:rPr>
              <a:t>Surtout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ne</a:t>
            </a:r>
            <a:endParaRPr sz="1400">
              <a:latin typeface="Arial"/>
              <a:cs typeface="Arial"/>
            </a:endParaRPr>
          </a:p>
          <a:p>
            <a:pPr marL="12700" marR="2692400">
              <a:lnSpc>
                <a:spcPts val="2260"/>
              </a:lnSpc>
              <a:spcBef>
                <a:spcPts val="165"/>
              </a:spcBef>
            </a:pP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40">
                <a:latin typeface="Arial"/>
                <a:cs typeface="Arial"/>
              </a:rPr>
              <a:t>dis </a:t>
            </a:r>
            <a:r>
              <a:rPr dirty="0" sz="1400" spc="20">
                <a:latin typeface="Arial"/>
                <a:cs typeface="Arial"/>
              </a:rPr>
              <a:t>pas </a:t>
            </a:r>
            <a:r>
              <a:rPr dirty="0" sz="1400" spc="10">
                <a:latin typeface="Arial"/>
                <a:cs typeface="Arial"/>
              </a:rPr>
              <a:t>à </a:t>
            </a:r>
            <a:r>
              <a:rPr dirty="0" sz="1400" spc="30">
                <a:latin typeface="Arial"/>
                <a:cs typeface="Arial"/>
              </a:rPr>
              <a:t>Barbe-Jaune. </a:t>
            </a:r>
            <a:r>
              <a:rPr dirty="0" sz="1400" spc="10">
                <a:latin typeface="Arial"/>
                <a:cs typeface="Arial"/>
              </a:rPr>
              <a:t>C’est </a:t>
            </a:r>
            <a:r>
              <a:rPr dirty="0" sz="1400" spc="-25">
                <a:latin typeface="Arial"/>
                <a:cs typeface="Arial"/>
              </a:rPr>
              <a:t>mon </a:t>
            </a:r>
            <a:r>
              <a:rPr dirty="0" sz="1400" spc="10">
                <a:latin typeface="Arial"/>
                <a:cs typeface="Arial"/>
              </a:rPr>
              <a:t>papa,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65">
                <a:latin typeface="Arial"/>
                <a:cs typeface="Arial"/>
              </a:rPr>
              <a:t>il  </a:t>
            </a:r>
            <a:r>
              <a:rPr dirty="0" sz="1400" spc="60">
                <a:latin typeface="Arial"/>
                <a:cs typeface="Arial"/>
              </a:rPr>
              <a:t>déteste </a:t>
            </a:r>
            <a:r>
              <a:rPr dirty="0" sz="1400" spc="45">
                <a:latin typeface="Arial"/>
                <a:cs typeface="Arial"/>
              </a:rPr>
              <a:t>ton </a:t>
            </a:r>
            <a:r>
              <a:rPr dirty="0" sz="1400" spc="25">
                <a:latin typeface="Arial"/>
                <a:cs typeface="Arial"/>
              </a:rPr>
              <a:t>papa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  <a:p>
            <a:pPr marL="131445" indent="-119380">
              <a:lnSpc>
                <a:spcPct val="100000"/>
              </a:lnSpc>
              <a:spcBef>
                <a:spcPts val="405"/>
              </a:spcBef>
              <a:buChar char="-"/>
              <a:tabLst>
                <a:tab pos="132080" algn="l"/>
              </a:tabLst>
            </a:pPr>
            <a:r>
              <a:rPr dirty="0" sz="1400" spc="35">
                <a:latin typeface="Arial"/>
                <a:cs typeface="Arial"/>
              </a:rPr>
              <a:t>Mais </a:t>
            </a:r>
            <a:r>
              <a:rPr dirty="0" sz="1400" spc="30">
                <a:latin typeface="Arial"/>
                <a:cs typeface="Arial"/>
              </a:rPr>
              <a:t>pourquoi </a:t>
            </a:r>
            <a:r>
              <a:rPr dirty="0" sz="1400" spc="135">
                <a:latin typeface="Arial"/>
                <a:cs typeface="Arial"/>
              </a:rPr>
              <a:t>? </a:t>
            </a:r>
            <a:r>
              <a:rPr dirty="0" sz="1400" spc="15">
                <a:latin typeface="Arial"/>
                <a:cs typeface="Arial"/>
              </a:rPr>
              <a:t>s’étonne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Plume.</a:t>
            </a:r>
            <a:endParaRPr sz="1400">
              <a:latin typeface="Arial"/>
              <a:cs typeface="Arial"/>
            </a:endParaRPr>
          </a:p>
          <a:p>
            <a:pPr marL="160020" indent="-147955">
              <a:lnSpc>
                <a:spcPct val="100000"/>
              </a:lnSpc>
              <a:spcBef>
                <a:spcPts val="565"/>
              </a:spcBef>
              <a:buChar char="-"/>
              <a:tabLst>
                <a:tab pos="160655" algn="l"/>
              </a:tabLst>
            </a:pPr>
            <a:r>
              <a:rPr dirty="0" sz="1400" spc="15">
                <a:latin typeface="Arial"/>
                <a:cs typeface="Arial"/>
              </a:rPr>
              <a:t>Mon </a:t>
            </a:r>
            <a:r>
              <a:rPr dirty="0" sz="1400" spc="25">
                <a:latin typeface="Arial"/>
                <a:cs typeface="Arial"/>
              </a:rPr>
              <a:t>papa </a:t>
            </a:r>
            <a:r>
              <a:rPr dirty="0" sz="1400" spc="10">
                <a:latin typeface="Arial"/>
                <a:cs typeface="Arial"/>
              </a:rPr>
              <a:t>a </a:t>
            </a:r>
            <a:r>
              <a:rPr dirty="0" sz="1400" spc="80">
                <a:latin typeface="Arial"/>
                <a:cs typeface="Arial"/>
              </a:rPr>
              <a:t>très </a:t>
            </a:r>
            <a:r>
              <a:rPr dirty="0" sz="1400">
                <a:latin typeface="Arial"/>
                <a:cs typeface="Arial"/>
              </a:rPr>
              <a:t>mauvais </a:t>
            </a:r>
            <a:r>
              <a:rPr dirty="0" sz="1400" spc="45">
                <a:latin typeface="Arial"/>
                <a:cs typeface="Arial"/>
              </a:rPr>
              <a:t>caractère. </a:t>
            </a:r>
            <a:r>
              <a:rPr dirty="0" sz="1400" spc="204">
                <a:latin typeface="Arial"/>
                <a:cs typeface="Arial"/>
              </a:rPr>
              <a:t>Il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n’invite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34300"/>
              </a:lnSpc>
            </a:pPr>
            <a:r>
              <a:rPr dirty="0" sz="1400" spc="25">
                <a:latin typeface="Arial"/>
                <a:cs typeface="Arial"/>
              </a:rPr>
              <a:t>personne </a:t>
            </a:r>
            <a:r>
              <a:rPr dirty="0" sz="1400" spc="40">
                <a:latin typeface="Arial"/>
                <a:cs typeface="Arial"/>
              </a:rPr>
              <a:t>sur </a:t>
            </a:r>
            <a:r>
              <a:rPr dirty="0" sz="1400" spc="-5">
                <a:latin typeface="Arial"/>
                <a:cs typeface="Arial"/>
              </a:rPr>
              <a:t>son </a:t>
            </a:r>
            <a:r>
              <a:rPr dirty="0" sz="1400" spc="20">
                <a:latin typeface="Arial"/>
                <a:cs typeface="Arial"/>
              </a:rPr>
              <a:t>bateau, </a:t>
            </a:r>
            <a:r>
              <a:rPr dirty="0" sz="1400" spc="45">
                <a:latin typeface="Arial"/>
                <a:cs typeface="Arial"/>
              </a:rPr>
              <a:t>alors </a:t>
            </a:r>
            <a:r>
              <a:rPr dirty="0" sz="1400" spc="55">
                <a:latin typeface="Arial"/>
                <a:cs typeface="Arial"/>
              </a:rPr>
              <a:t>je </a:t>
            </a:r>
            <a:r>
              <a:rPr dirty="0" sz="1400" spc="5">
                <a:latin typeface="Arial"/>
                <a:cs typeface="Arial"/>
              </a:rPr>
              <a:t>n’ai </a:t>
            </a:r>
            <a:r>
              <a:rPr dirty="0" sz="1400" spc="20">
                <a:latin typeface="Arial"/>
                <a:cs typeface="Arial"/>
              </a:rPr>
              <a:t>pas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5">
                <a:latin typeface="Arial"/>
                <a:cs typeface="Arial"/>
              </a:rPr>
              <a:t>copains, </a:t>
            </a:r>
            <a:r>
              <a:rPr dirty="0" sz="1400" spc="35">
                <a:latin typeface="Arial"/>
                <a:cs typeface="Arial"/>
              </a:rPr>
              <a:t>explique </a:t>
            </a:r>
            <a:r>
              <a:rPr dirty="0" sz="1400" spc="65">
                <a:latin typeface="Arial"/>
                <a:cs typeface="Arial"/>
              </a:rPr>
              <a:t>tristement </a:t>
            </a:r>
            <a:r>
              <a:rPr dirty="0" sz="1400" spc="70">
                <a:latin typeface="Arial"/>
                <a:cs typeface="Arial"/>
              </a:rPr>
              <a:t>Petit-  </a:t>
            </a:r>
            <a:r>
              <a:rPr dirty="0" sz="1400" spc="25">
                <a:latin typeface="Arial"/>
                <a:cs typeface="Arial"/>
              </a:rPr>
              <a:t>Crochet.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 spc="50">
                <a:latin typeface="Arial"/>
                <a:cs typeface="Arial"/>
              </a:rPr>
              <a:t>Petit-Crochet </a:t>
            </a:r>
            <a:r>
              <a:rPr dirty="0" sz="1400" spc="55">
                <a:latin typeface="Arial"/>
                <a:cs typeface="Arial"/>
              </a:rPr>
              <a:t>regarde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95">
                <a:latin typeface="Arial"/>
                <a:cs typeface="Arial"/>
              </a:rPr>
              <a:t>et </a:t>
            </a:r>
            <a:r>
              <a:rPr dirty="0" sz="1400" spc="35">
                <a:latin typeface="Arial"/>
                <a:cs typeface="Arial"/>
              </a:rPr>
              <a:t>lui </a:t>
            </a:r>
            <a:r>
              <a:rPr dirty="0" sz="1400" spc="5">
                <a:latin typeface="Arial"/>
                <a:cs typeface="Arial"/>
              </a:rPr>
              <a:t>demande </a:t>
            </a:r>
            <a:r>
              <a:rPr dirty="0" sz="1400" spc="10">
                <a:latin typeface="Arial"/>
                <a:cs typeface="Arial"/>
              </a:rPr>
              <a:t>avec </a:t>
            </a:r>
            <a:r>
              <a:rPr dirty="0" sz="1400" spc="45">
                <a:latin typeface="Arial"/>
                <a:cs typeface="Arial"/>
              </a:rPr>
              <a:t>espoir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Char char="-"/>
              <a:tabLst>
                <a:tab pos="132080" algn="l"/>
              </a:tabLst>
            </a:pPr>
            <a:r>
              <a:rPr dirty="0" sz="1400" spc="5">
                <a:latin typeface="Arial"/>
                <a:cs typeface="Arial"/>
              </a:rPr>
              <a:t>Tu </a:t>
            </a:r>
            <a:r>
              <a:rPr dirty="0" sz="1400" spc="10">
                <a:latin typeface="Arial"/>
                <a:cs typeface="Arial"/>
              </a:rPr>
              <a:t>veux </a:t>
            </a:r>
            <a:r>
              <a:rPr dirty="0" sz="1400" spc="25">
                <a:latin typeface="Arial"/>
                <a:cs typeface="Arial"/>
              </a:rPr>
              <a:t>bien </a:t>
            </a:r>
            <a:r>
              <a:rPr dirty="0" sz="1400" spc="85">
                <a:latin typeface="Arial"/>
                <a:cs typeface="Arial"/>
              </a:rPr>
              <a:t>être </a:t>
            </a:r>
            <a:r>
              <a:rPr dirty="0" sz="1400" spc="-25">
                <a:latin typeface="Arial"/>
                <a:cs typeface="Arial"/>
              </a:rPr>
              <a:t>mon </a:t>
            </a:r>
            <a:r>
              <a:rPr dirty="0" sz="1400" spc="10">
                <a:latin typeface="Arial"/>
                <a:cs typeface="Arial"/>
              </a:rPr>
              <a:t>ami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135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Char char="-"/>
              <a:tabLst>
                <a:tab pos="132080" algn="l"/>
              </a:tabLst>
            </a:pPr>
            <a:r>
              <a:rPr dirty="0" sz="1400" spc="10">
                <a:latin typeface="Arial"/>
                <a:cs typeface="Arial"/>
              </a:rPr>
              <a:t>C’est </a:t>
            </a:r>
            <a:r>
              <a:rPr dirty="0" sz="1400" spc="30">
                <a:latin typeface="Arial"/>
                <a:cs typeface="Arial"/>
              </a:rPr>
              <a:t>d’accord </a:t>
            </a:r>
            <a:r>
              <a:rPr dirty="0" sz="1400" spc="10">
                <a:latin typeface="Arial"/>
                <a:cs typeface="Arial"/>
              </a:rPr>
              <a:t>! </a:t>
            </a:r>
            <a:r>
              <a:rPr dirty="0" sz="1400" spc="35">
                <a:latin typeface="Arial"/>
                <a:cs typeface="Arial"/>
              </a:rPr>
              <a:t>répond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10">
                <a:latin typeface="Arial"/>
                <a:cs typeface="Arial"/>
              </a:rPr>
              <a:t>avec </a:t>
            </a:r>
            <a:r>
              <a:rPr dirty="0" sz="1400" spc="-30">
                <a:latin typeface="Arial"/>
                <a:cs typeface="Arial"/>
              </a:rPr>
              <a:t>un </a:t>
            </a:r>
            <a:r>
              <a:rPr dirty="0" sz="1400" spc="50">
                <a:latin typeface="Arial"/>
                <a:cs typeface="Arial"/>
              </a:rPr>
              <a:t>large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sourire.</a:t>
            </a:r>
            <a:endParaRPr sz="1400">
              <a:latin typeface="Arial"/>
              <a:cs typeface="Arial"/>
            </a:endParaRPr>
          </a:p>
          <a:p>
            <a:pPr algn="just" marL="12700" marR="6985">
              <a:lnSpc>
                <a:spcPts val="2260"/>
              </a:lnSpc>
              <a:spcBef>
                <a:spcPts val="160"/>
              </a:spcBef>
            </a:pPr>
            <a:r>
              <a:rPr dirty="0" sz="1400" spc="15">
                <a:latin typeface="Arial"/>
                <a:cs typeface="Arial"/>
              </a:rPr>
              <a:t>Les </a:t>
            </a:r>
            <a:r>
              <a:rPr dirty="0" sz="1400" spc="45">
                <a:latin typeface="Arial"/>
                <a:cs typeface="Arial"/>
              </a:rPr>
              <a:t>jours </a:t>
            </a:r>
            <a:r>
              <a:rPr dirty="0" sz="1400" spc="10">
                <a:latin typeface="Arial"/>
                <a:cs typeface="Arial"/>
              </a:rPr>
              <a:t>suivants,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30">
                <a:latin typeface="Arial"/>
                <a:cs typeface="Arial"/>
              </a:rPr>
              <a:t>pauvre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60">
                <a:latin typeface="Arial"/>
                <a:cs typeface="Arial"/>
              </a:rPr>
              <a:t>travaille </a:t>
            </a:r>
            <a:r>
              <a:rPr dirty="0" sz="1400" spc="50">
                <a:latin typeface="Arial"/>
                <a:cs typeface="Arial"/>
              </a:rPr>
              <a:t>dur </a:t>
            </a:r>
            <a:r>
              <a:rPr dirty="0" sz="1400" spc="40">
                <a:latin typeface="Arial"/>
                <a:cs typeface="Arial"/>
              </a:rPr>
              <a:t>pour </a:t>
            </a:r>
            <a:r>
              <a:rPr dirty="0" sz="1400" spc="30">
                <a:latin typeface="Arial"/>
                <a:cs typeface="Arial"/>
              </a:rPr>
              <a:t>Barbe-Jaune. </a:t>
            </a:r>
            <a:r>
              <a:rPr dirty="0" sz="1400" spc="204">
                <a:latin typeface="Arial"/>
                <a:cs typeface="Arial"/>
              </a:rPr>
              <a:t>Il </a:t>
            </a:r>
            <a:r>
              <a:rPr dirty="0" sz="1400" spc="65">
                <a:latin typeface="Arial"/>
                <a:cs typeface="Arial"/>
              </a:rPr>
              <a:t>doit </a:t>
            </a:r>
            <a:r>
              <a:rPr dirty="0" sz="1400" spc="125">
                <a:latin typeface="Arial"/>
                <a:cs typeface="Arial"/>
              </a:rPr>
              <a:t>frotter 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25">
                <a:latin typeface="Arial"/>
                <a:cs typeface="Arial"/>
              </a:rPr>
              <a:t>pont, </a:t>
            </a:r>
            <a:r>
              <a:rPr dirty="0" sz="1400" spc="65">
                <a:latin typeface="Arial"/>
                <a:cs typeface="Arial"/>
              </a:rPr>
              <a:t>peler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 spc="45">
                <a:latin typeface="Arial"/>
                <a:cs typeface="Arial"/>
              </a:rPr>
              <a:t>patates, laver </a:t>
            </a:r>
            <a:r>
              <a:rPr dirty="0" sz="1400" spc="40">
                <a:latin typeface="Arial"/>
                <a:cs typeface="Arial"/>
              </a:rPr>
              <a:t>la </a:t>
            </a:r>
            <a:r>
              <a:rPr dirty="0" sz="1400" spc="20">
                <a:latin typeface="Arial"/>
                <a:cs typeface="Arial"/>
              </a:rPr>
              <a:t>vaisselle, </a:t>
            </a:r>
            <a:r>
              <a:rPr dirty="0" sz="1400" spc="95">
                <a:latin typeface="Arial"/>
                <a:cs typeface="Arial"/>
              </a:rPr>
              <a:t>faire </a:t>
            </a:r>
            <a:r>
              <a:rPr dirty="0" sz="1400" spc="45">
                <a:latin typeface="Arial"/>
                <a:cs typeface="Arial"/>
              </a:rPr>
              <a:t>la </a:t>
            </a:r>
            <a:r>
              <a:rPr dirty="0" sz="1400" spc="25">
                <a:latin typeface="Arial"/>
                <a:cs typeface="Arial"/>
              </a:rPr>
              <a:t>lessive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80">
                <a:latin typeface="Arial"/>
                <a:cs typeface="Arial"/>
              </a:rPr>
              <a:t>cirer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 spc="70">
                <a:latin typeface="Arial"/>
                <a:cs typeface="Arial"/>
              </a:rPr>
              <a:t>bottes </a:t>
            </a:r>
            <a:r>
              <a:rPr dirty="0" sz="1400">
                <a:latin typeface="Arial"/>
                <a:cs typeface="Arial"/>
              </a:rPr>
              <a:t>du  </a:t>
            </a:r>
            <a:r>
              <a:rPr dirty="0" sz="1400" spc="30">
                <a:latin typeface="Arial"/>
                <a:cs typeface="Arial"/>
              </a:rPr>
              <a:t>capitaine. </a:t>
            </a:r>
            <a:r>
              <a:rPr dirty="0" sz="1400" spc="40">
                <a:latin typeface="Arial"/>
                <a:cs typeface="Arial"/>
              </a:rPr>
              <a:t>Mais </a:t>
            </a:r>
            <a:r>
              <a:rPr dirty="0" sz="1400" spc="35">
                <a:latin typeface="Arial"/>
                <a:cs typeface="Arial"/>
              </a:rPr>
              <a:t>Barbe-Jaune </a:t>
            </a:r>
            <a:r>
              <a:rPr dirty="0" sz="1400" spc="25">
                <a:latin typeface="Arial"/>
                <a:cs typeface="Arial"/>
              </a:rPr>
              <a:t>n’est </a:t>
            </a:r>
            <a:r>
              <a:rPr dirty="0" sz="1400" spc="20">
                <a:latin typeface="Arial"/>
                <a:cs typeface="Arial"/>
              </a:rPr>
              <a:t>jamais </a:t>
            </a:r>
            <a:r>
              <a:rPr dirty="0" sz="1400" spc="40">
                <a:latin typeface="Arial"/>
                <a:cs typeface="Arial"/>
              </a:rPr>
              <a:t>content </a:t>
            </a:r>
            <a:r>
              <a:rPr dirty="0" sz="1400" spc="-80">
                <a:latin typeface="Arial"/>
                <a:cs typeface="Arial"/>
              </a:rPr>
              <a:t>: </a:t>
            </a:r>
            <a:r>
              <a:rPr dirty="0" sz="1400" spc="70">
                <a:latin typeface="Arial"/>
                <a:cs typeface="Arial"/>
              </a:rPr>
              <a:t>il </a:t>
            </a:r>
            <a:r>
              <a:rPr dirty="0" sz="1400" spc="15">
                <a:latin typeface="Arial"/>
                <a:cs typeface="Arial"/>
              </a:rPr>
              <a:t>passe </a:t>
            </a:r>
            <a:r>
              <a:rPr dirty="0" sz="1400" spc="-5">
                <a:latin typeface="Arial"/>
                <a:cs typeface="Arial"/>
              </a:rPr>
              <a:t>son </a:t>
            </a:r>
            <a:r>
              <a:rPr dirty="0" sz="1400" spc="35">
                <a:latin typeface="Arial"/>
                <a:cs typeface="Arial"/>
              </a:rPr>
              <a:t>temps </a:t>
            </a:r>
            <a:r>
              <a:rPr dirty="0" sz="1400" spc="10">
                <a:latin typeface="Arial"/>
                <a:cs typeface="Arial"/>
              </a:rPr>
              <a:t>à </a:t>
            </a:r>
            <a:r>
              <a:rPr dirty="0" sz="1400" spc="40">
                <a:latin typeface="Arial"/>
                <a:cs typeface="Arial"/>
              </a:rPr>
              <a:t>lui </a:t>
            </a:r>
            <a:r>
              <a:rPr dirty="0" sz="1400" spc="75">
                <a:latin typeface="Arial"/>
                <a:cs typeface="Arial"/>
              </a:rPr>
              <a:t>crier  </a:t>
            </a:r>
            <a:r>
              <a:rPr dirty="0" sz="1400" spc="5">
                <a:latin typeface="Arial"/>
                <a:cs typeface="Arial"/>
              </a:rPr>
              <a:t>dessus </a:t>
            </a:r>
            <a:r>
              <a:rPr dirty="0" sz="1400" spc="10">
                <a:latin typeface="Arial"/>
                <a:cs typeface="Arial"/>
              </a:rPr>
              <a:t>! Heureusement, </a:t>
            </a:r>
            <a:r>
              <a:rPr dirty="0" sz="1400" spc="50">
                <a:latin typeface="Arial"/>
                <a:cs typeface="Arial"/>
              </a:rPr>
              <a:t>Petit-Crochet </a:t>
            </a:r>
            <a:r>
              <a:rPr dirty="0" sz="1400" spc="35">
                <a:latin typeface="Arial"/>
                <a:cs typeface="Arial"/>
              </a:rPr>
              <a:t>aide </a:t>
            </a:r>
            <a:r>
              <a:rPr dirty="0" sz="1400" spc="10">
                <a:latin typeface="Arial"/>
                <a:cs typeface="Arial"/>
              </a:rPr>
              <a:t>beaucoup </a:t>
            </a:r>
            <a:r>
              <a:rPr dirty="0" sz="1400" spc="-15">
                <a:latin typeface="Arial"/>
                <a:cs typeface="Arial"/>
              </a:rPr>
              <a:t>Plume, </a:t>
            </a:r>
            <a:r>
              <a:rPr dirty="0" sz="1400" spc="20">
                <a:latin typeface="Arial"/>
                <a:cs typeface="Arial"/>
              </a:rPr>
              <a:t>puisqu’ils </a:t>
            </a:r>
            <a:r>
              <a:rPr dirty="0" sz="1400" spc="30">
                <a:latin typeface="Arial"/>
                <a:cs typeface="Arial"/>
              </a:rPr>
              <a:t>sont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amis.</a:t>
            </a:r>
            <a:endParaRPr sz="1400">
              <a:latin typeface="Arial"/>
              <a:cs typeface="Arial"/>
            </a:endParaRPr>
          </a:p>
          <a:p>
            <a:pPr algn="just" marL="2315845">
              <a:lnSpc>
                <a:spcPct val="100000"/>
              </a:lnSpc>
              <a:spcBef>
                <a:spcPts val="390"/>
              </a:spcBef>
            </a:pPr>
            <a:r>
              <a:rPr dirty="0" sz="1400" spc="204">
                <a:latin typeface="Arial"/>
                <a:cs typeface="Arial"/>
              </a:rPr>
              <a:t>Il </a:t>
            </a:r>
            <a:r>
              <a:rPr dirty="0" sz="1400" spc="35">
                <a:latin typeface="Arial"/>
                <a:cs typeface="Arial"/>
              </a:rPr>
              <a:t>lui </a:t>
            </a:r>
            <a:r>
              <a:rPr dirty="0" sz="1400" spc="45">
                <a:latin typeface="Arial"/>
                <a:cs typeface="Arial"/>
              </a:rPr>
              <a:t>présente </a:t>
            </a:r>
            <a:r>
              <a:rPr dirty="0" sz="1400" spc="20">
                <a:latin typeface="Arial"/>
                <a:cs typeface="Arial"/>
              </a:rPr>
              <a:t>mêle Flic-Flac, </a:t>
            </a:r>
            <a:r>
              <a:rPr dirty="0" sz="1400" spc="-5">
                <a:latin typeface="Arial"/>
                <a:cs typeface="Arial"/>
              </a:rPr>
              <a:t>son </a:t>
            </a:r>
            <a:r>
              <a:rPr dirty="0" sz="1400" spc="15">
                <a:latin typeface="Arial"/>
                <a:cs typeface="Arial"/>
              </a:rPr>
              <a:t>dauphin</a:t>
            </a:r>
            <a:r>
              <a:rPr dirty="0" sz="1400" spc="310">
                <a:latin typeface="Arial"/>
                <a:cs typeface="Arial"/>
              </a:rPr>
              <a:t> </a:t>
            </a:r>
            <a:r>
              <a:rPr dirty="0" sz="1400" spc="30">
                <a:latin typeface="Arial"/>
                <a:cs typeface="Arial"/>
              </a:rPr>
              <a:t>apprivoisé.</a:t>
            </a:r>
            <a:endParaRPr sz="1400">
              <a:latin typeface="Arial"/>
              <a:cs typeface="Arial"/>
            </a:endParaRPr>
          </a:p>
          <a:p>
            <a:pPr algn="just" marL="2315845" marR="6350">
              <a:lnSpc>
                <a:spcPct val="133900"/>
              </a:lnSpc>
              <a:spcBef>
                <a:spcPts val="10"/>
              </a:spcBef>
            </a:pPr>
            <a:r>
              <a:rPr dirty="0" sz="1400" spc="30">
                <a:latin typeface="Arial"/>
                <a:cs typeface="Arial"/>
              </a:rPr>
              <a:t>Flic-Flac </a:t>
            </a:r>
            <a:r>
              <a:rPr dirty="0" sz="1400" spc="60">
                <a:latin typeface="Arial"/>
                <a:cs typeface="Arial"/>
              </a:rPr>
              <a:t>est </a:t>
            </a:r>
            <a:r>
              <a:rPr dirty="0" sz="1400" spc="85">
                <a:latin typeface="Arial"/>
                <a:cs typeface="Arial"/>
              </a:rPr>
              <a:t>très </a:t>
            </a:r>
            <a:r>
              <a:rPr dirty="0" sz="1400" spc="35">
                <a:latin typeface="Arial"/>
                <a:cs typeface="Arial"/>
              </a:rPr>
              <a:t>gentil, </a:t>
            </a:r>
            <a:r>
              <a:rPr dirty="0" sz="1400" spc="65">
                <a:latin typeface="Arial"/>
                <a:cs typeface="Arial"/>
              </a:rPr>
              <a:t>il </a:t>
            </a:r>
            <a:r>
              <a:rPr dirty="0" sz="1400" spc="35">
                <a:latin typeface="Arial"/>
                <a:cs typeface="Arial"/>
              </a:rPr>
              <a:t>saute </a:t>
            </a:r>
            <a:r>
              <a:rPr dirty="0" sz="1400">
                <a:latin typeface="Arial"/>
                <a:cs typeface="Arial"/>
              </a:rPr>
              <a:t>dans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>
                <a:latin typeface="Arial"/>
                <a:cs typeface="Arial"/>
              </a:rPr>
              <a:t>vagues </a:t>
            </a:r>
            <a:r>
              <a:rPr dirty="0" sz="1400" spc="10">
                <a:latin typeface="Arial"/>
                <a:cs typeface="Arial"/>
              </a:rPr>
              <a:t>avec  </a:t>
            </a:r>
            <a:r>
              <a:rPr dirty="0" sz="1400" spc="-10">
                <a:latin typeface="Arial"/>
                <a:cs typeface="Arial"/>
              </a:rPr>
              <a:t>une </a:t>
            </a:r>
            <a:r>
              <a:rPr dirty="0" sz="1400" spc="45">
                <a:latin typeface="Arial"/>
                <a:cs typeface="Arial"/>
              </a:rPr>
              <a:t>balle </a:t>
            </a:r>
            <a:r>
              <a:rPr dirty="0" sz="1400" spc="35">
                <a:latin typeface="Arial"/>
                <a:cs typeface="Arial"/>
              </a:rPr>
              <a:t>sur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-15">
                <a:latin typeface="Arial"/>
                <a:cs typeface="Arial"/>
              </a:rPr>
              <a:t>nez. </a:t>
            </a:r>
            <a:r>
              <a:rPr dirty="0" sz="1400" spc="25">
                <a:latin typeface="Arial"/>
                <a:cs typeface="Arial"/>
              </a:rPr>
              <a:t>Le </a:t>
            </a:r>
            <a:r>
              <a:rPr dirty="0" sz="1400" spc="30">
                <a:latin typeface="Arial"/>
                <a:cs typeface="Arial"/>
              </a:rPr>
              <a:t>soir,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 spc="50">
                <a:latin typeface="Arial"/>
                <a:cs typeface="Arial"/>
              </a:rPr>
              <a:t>enfants </a:t>
            </a:r>
            <a:r>
              <a:rPr dirty="0" sz="1400" spc="40">
                <a:latin typeface="Arial"/>
                <a:cs typeface="Arial"/>
              </a:rPr>
              <a:t>bavardent sur 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25">
                <a:latin typeface="Arial"/>
                <a:cs typeface="Arial"/>
              </a:rPr>
              <a:t>pont.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60">
                <a:latin typeface="Arial"/>
                <a:cs typeface="Arial"/>
              </a:rPr>
              <a:t>parle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 spc="3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algn="just" marL="2315845" marR="2512060">
              <a:lnSpc>
                <a:spcPct val="134300"/>
              </a:lnSpc>
              <a:tabLst>
                <a:tab pos="4103370" algn="l"/>
              </a:tabLst>
            </a:pPr>
            <a:r>
              <a:rPr dirty="0" sz="1400" spc="5">
                <a:latin typeface="Arial"/>
                <a:cs typeface="Arial"/>
              </a:rPr>
              <a:t>sa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 spc="65">
                <a:latin typeface="Arial"/>
                <a:cs typeface="Arial"/>
              </a:rPr>
              <a:t>famille </a:t>
            </a:r>
            <a:r>
              <a:rPr dirty="0" sz="1400" spc="10">
                <a:latin typeface="Arial"/>
                <a:cs typeface="Arial"/>
              </a:rPr>
              <a:t>à </a:t>
            </a:r>
            <a:r>
              <a:rPr dirty="0" sz="1400" spc="-5">
                <a:latin typeface="Arial"/>
                <a:cs typeface="Arial"/>
              </a:rPr>
              <a:t>son </a:t>
            </a:r>
            <a:r>
              <a:rPr dirty="0" sz="1400" spc="-10">
                <a:latin typeface="Arial"/>
                <a:cs typeface="Arial"/>
              </a:rPr>
              <a:t>ami.  </a:t>
            </a:r>
            <a:r>
              <a:rPr dirty="0" sz="1400" spc="-40">
                <a:latin typeface="Arial"/>
                <a:cs typeface="Arial"/>
              </a:rPr>
              <a:t>P</a:t>
            </a:r>
            <a:r>
              <a:rPr dirty="0" sz="1400" spc="25">
                <a:latin typeface="Arial"/>
                <a:cs typeface="Arial"/>
              </a:rPr>
              <a:t>e</a:t>
            </a:r>
            <a:r>
              <a:rPr dirty="0" sz="1400" spc="114">
                <a:latin typeface="Arial"/>
                <a:cs typeface="Arial"/>
              </a:rPr>
              <a:t>ti</a:t>
            </a:r>
            <a:r>
              <a:rPr dirty="0" sz="1400" spc="150">
                <a:latin typeface="Arial"/>
                <a:cs typeface="Arial"/>
              </a:rPr>
              <a:t>t</a:t>
            </a:r>
            <a:r>
              <a:rPr dirty="0" sz="1400" spc="40">
                <a:latin typeface="Arial"/>
                <a:cs typeface="Arial"/>
              </a:rPr>
              <a:t>-</a:t>
            </a:r>
            <a:r>
              <a:rPr dirty="0" sz="1400" spc="10">
                <a:latin typeface="Arial"/>
                <a:cs typeface="Arial"/>
              </a:rPr>
              <a:t>Cr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 spc="25">
                <a:latin typeface="Arial"/>
                <a:cs typeface="Arial"/>
              </a:rPr>
              <a:t>ch</a:t>
            </a:r>
            <a:r>
              <a:rPr dirty="0" sz="1400" spc="15">
                <a:latin typeface="Arial"/>
                <a:cs typeface="Arial"/>
              </a:rPr>
              <a:t>e</a:t>
            </a:r>
            <a:r>
              <a:rPr dirty="0" sz="1400" spc="50">
                <a:latin typeface="Arial"/>
                <a:cs typeface="Arial"/>
              </a:rPr>
              <a:t>t,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5">
                <a:latin typeface="Arial"/>
                <a:cs typeface="Arial"/>
              </a:rPr>
              <a:t>q</a:t>
            </a:r>
            <a:r>
              <a:rPr dirty="0" sz="1400" spc="-10">
                <a:latin typeface="Arial"/>
                <a:cs typeface="Arial"/>
              </a:rPr>
              <a:t>u</a:t>
            </a:r>
            <a:r>
              <a:rPr dirty="0" sz="1400" spc="75">
                <a:latin typeface="Arial"/>
                <a:cs typeface="Arial"/>
              </a:rPr>
              <a:t>i  </a:t>
            </a:r>
            <a:r>
              <a:rPr dirty="0" sz="1400" spc="85">
                <a:latin typeface="Arial"/>
                <a:cs typeface="Arial"/>
              </a:rPr>
              <a:t>regrette   </a:t>
            </a:r>
            <a:r>
              <a:rPr dirty="0" sz="1400" spc="65">
                <a:latin typeface="Arial"/>
                <a:cs typeface="Arial"/>
              </a:rPr>
              <a:t>d’être</a:t>
            </a:r>
            <a:r>
              <a:rPr dirty="0" sz="1400" spc="440">
                <a:latin typeface="Arial"/>
                <a:cs typeface="Arial"/>
              </a:rPr>
              <a:t> </a:t>
            </a:r>
            <a:r>
              <a:rPr dirty="0" sz="1400" spc="60">
                <a:latin typeface="Arial"/>
                <a:cs typeface="Arial"/>
              </a:rPr>
              <a:t>enfant</a:t>
            </a:r>
            <a:endParaRPr sz="1400">
              <a:latin typeface="Arial"/>
              <a:cs typeface="Arial"/>
            </a:endParaRPr>
          </a:p>
          <a:p>
            <a:pPr algn="just" marL="12700" marR="2513330">
              <a:lnSpc>
                <a:spcPct val="133500"/>
              </a:lnSpc>
              <a:spcBef>
                <a:spcPts val="15"/>
              </a:spcBef>
            </a:pPr>
            <a:r>
              <a:rPr dirty="0" sz="1400" spc="-5">
                <a:latin typeface="Arial"/>
                <a:cs typeface="Arial"/>
              </a:rPr>
              <a:t>unique, </a:t>
            </a:r>
            <a:r>
              <a:rPr dirty="0" sz="1400" spc="40">
                <a:latin typeface="Arial"/>
                <a:cs typeface="Arial"/>
              </a:rPr>
              <a:t>lui </a:t>
            </a:r>
            <a:r>
              <a:rPr dirty="0" sz="1400" spc="25">
                <a:latin typeface="Arial"/>
                <a:cs typeface="Arial"/>
              </a:rPr>
              <a:t>pose </a:t>
            </a:r>
            <a:r>
              <a:rPr dirty="0" sz="1400" spc="10">
                <a:latin typeface="Arial"/>
                <a:cs typeface="Arial"/>
              </a:rPr>
              <a:t>beaucoup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15">
                <a:latin typeface="Arial"/>
                <a:cs typeface="Arial"/>
              </a:rPr>
              <a:t>questions, </a:t>
            </a:r>
            <a:r>
              <a:rPr dirty="0" sz="1400" spc="60">
                <a:latin typeface="Arial"/>
                <a:cs typeface="Arial"/>
              </a:rPr>
              <a:t>surtout </a:t>
            </a:r>
            <a:r>
              <a:rPr dirty="0" sz="1400" spc="35">
                <a:latin typeface="Arial"/>
                <a:cs typeface="Arial"/>
              </a:rPr>
              <a:t>sur  </a:t>
            </a:r>
            <a:r>
              <a:rPr dirty="0" sz="1400" spc="40">
                <a:latin typeface="Arial"/>
                <a:cs typeface="Arial"/>
              </a:rPr>
              <a:t>Charlotte.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8388" y="1536191"/>
            <a:ext cx="2432304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7179" y="7078979"/>
            <a:ext cx="2250948" cy="1894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06696" y="8039100"/>
            <a:ext cx="2269236" cy="2429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271271"/>
            <a:ext cx="7239000" cy="532130"/>
          </a:xfrm>
          <a:prstGeom prst="rect"/>
          <a:solidFill>
            <a:srgbClr val="6699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365"/>
              </a:spcBef>
            </a:pPr>
            <a:r>
              <a:rPr dirty="0" spc="-105"/>
              <a:t>Episode </a:t>
            </a:r>
            <a:r>
              <a:rPr dirty="0" spc="90"/>
              <a:t>4 </a:t>
            </a:r>
            <a:r>
              <a:rPr dirty="0" spc="-5"/>
              <a:t>: </a:t>
            </a:r>
            <a:r>
              <a:rPr dirty="0" spc="15"/>
              <a:t>Plume </a:t>
            </a:r>
            <a:r>
              <a:rPr dirty="0" spc="-30"/>
              <a:t>le </a:t>
            </a:r>
            <a:r>
              <a:rPr dirty="0" spc="85"/>
              <a:t>pirate </a:t>
            </a:r>
            <a:r>
              <a:rPr dirty="0" spc="40"/>
              <a:t>– </a:t>
            </a:r>
            <a:r>
              <a:rPr dirty="0" spc="75"/>
              <a:t>Drôles </a:t>
            </a:r>
            <a:r>
              <a:rPr dirty="0" spc="-210"/>
              <a:t>de</a:t>
            </a:r>
            <a:r>
              <a:rPr dirty="0" spc="-290"/>
              <a:t> </a:t>
            </a:r>
            <a:r>
              <a:rPr dirty="0" spc="55"/>
              <a:t>pirates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1006195"/>
            <a:ext cx="6871334" cy="8615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350">
              <a:lnSpc>
                <a:spcPct val="134300"/>
              </a:lnSpc>
              <a:spcBef>
                <a:spcPts val="95"/>
              </a:spcBef>
            </a:pPr>
            <a:r>
              <a:rPr dirty="0" sz="1400" spc="-5">
                <a:latin typeface="Arial"/>
                <a:cs typeface="Arial"/>
              </a:rPr>
              <a:t>Un </a:t>
            </a:r>
            <a:r>
              <a:rPr dirty="0" sz="1400" spc="10">
                <a:latin typeface="Arial"/>
                <a:cs typeface="Arial"/>
              </a:rPr>
              <a:t>matin, </a:t>
            </a:r>
            <a:r>
              <a:rPr dirty="0" sz="1400" spc="-30">
                <a:latin typeface="Arial"/>
                <a:cs typeface="Arial"/>
              </a:rPr>
              <a:t>un </a:t>
            </a:r>
            <a:r>
              <a:rPr dirty="0" sz="1400">
                <a:latin typeface="Arial"/>
                <a:cs typeface="Arial"/>
              </a:rPr>
              <a:t>message </a:t>
            </a:r>
            <a:r>
              <a:rPr dirty="0" sz="1400" spc="60">
                <a:latin typeface="Arial"/>
                <a:cs typeface="Arial"/>
              </a:rPr>
              <a:t>arrive par </a:t>
            </a:r>
            <a:r>
              <a:rPr dirty="0" sz="1400" spc="15">
                <a:latin typeface="Arial"/>
                <a:cs typeface="Arial"/>
              </a:rPr>
              <a:t>goéland </a:t>
            </a:r>
            <a:r>
              <a:rPr dirty="0" sz="1400" spc="30">
                <a:latin typeface="Arial"/>
                <a:cs typeface="Arial"/>
              </a:rPr>
              <a:t>voyageur </a:t>
            </a:r>
            <a:r>
              <a:rPr dirty="0" sz="1400" spc="-80">
                <a:latin typeface="Arial"/>
                <a:cs typeface="Arial"/>
              </a:rPr>
              <a:t>: </a:t>
            </a:r>
            <a:r>
              <a:rPr dirty="0" sz="1400" spc="50">
                <a:latin typeface="Arial"/>
                <a:cs typeface="Arial"/>
              </a:rPr>
              <a:t>le </a:t>
            </a:r>
            <a:r>
              <a:rPr dirty="0" sz="1400" spc="40">
                <a:latin typeface="Arial"/>
                <a:cs typeface="Arial"/>
              </a:rPr>
              <a:t>fameux </a:t>
            </a:r>
            <a:r>
              <a:rPr dirty="0" sz="1400" spc="75">
                <a:latin typeface="Arial"/>
                <a:cs typeface="Arial"/>
              </a:rPr>
              <a:t>pirate </a:t>
            </a:r>
            <a:r>
              <a:rPr dirty="0" sz="1400" spc="45">
                <a:latin typeface="Arial"/>
                <a:cs typeface="Arial"/>
              </a:rPr>
              <a:t>Barbe-Noir  invite </a:t>
            </a:r>
            <a:r>
              <a:rPr dirty="0" sz="1400" spc="15">
                <a:latin typeface="Arial"/>
                <a:cs typeface="Arial"/>
              </a:rPr>
              <a:t>ses </a:t>
            </a:r>
            <a:r>
              <a:rPr dirty="0" sz="1400" spc="-10">
                <a:latin typeface="Arial"/>
                <a:cs typeface="Arial"/>
              </a:rPr>
              <a:t>amis,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75">
                <a:latin typeface="Arial"/>
                <a:cs typeface="Arial"/>
              </a:rPr>
              <a:t>féroce </a:t>
            </a:r>
            <a:r>
              <a:rPr dirty="0" sz="1400" spc="10">
                <a:latin typeface="Arial"/>
                <a:cs typeface="Arial"/>
              </a:rPr>
              <a:t>Barbe-Rage,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45">
                <a:latin typeface="Arial"/>
                <a:cs typeface="Arial"/>
              </a:rPr>
              <a:t>cruel </a:t>
            </a:r>
            <a:r>
              <a:rPr dirty="0" sz="1400" spc="20">
                <a:latin typeface="Arial"/>
                <a:cs typeface="Arial"/>
              </a:rPr>
              <a:t>Barbe-Mousse, </a:t>
            </a:r>
            <a:r>
              <a:rPr dirty="0" sz="1400" spc="25">
                <a:latin typeface="Arial"/>
                <a:cs typeface="Arial"/>
              </a:rPr>
              <a:t>Le </a:t>
            </a:r>
            <a:r>
              <a:rPr dirty="0" sz="1400" spc="15">
                <a:latin typeface="Arial"/>
                <a:cs typeface="Arial"/>
              </a:rPr>
              <a:t>vieux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Barbe-</a:t>
            </a:r>
            <a:endParaRPr sz="1400">
              <a:latin typeface="Arial"/>
              <a:cs typeface="Arial"/>
            </a:endParaRPr>
          </a:p>
          <a:p>
            <a:pPr algn="just" marL="2274570" marR="5080">
              <a:lnSpc>
                <a:spcPct val="134300"/>
              </a:lnSpc>
            </a:pPr>
            <a:r>
              <a:rPr dirty="0" sz="1400" spc="-35">
                <a:latin typeface="Arial"/>
                <a:cs typeface="Arial"/>
              </a:rPr>
              <a:t>Rhum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80">
                <a:latin typeface="Arial"/>
                <a:cs typeface="Arial"/>
              </a:rPr>
              <a:t>l’affreux </a:t>
            </a:r>
            <a:r>
              <a:rPr dirty="0" sz="1400" spc="30">
                <a:latin typeface="Arial"/>
                <a:cs typeface="Arial"/>
              </a:rPr>
              <a:t>Barbe-Jaune, </a:t>
            </a:r>
            <a:r>
              <a:rPr dirty="0" sz="1400" spc="10">
                <a:latin typeface="Arial"/>
                <a:cs typeface="Arial"/>
              </a:rPr>
              <a:t>à </a:t>
            </a:r>
            <a:r>
              <a:rPr dirty="0" sz="1400" spc="-15">
                <a:latin typeface="Arial"/>
                <a:cs typeface="Arial"/>
              </a:rPr>
              <a:t>une </a:t>
            </a:r>
            <a:r>
              <a:rPr dirty="0" sz="1400" spc="30">
                <a:latin typeface="Arial"/>
                <a:cs typeface="Arial"/>
              </a:rPr>
              <a:t>grande </a:t>
            </a:r>
            <a:r>
              <a:rPr dirty="0" sz="1400" spc="114">
                <a:latin typeface="Arial"/>
                <a:cs typeface="Arial"/>
              </a:rPr>
              <a:t>fête </a:t>
            </a:r>
            <a:r>
              <a:rPr dirty="0" sz="1400" spc="40">
                <a:latin typeface="Arial"/>
                <a:cs typeface="Arial"/>
              </a:rPr>
              <a:t>sur  </a:t>
            </a:r>
            <a:r>
              <a:rPr dirty="0" sz="1400" spc="25">
                <a:latin typeface="Arial"/>
                <a:cs typeface="Arial"/>
              </a:rPr>
              <a:t>l’île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45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Tortue.</a:t>
            </a:r>
            <a:endParaRPr sz="1400">
              <a:latin typeface="Arial"/>
              <a:cs typeface="Arial"/>
            </a:endParaRPr>
          </a:p>
          <a:p>
            <a:pPr algn="just" marL="2274570" marR="5715">
              <a:lnSpc>
                <a:spcPct val="133900"/>
              </a:lnSpc>
              <a:spcBef>
                <a:spcPts val="10"/>
              </a:spcBef>
            </a:pPr>
            <a:r>
              <a:rPr dirty="0" sz="1400" spc="35">
                <a:latin typeface="Arial"/>
                <a:cs typeface="Arial"/>
              </a:rPr>
              <a:t>Barbe-Jaune </a:t>
            </a:r>
            <a:r>
              <a:rPr dirty="0" sz="1400" spc="50">
                <a:latin typeface="Arial"/>
                <a:cs typeface="Arial"/>
              </a:rPr>
              <a:t>confie </a:t>
            </a:r>
            <a:r>
              <a:rPr dirty="0" sz="1400" spc="15">
                <a:latin typeface="Arial"/>
                <a:cs typeface="Arial"/>
              </a:rPr>
              <a:t>L’Ouragan </a:t>
            </a:r>
            <a:r>
              <a:rPr dirty="0" sz="1400" spc="10">
                <a:latin typeface="Arial"/>
                <a:cs typeface="Arial"/>
              </a:rPr>
              <a:t>à </a:t>
            </a:r>
            <a:r>
              <a:rPr dirty="0" sz="1400" spc="40">
                <a:latin typeface="Arial"/>
                <a:cs typeface="Arial"/>
              </a:rPr>
              <a:t>Petit-Crochet,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70">
                <a:latin typeface="Arial"/>
                <a:cs typeface="Arial"/>
              </a:rPr>
              <a:t>il  </a:t>
            </a:r>
            <a:r>
              <a:rPr dirty="0" sz="1400" spc="90">
                <a:latin typeface="Arial"/>
                <a:cs typeface="Arial"/>
              </a:rPr>
              <a:t>part </a:t>
            </a:r>
            <a:r>
              <a:rPr dirty="0" sz="1400" spc="40">
                <a:latin typeface="Arial"/>
                <a:cs typeface="Arial"/>
              </a:rPr>
              <a:t>pour </a:t>
            </a:r>
            <a:r>
              <a:rPr dirty="0" sz="1400" spc="45">
                <a:latin typeface="Arial"/>
                <a:cs typeface="Arial"/>
              </a:rPr>
              <a:t>la </a:t>
            </a:r>
            <a:r>
              <a:rPr dirty="0" sz="1400" spc="114">
                <a:latin typeface="Arial"/>
                <a:cs typeface="Arial"/>
              </a:rPr>
              <a:t>fête </a:t>
            </a:r>
            <a:r>
              <a:rPr dirty="0" sz="1400" spc="5">
                <a:latin typeface="Arial"/>
                <a:cs typeface="Arial"/>
              </a:rPr>
              <a:t>dans sa </a:t>
            </a:r>
            <a:r>
              <a:rPr dirty="0" sz="1400" spc="20">
                <a:latin typeface="Arial"/>
                <a:cs typeface="Arial"/>
              </a:rPr>
              <a:t>chaloupe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15">
                <a:latin typeface="Arial"/>
                <a:cs typeface="Arial"/>
              </a:rPr>
              <a:t>cérémonie, </a:t>
            </a:r>
            <a:r>
              <a:rPr dirty="0" sz="1400" spc="5">
                <a:latin typeface="Arial"/>
                <a:cs typeface="Arial"/>
              </a:rPr>
              <a:t>avec  </a:t>
            </a:r>
            <a:r>
              <a:rPr dirty="0" sz="1400" spc="75">
                <a:latin typeface="Arial"/>
                <a:cs typeface="Arial"/>
              </a:rPr>
              <a:t>tout </a:t>
            </a:r>
            <a:r>
              <a:rPr dirty="0" sz="1400" spc="-5">
                <a:latin typeface="Arial"/>
                <a:cs typeface="Arial"/>
              </a:rPr>
              <a:t>son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équipage.</a:t>
            </a:r>
            <a:endParaRPr sz="1400">
              <a:latin typeface="Arial"/>
              <a:cs typeface="Arial"/>
            </a:endParaRPr>
          </a:p>
          <a:p>
            <a:pPr algn="just" marL="2274570" marR="8890">
              <a:lnSpc>
                <a:spcPct val="134300"/>
              </a:lnSpc>
            </a:pPr>
            <a:r>
              <a:rPr dirty="0" sz="1400" spc="40">
                <a:latin typeface="Arial"/>
                <a:cs typeface="Arial"/>
              </a:rPr>
              <a:t>- </a:t>
            </a:r>
            <a:r>
              <a:rPr dirty="0" sz="1400" spc="35">
                <a:latin typeface="Arial"/>
                <a:cs typeface="Arial"/>
              </a:rPr>
              <a:t>Hourra </a:t>
            </a:r>
            <a:r>
              <a:rPr dirty="0" sz="1400" spc="10">
                <a:latin typeface="Arial"/>
                <a:cs typeface="Arial"/>
              </a:rPr>
              <a:t>! Vive </a:t>
            </a:r>
            <a:r>
              <a:rPr dirty="0" sz="1400" spc="40">
                <a:latin typeface="Arial"/>
                <a:cs typeface="Arial"/>
              </a:rPr>
              <a:t>la </a:t>
            </a:r>
            <a:r>
              <a:rPr dirty="0" sz="1400" spc="60">
                <a:latin typeface="Arial"/>
                <a:cs typeface="Arial"/>
              </a:rPr>
              <a:t>liberté, </a:t>
            </a:r>
            <a:r>
              <a:rPr dirty="0" sz="1400" spc="-10">
                <a:latin typeface="Arial"/>
                <a:cs typeface="Arial"/>
              </a:rPr>
              <a:t>on </a:t>
            </a:r>
            <a:r>
              <a:rPr dirty="0" sz="1400">
                <a:latin typeface="Arial"/>
                <a:cs typeface="Arial"/>
              </a:rPr>
              <a:t>va </a:t>
            </a:r>
            <a:r>
              <a:rPr dirty="0" sz="1400" spc="45">
                <a:latin typeface="Arial"/>
                <a:cs typeface="Arial"/>
              </a:rPr>
              <a:t>drôlement </a:t>
            </a:r>
            <a:r>
              <a:rPr dirty="0" sz="1400" spc="65">
                <a:latin typeface="Arial"/>
                <a:cs typeface="Arial"/>
              </a:rPr>
              <a:t>rigoler </a:t>
            </a:r>
            <a:r>
              <a:rPr dirty="0" sz="1400" spc="10">
                <a:latin typeface="Arial"/>
                <a:cs typeface="Arial"/>
              </a:rPr>
              <a:t>!  </a:t>
            </a:r>
            <a:r>
              <a:rPr dirty="0" sz="1400" spc="25">
                <a:latin typeface="Arial"/>
                <a:cs typeface="Arial"/>
              </a:rPr>
              <a:t>s’exclament </a:t>
            </a: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95">
                <a:latin typeface="Arial"/>
                <a:cs typeface="Arial"/>
              </a:rPr>
              <a:t>et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65">
                <a:latin typeface="Arial"/>
                <a:cs typeface="Arial"/>
              </a:rPr>
              <a:t>Petit-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 spc="35">
                <a:latin typeface="Arial"/>
                <a:cs typeface="Arial"/>
              </a:rPr>
              <a:t>Crochet </a:t>
            </a:r>
            <a:r>
              <a:rPr dirty="0" sz="1400" spc="-5">
                <a:latin typeface="Arial"/>
                <a:cs typeface="Arial"/>
              </a:rPr>
              <a:t>en </a:t>
            </a:r>
            <a:r>
              <a:rPr dirty="0" sz="1400" spc="20">
                <a:latin typeface="Arial"/>
                <a:cs typeface="Arial"/>
              </a:rPr>
              <a:t>dansant </a:t>
            </a:r>
            <a:r>
              <a:rPr dirty="0" sz="1400" spc="30">
                <a:latin typeface="Arial"/>
                <a:cs typeface="Arial"/>
              </a:rPr>
              <a:t>de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joie.</a:t>
            </a:r>
            <a:endParaRPr sz="1400">
              <a:latin typeface="Arial"/>
              <a:cs typeface="Arial"/>
            </a:endParaRPr>
          </a:p>
          <a:p>
            <a:pPr marL="12700" marR="10795">
              <a:lnSpc>
                <a:spcPct val="134300"/>
              </a:lnSpc>
            </a:pPr>
            <a:r>
              <a:rPr dirty="0" sz="1400" spc="25">
                <a:latin typeface="Arial"/>
                <a:cs typeface="Arial"/>
              </a:rPr>
              <a:t>Le </a:t>
            </a:r>
            <a:r>
              <a:rPr dirty="0" sz="1400" spc="5">
                <a:latin typeface="Arial"/>
                <a:cs typeface="Arial"/>
              </a:rPr>
              <a:t>lendemain,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 spc="20">
                <a:latin typeface="Arial"/>
                <a:cs typeface="Arial"/>
              </a:rPr>
              <a:t>garçons </a:t>
            </a:r>
            <a:r>
              <a:rPr dirty="0" sz="1400" spc="40">
                <a:latin typeface="Arial"/>
                <a:cs typeface="Arial"/>
              </a:rPr>
              <a:t>croquent </a:t>
            </a:r>
            <a:r>
              <a:rPr dirty="0" sz="1400" spc="50">
                <a:latin typeface="Arial"/>
                <a:cs typeface="Arial"/>
              </a:rPr>
              <a:t>tellement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35">
                <a:latin typeface="Arial"/>
                <a:cs typeface="Arial"/>
              </a:rPr>
              <a:t>requin </a:t>
            </a:r>
            <a:r>
              <a:rPr dirty="0" sz="1400" spc="95">
                <a:latin typeface="Arial"/>
                <a:cs typeface="Arial"/>
              </a:rPr>
              <a:t>rôti </a:t>
            </a:r>
            <a:r>
              <a:rPr dirty="0" sz="1400" spc="25">
                <a:latin typeface="Arial"/>
                <a:cs typeface="Arial"/>
              </a:rPr>
              <a:t>qu’ils </a:t>
            </a:r>
            <a:r>
              <a:rPr dirty="0" sz="1400" spc="20">
                <a:latin typeface="Arial"/>
                <a:cs typeface="Arial"/>
              </a:rPr>
              <a:t>s’endorment  </a:t>
            </a:r>
            <a:r>
              <a:rPr dirty="0" sz="1400" spc="45">
                <a:latin typeface="Arial"/>
                <a:cs typeface="Arial"/>
              </a:rPr>
              <a:t>après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30">
                <a:latin typeface="Arial"/>
                <a:cs typeface="Arial"/>
              </a:rPr>
              <a:t>repas. </a:t>
            </a:r>
            <a:r>
              <a:rPr dirty="0" sz="1400" spc="15">
                <a:latin typeface="Arial"/>
                <a:cs typeface="Arial"/>
              </a:rPr>
              <a:t>L’Ouragan </a:t>
            </a:r>
            <a:r>
              <a:rPr dirty="0" sz="1400" spc="45">
                <a:latin typeface="Arial"/>
                <a:cs typeface="Arial"/>
              </a:rPr>
              <a:t>dérive </a:t>
            </a:r>
            <a:r>
              <a:rPr dirty="0" sz="1400" spc="35">
                <a:latin typeface="Arial"/>
                <a:cs typeface="Arial"/>
              </a:rPr>
              <a:t>d’abord </a:t>
            </a:r>
            <a:r>
              <a:rPr dirty="0" sz="1400" spc="30">
                <a:latin typeface="Arial"/>
                <a:cs typeface="Arial"/>
              </a:rPr>
              <a:t>lentement, </a:t>
            </a:r>
            <a:r>
              <a:rPr dirty="0" sz="1400" spc="25">
                <a:latin typeface="Arial"/>
                <a:cs typeface="Arial"/>
              </a:rPr>
              <a:t>puis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25">
                <a:latin typeface="Arial"/>
                <a:cs typeface="Arial"/>
              </a:rPr>
              <a:t>plus </a:t>
            </a:r>
            <a:r>
              <a:rPr dirty="0" sz="1400" spc="-5">
                <a:latin typeface="Arial"/>
                <a:cs typeface="Arial"/>
              </a:rPr>
              <a:t>en </a:t>
            </a:r>
            <a:r>
              <a:rPr dirty="0" sz="1400" spc="25">
                <a:latin typeface="Arial"/>
                <a:cs typeface="Arial"/>
              </a:rPr>
              <a:t>plus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vite.</a:t>
            </a:r>
            <a:endParaRPr sz="1400">
              <a:latin typeface="Arial"/>
              <a:cs typeface="Arial"/>
            </a:endParaRPr>
          </a:p>
          <a:p>
            <a:pPr marL="12700" marR="5715">
              <a:lnSpc>
                <a:spcPts val="2260"/>
              </a:lnSpc>
              <a:spcBef>
                <a:spcPts val="160"/>
              </a:spcBef>
            </a:pPr>
            <a:r>
              <a:rPr dirty="0" sz="1400" spc="40">
                <a:latin typeface="Arial"/>
                <a:cs typeface="Arial"/>
              </a:rPr>
              <a:t>Mais </a:t>
            </a:r>
            <a:r>
              <a:rPr dirty="0" sz="1400" spc="-5">
                <a:latin typeface="Arial"/>
                <a:cs typeface="Arial"/>
              </a:rPr>
              <a:t>en </a:t>
            </a:r>
            <a:r>
              <a:rPr dirty="0" sz="1400" spc="90">
                <a:latin typeface="Arial"/>
                <a:cs typeface="Arial"/>
              </a:rPr>
              <a:t>fin </a:t>
            </a:r>
            <a:r>
              <a:rPr dirty="0" sz="1400" spc="25">
                <a:latin typeface="Arial"/>
                <a:cs typeface="Arial"/>
              </a:rPr>
              <a:t>d’après-midi, </a:t>
            </a:r>
            <a:r>
              <a:rPr dirty="0" sz="1400" spc="-30">
                <a:latin typeface="Arial"/>
                <a:cs typeface="Arial"/>
              </a:rPr>
              <a:t>un </a:t>
            </a:r>
            <a:r>
              <a:rPr dirty="0" sz="1400" spc="15">
                <a:latin typeface="Arial"/>
                <a:cs typeface="Arial"/>
              </a:rPr>
              <a:t>choc </a:t>
            </a:r>
            <a:r>
              <a:rPr dirty="0" sz="1400" spc="80">
                <a:latin typeface="Arial"/>
                <a:cs typeface="Arial"/>
              </a:rPr>
              <a:t>terrible </a:t>
            </a:r>
            <a:r>
              <a:rPr dirty="0" sz="1400" spc="10">
                <a:latin typeface="Arial"/>
                <a:cs typeface="Arial"/>
              </a:rPr>
              <a:t>secoue </a:t>
            </a:r>
            <a:r>
              <a:rPr dirty="0" sz="1400" spc="55">
                <a:latin typeface="Arial"/>
                <a:cs typeface="Arial"/>
              </a:rPr>
              <a:t>le </a:t>
            </a:r>
            <a:r>
              <a:rPr dirty="0" sz="1400" spc="35">
                <a:latin typeface="Arial"/>
                <a:cs typeface="Arial"/>
              </a:rPr>
              <a:t>bateau </a:t>
            </a:r>
            <a:r>
              <a:rPr dirty="0" sz="1400" spc="-80">
                <a:latin typeface="Arial"/>
                <a:cs typeface="Arial"/>
              </a:rPr>
              <a:t>: </a:t>
            </a:r>
            <a:r>
              <a:rPr dirty="0" sz="1400" spc="15">
                <a:latin typeface="Arial"/>
                <a:cs typeface="Arial"/>
              </a:rPr>
              <a:t>L’Ouragan </a:t>
            </a:r>
            <a:r>
              <a:rPr dirty="0" sz="1400" spc="10">
                <a:latin typeface="Arial"/>
                <a:cs typeface="Arial"/>
              </a:rPr>
              <a:t>a </a:t>
            </a:r>
            <a:r>
              <a:rPr dirty="0" sz="1400" spc="60">
                <a:latin typeface="Arial"/>
                <a:cs typeface="Arial"/>
              </a:rPr>
              <a:t>heurté  </a:t>
            </a:r>
            <a:r>
              <a:rPr dirty="0" sz="1400" spc="-10">
                <a:latin typeface="Arial"/>
                <a:cs typeface="Arial"/>
              </a:rPr>
              <a:t>une </a:t>
            </a:r>
            <a:r>
              <a:rPr dirty="0" sz="1400" spc="20">
                <a:latin typeface="Arial"/>
                <a:cs typeface="Arial"/>
              </a:rPr>
              <a:t>île </a:t>
            </a:r>
            <a:r>
              <a:rPr dirty="0" sz="1400" spc="60">
                <a:latin typeface="Arial"/>
                <a:cs typeface="Arial"/>
              </a:rPr>
              <a:t>déserte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400" spc="15">
                <a:latin typeface="Arial"/>
                <a:cs typeface="Arial"/>
              </a:rPr>
              <a:t>Seulement, </a:t>
            </a:r>
            <a:r>
              <a:rPr dirty="0" sz="1400" spc="25">
                <a:latin typeface="Arial"/>
                <a:cs typeface="Arial"/>
              </a:rPr>
              <a:t>l’île n’est </a:t>
            </a:r>
            <a:r>
              <a:rPr dirty="0" sz="1400" spc="20">
                <a:latin typeface="Arial"/>
                <a:cs typeface="Arial"/>
              </a:rPr>
              <a:t>pas </a:t>
            </a:r>
            <a:r>
              <a:rPr dirty="0" sz="1400" spc="35">
                <a:latin typeface="Arial"/>
                <a:cs typeface="Arial"/>
              </a:rPr>
              <a:t>vraiment </a:t>
            </a:r>
            <a:r>
              <a:rPr dirty="0" sz="1400" spc="40">
                <a:latin typeface="Arial"/>
                <a:cs typeface="Arial"/>
              </a:rPr>
              <a:t>déserte. Elle </a:t>
            </a:r>
            <a:r>
              <a:rPr dirty="0" sz="1400" spc="65">
                <a:latin typeface="Arial"/>
                <a:cs typeface="Arial"/>
              </a:rPr>
              <a:t>est </a:t>
            </a:r>
            <a:r>
              <a:rPr dirty="0" sz="1400" spc="50">
                <a:latin typeface="Arial"/>
                <a:cs typeface="Arial"/>
              </a:rPr>
              <a:t>habitée </a:t>
            </a:r>
            <a:r>
              <a:rPr dirty="0" sz="1400" spc="65">
                <a:latin typeface="Arial"/>
                <a:cs typeface="Arial"/>
              </a:rPr>
              <a:t>par </a:t>
            </a:r>
            <a:r>
              <a:rPr dirty="0" sz="1400" spc="-10">
                <a:latin typeface="Arial"/>
                <a:cs typeface="Arial"/>
              </a:rPr>
              <a:t>une </a:t>
            </a:r>
            <a:r>
              <a:rPr dirty="0" sz="1400" spc="75">
                <a:latin typeface="Arial"/>
                <a:cs typeface="Arial"/>
              </a:rPr>
              <a:t>petite </a:t>
            </a:r>
            <a:r>
              <a:rPr dirty="0" sz="1400" spc="70">
                <a:latin typeface="Arial"/>
                <a:cs typeface="Arial"/>
              </a:rPr>
              <a:t>fille,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un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 spc="60">
                <a:latin typeface="Arial"/>
                <a:cs typeface="Arial"/>
              </a:rPr>
              <a:t>perroquet </a:t>
            </a:r>
            <a:r>
              <a:rPr dirty="0" sz="1400" spc="10">
                <a:latin typeface="Arial"/>
                <a:cs typeface="Arial"/>
              </a:rPr>
              <a:t>moyen </a:t>
            </a:r>
            <a:r>
              <a:rPr dirty="0" sz="1400" spc="-100">
                <a:latin typeface="Arial"/>
                <a:cs typeface="Arial"/>
              </a:rPr>
              <a:t>et… </a:t>
            </a:r>
            <a:r>
              <a:rPr dirty="0" sz="1400" spc="-15">
                <a:latin typeface="Arial"/>
                <a:cs typeface="Arial"/>
              </a:rPr>
              <a:t>une </a:t>
            </a:r>
            <a:r>
              <a:rPr dirty="0" sz="1400" spc="30">
                <a:latin typeface="Arial"/>
                <a:cs typeface="Arial"/>
              </a:rPr>
              <a:t>grande </a:t>
            </a:r>
            <a:r>
              <a:rPr dirty="0" sz="1400" spc="40">
                <a:latin typeface="Arial"/>
                <a:cs typeface="Arial"/>
              </a:rPr>
              <a:t>marmite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  <a:p>
            <a:pPr marL="12700" marR="9525">
              <a:lnSpc>
                <a:spcPts val="2260"/>
              </a:lnSpc>
              <a:spcBef>
                <a:spcPts val="165"/>
              </a:spcBef>
            </a:pPr>
            <a:r>
              <a:rPr dirty="0" sz="1400" spc="15">
                <a:latin typeface="Arial"/>
                <a:cs typeface="Arial"/>
              </a:rPr>
              <a:t>La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80">
                <a:latin typeface="Arial"/>
                <a:cs typeface="Arial"/>
              </a:rPr>
              <a:t>petite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95">
                <a:latin typeface="Arial"/>
                <a:cs typeface="Arial"/>
              </a:rPr>
              <a:t>fille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60">
                <a:latin typeface="Arial"/>
                <a:cs typeface="Arial"/>
              </a:rPr>
              <a:t>est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85">
                <a:latin typeface="Arial"/>
                <a:cs typeface="Arial"/>
              </a:rPr>
              <a:t>très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55">
                <a:latin typeface="Arial"/>
                <a:cs typeface="Arial"/>
              </a:rPr>
              <a:t>jolie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avec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ses </a:t>
            </a:r>
            <a:r>
              <a:rPr dirty="0" sz="1400" spc="15">
                <a:latin typeface="Arial"/>
                <a:cs typeface="Arial"/>
              </a:rPr>
              <a:t>longs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cheveux </a:t>
            </a:r>
            <a:r>
              <a:rPr dirty="0" sz="1400" spc="35">
                <a:latin typeface="Arial"/>
                <a:cs typeface="Arial"/>
              </a:rPr>
              <a:t>noirs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90">
                <a:latin typeface="Arial"/>
                <a:cs typeface="Arial"/>
              </a:rPr>
              <a:t>et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ses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yeux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50">
                <a:latin typeface="Arial"/>
                <a:cs typeface="Arial"/>
              </a:rPr>
              <a:t>brillants.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Elle  </a:t>
            </a:r>
            <a:r>
              <a:rPr dirty="0" sz="1400" spc="75">
                <a:latin typeface="Arial"/>
                <a:cs typeface="Arial"/>
              </a:rPr>
              <a:t>porte </a:t>
            </a:r>
            <a:r>
              <a:rPr dirty="0" sz="1400" spc="-30">
                <a:latin typeface="Arial"/>
                <a:cs typeface="Arial"/>
              </a:rPr>
              <a:t>un </a:t>
            </a:r>
            <a:r>
              <a:rPr dirty="0" sz="1400" spc="55">
                <a:latin typeface="Arial"/>
                <a:cs typeface="Arial"/>
              </a:rPr>
              <a:t>collier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20">
                <a:latin typeface="Arial"/>
                <a:cs typeface="Arial"/>
              </a:rPr>
              <a:t>coquillages,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40">
                <a:latin typeface="Arial"/>
                <a:cs typeface="Arial"/>
              </a:rPr>
              <a:t>surveille </a:t>
            </a:r>
            <a:r>
              <a:rPr dirty="0" sz="1400" spc="45">
                <a:latin typeface="Arial"/>
                <a:cs typeface="Arial"/>
              </a:rPr>
              <a:t>la </a:t>
            </a:r>
            <a:r>
              <a:rPr dirty="0" sz="1400" spc="40">
                <a:latin typeface="Arial"/>
                <a:cs typeface="Arial"/>
              </a:rPr>
              <a:t>marmite </a:t>
            </a:r>
            <a:r>
              <a:rPr dirty="0" sz="1400" spc="25">
                <a:latin typeface="Arial"/>
                <a:cs typeface="Arial"/>
              </a:rPr>
              <a:t>qui </a:t>
            </a:r>
            <a:r>
              <a:rPr dirty="0" sz="1400" spc="45">
                <a:latin typeface="Arial"/>
                <a:cs typeface="Arial"/>
              </a:rPr>
              <a:t>fume </a:t>
            </a:r>
            <a:r>
              <a:rPr dirty="0" sz="1400" spc="-10">
                <a:latin typeface="Arial"/>
                <a:cs typeface="Arial"/>
              </a:rPr>
              <a:t>comme </a:t>
            </a:r>
            <a:r>
              <a:rPr dirty="0" sz="1400" spc="-15">
                <a:latin typeface="Arial"/>
                <a:cs typeface="Arial"/>
              </a:rPr>
              <a:t>une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pipe.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400" spc="25">
                <a:latin typeface="Arial"/>
                <a:cs typeface="Arial"/>
              </a:rPr>
              <a:t>Le </a:t>
            </a:r>
            <a:r>
              <a:rPr dirty="0" sz="1400" spc="50">
                <a:latin typeface="Arial"/>
                <a:cs typeface="Arial"/>
              </a:rPr>
              <a:t>perroquet, </a:t>
            </a:r>
            <a:r>
              <a:rPr dirty="0" sz="1400" spc="45">
                <a:latin typeface="Arial"/>
                <a:cs typeface="Arial"/>
              </a:rPr>
              <a:t>perché </a:t>
            </a:r>
            <a:r>
              <a:rPr dirty="0" sz="1400" spc="-5">
                <a:latin typeface="Arial"/>
                <a:cs typeface="Arial"/>
              </a:rPr>
              <a:t>en </a:t>
            </a:r>
            <a:r>
              <a:rPr dirty="0" sz="1400" spc="40">
                <a:latin typeface="Arial"/>
                <a:cs typeface="Arial"/>
              </a:rPr>
              <a:t>haut </a:t>
            </a:r>
            <a:r>
              <a:rPr dirty="0" sz="1400" spc="-10">
                <a:latin typeface="Arial"/>
                <a:cs typeface="Arial"/>
              </a:rPr>
              <a:t>d’un </a:t>
            </a:r>
            <a:r>
              <a:rPr dirty="0" sz="1400" spc="40">
                <a:latin typeface="Arial"/>
                <a:cs typeface="Arial"/>
              </a:rPr>
              <a:t>cocotier, </a:t>
            </a:r>
            <a:r>
              <a:rPr dirty="0" sz="1400" spc="30">
                <a:latin typeface="Arial"/>
                <a:cs typeface="Arial"/>
              </a:rPr>
              <a:t>s’appelle </a:t>
            </a:r>
            <a:r>
              <a:rPr dirty="0" sz="1400" spc="35">
                <a:latin typeface="Arial"/>
                <a:cs typeface="Arial"/>
              </a:rPr>
              <a:t>justement </a:t>
            </a:r>
            <a:r>
              <a:rPr dirty="0" sz="1400" spc="30">
                <a:latin typeface="Arial"/>
                <a:cs typeface="Arial"/>
              </a:rPr>
              <a:t>Noix de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Coco. </a:t>
            </a:r>
            <a:r>
              <a:rPr dirty="0" sz="1400" spc="204">
                <a:latin typeface="Arial"/>
                <a:cs typeface="Arial"/>
              </a:rPr>
              <a:t>Il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400" spc="20">
                <a:latin typeface="Arial"/>
                <a:cs typeface="Arial"/>
              </a:rPr>
              <a:t>salue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 spc="20">
                <a:latin typeface="Arial"/>
                <a:cs typeface="Arial"/>
              </a:rPr>
              <a:t>garçons </a:t>
            </a:r>
            <a:r>
              <a:rPr dirty="0" sz="1400" spc="-5">
                <a:latin typeface="Arial"/>
                <a:cs typeface="Arial"/>
              </a:rPr>
              <a:t>en </a:t>
            </a:r>
            <a:r>
              <a:rPr dirty="0" sz="1400" spc="30">
                <a:latin typeface="Arial"/>
                <a:cs typeface="Arial"/>
              </a:rPr>
              <a:t>claquant </a:t>
            </a:r>
            <a:r>
              <a:rPr dirty="0" sz="1400" spc="-5">
                <a:latin typeface="Arial"/>
                <a:cs typeface="Arial"/>
              </a:rPr>
              <a:t>du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bec.</a:t>
            </a:r>
            <a:endParaRPr sz="1400">
              <a:latin typeface="Arial"/>
              <a:cs typeface="Arial"/>
            </a:endParaRPr>
          </a:p>
          <a:p>
            <a:pPr marL="12700" marR="2675255">
              <a:lnSpc>
                <a:spcPct val="134300"/>
              </a:lnSpc>
              <a:buChar char="-"/>
              <a:tabLst>
                <a:tab pos="137795" algn="l"/>
              </a:tabLst>
            </a:pPr>
            <a:r>
              <a:rPr dirty="0" sz="1400" spc="50">
                <a:latin typeface="Arial"/>
                <a:cs typeface="Arial"/>
              </a:rPr>
              <a:t>Dites </a:t>
            </a:r>
            <a:r>
              <a:rPr dirty="0" sz="1400" spc="-5">
                <a:latin typeface="Arial"/>
                <a:cs typeface="Arial"/>
              </a:rPr>
              <a:t>donc, vous ne </a:t>
            </a:r>
            <a:r>
              <a:rPr dirty="0" sz="1400" spc="10">
                <a:latin typeface="Arial"/>
                <a:cs typeface="Arial"/>
              </a:rPr>
              <a:t>pouvez </a:t>
            </a:r>
            <a:r>
              <a:rPr dirty="0" sz="1400" spc="20">
                <a:latin typeface="Arial"/>
                <a:cs typeface="Arial"/>
              </a:rPr>
              <a:t>pas </a:t>
            </a:r>
            <a:r>
              <a:rPr dirty="0" sz="1400" spc="95">
                <a:latin typeface="Arial"/>
                <a:cs typeface="Arial"/>
              </a:rPr>
              <a:t>faire </a:t>
            </a:r>
            <a:r>
              <a:rPr dirty="0" sz="1400" spc="60">
                <a:latin typeface="Arial"/>
                <a:cs typeface="Arial"/>
              </a:rPr>
              <a:t>attention </a:t>
            </a:r>
            <a:r>
              <a:rPr dirty="0" sz="1400" spc="10">
                <a:latin typeface="Arial"/>
                <a:cs typeface="Arial"/>
              </a:rPr>
              <a:t>à  </a:t>
            </a:r>
            <a:r>
              <a:rPr dirty="0" sz="1400" spc="-25">
                <a:latin typeface="Arial"/>
                <a:cs typeface="Arial"/>
              </a:rPr>
              <a:t>mon </a:t>
            </a:r>
            <a:r>
              <a:rPr dirty="0" sz="1400" spc="20">
                <a:latin typeface="Arial"/>
                <a:cs typeface="Arial"/>
              </a:rPr>
              <a:t>île </a:t>
            </a:r>
            <a:r>
              <a:rPr dirty="0" sz="1400" spc="70">
                <a:latin typeface="Arial"/>
                <a:cs typeface="Arial"/>
              </a:rPr>
              <a:t>?! </a:t>
            </a:r>
            <a:r>
              <a:rPr dirty="0" sz="1400" spc="50">
                <a:latin typeface="Arial"/>
                <a:cs typeface="Arial"/>
              </a:rPr>
              <a:t>hurle </a:t>
            </a:r>
            <a:r>
              <a:rPr dirty="0" sz="1400" spc="45">
                <a:latin typeface="Arial"/>
                <a:cs typeface="Arial"/>
              </a:rPr>
              <a:t>la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85">
                <a:latin typeface="Arial"/>
                <a:cs typeface="Arial"/>
              </a:rPr>
              <a:t>fillette.</a:t>
            </a:r>
            <a:endParaRPr sz="1400">
              <a:latin typeface="Arial"/>
              <a:cs typeface="Arial"/>
            </a:endParaRPr>
          </a:p>
          <a:p>
            <a:pPr marL="12700" marR="2672715">
              <a:lnSpc>
                <a:spcPct val="134300"/>
              </a:lnSpc>
              <a:buChar char="-"/>
              <a:tabLst>
                <a:tab pos="174625" algn="l"/>
              </a:tabLst>
            </a:pPr>
            <a:r>
              <a:rPr dirty="0" sz="1400" spc="5">
                <a:latin typeface="Arial"/>
                <a:cs typeface="Arial"/>
              </a:rPr>
              <a:t>On </a:t>
            </a:r>
            <a:r>
              <a:rPr dirty="0" sz="1400" spc="-5">
                <a:latin typeface="Arial"/>
                <a:cs typeface="Arial"/>
              </a:rPr>
              <a:t>ne </a:t>
            </a:r>
            <a:r>
              <a:rPr dirty="0" sz="1400" spc="20">
                <a:latin typeface="Arial"/>
                <a:cs typeface="Arial"/>
              </a:rPr>
              <a:t>l’a pas </a:t>
            </a:r>
            <a:r>
              <a:rPr dirty="0" sz="1400" spc="114">
                <a:latin typeface="Arial"/>
                <a:cs typeface="Arial"/>
              </a:rPr>
              <a:t>fait </a:t>
            </a:r>
            <a:r>
              <a:rPr dirty="0" sz="1400" spc="45">
                <a:latin typeface="Arial"/>
                <a:cs typeface="Arial"/>
              </a:rPr>
              <a:t>exprès </a:t>
            </a:r>
            <a:r>
              <a:rPr dirty="0" sz="1400" spc="10">
                <a:latin typeface="Arial"/>
                <a:cs typeface="Arial"/>
              </a:rPr>
              <a:t>! </a:t>
            </a:r>
            <a:r>
              <a:rPr dirty="0" sz="1400" spc="60">
                <a:latin typeface="Arial"/>
                <a:cs typeface="Arial"/>
              </a:rPr>
              <a:t>Et </a:t>
            </a:r>
            <a:r>
              <a:rPr dirty="0" sz="1400" spc="20">
                <a:latin typeface="Arial"/>
                <a:cs typeface="Arial"/>
              </a:rPr>
              <a:t>puis </a:t>
            </a:r>
            <a:r>
              <a:rPr dirty="0" sz="1400" spc="40">
                <a:latin typeface="Arial"/>
                <a:cs typeface="Arial"/>
              </a:rPr>
              <a:t>parle-moi  </a:t>
            </a:r>
            <a:r>
              <a:rPr dirty="0" sz="1400" spc="25">
                <a:latin typeface="Arial"/>
                <a:cs typeface="Arial"/>
              </a:rPr>
              <a:t>poliment, </a:t>
            </a:r>
            <a:r>
              <a:rPr dirty="0" sz="1400" spc="20">
                <a:latin typeface="Arial"/>
                <a:cs typeface="Arial"/>
              </a:rPr>
              <a:t>hein </a:t>
            </a:r>
            <a:r>
              <a:rPr dirty="0" sz="1400" spc="10">
                <a:latin typeface="Arial"/>
                <a:cs typeface="Arial"/>
              </a:rPr>
              <a:t>! </a:t>
            </a:r>
            <a:r>
              <a:rPr dirty="0" sz="1400" spc="120">
                <a:latin typeface="Arial"/>
                <a:cs typeface="Arial"/>
              </a:rPr>
              <a:t>Je </a:t>
            </a:r>
            <a:r>
              <a:rPr dirty="0" sz="1400" spc="25">
                <a:latin typeface="Arial"/>
                <a:cs typeface="Arial"/>
              </a:rPr>
              <a:t>m’appelle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Plume</a:t>
            </a:r>
            <a:endParaRPr sz="1400">
              <a:latin typeface="Arial"/>
              <a:cs typeface="Arial"/>
            </a:endParaRPr>
          </a:p>
          <a:p>
            <a:pPr marL="12700" marR="2675255">
              <a:lnSpc>
                <a:spcPts val="2260"/>
              </a:lnSpc>
              <a:spcBef>
                <a:spcPts val="155"/>
              </a:spcBef>
            </a:pPr>
            <a:r>
              <a:rPr dirty="0" sz="1400" spc="40">
                <a:latin typeface="Arial"/>
                <a:cs typeface="Arial"/>
              </a:rPr>
              <a:t>Fourchette,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95">
                <a:latin typeface="Arial"/>
                <a:cs typeface="Arial"/>
              </a:rPr>
              <a:t>futur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70">
                <a:latin typeface="Arial"/>
                <a:cs typeface="Arial"/>
              </a:rPr>
              <a:t>roi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des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cannibales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90">
                <a:latin typeface="Arial"/>
                <a:cs typeface="Arial"/>
              </a:rPr>
              <a:t>dit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65">
                <a:latin typeface="Arial"/>
                <a:cs typeface="Arial"/>
              </a:rPr>
              <a:t>fièrement  </a:t>
            </a:r>
            <a:r>
              <a:rPr dirty="0" sz="1400" spc="-15">
                <a:latin typeface="Arial"/>
                <a:cs typeface="Arial"/>
              </a:rPr>
              <a:t>Plume.</a:t>
            </a:r>
            <a:endParaRPr sz="1400">
              <a:latin typeface="Arial"/>
              <a:cs typeface="Arial"/>
            </a:endParaRPr>
          </a:p>
          <a:p>
            <a:pPr marL="147955" indent="-135890">
              <a:lnSpc>
                <a:spcPct val="100000"/>
              </a:lnSpc>
              <a:spcBef>
                <a:spcPts val="400"/>
              </a:spcBef>
              <a:buChar char="-"/>
              <a:tabLst>
                <a:tab pos="148590" algn="l"/>
              </a:tabLst>
            </a:pPr>
            <a:r>
              <a:rPr dirty="0" sz="1400" spc="30">
                <a:latin typeface="Arial"/>
                <a:cs typeface="Arial"/>
              </a:rPr>
              <a:t>Ah </a:t>
            </a:r>
            <a:r>
              <a:rPr dirty="0" sz="1400" spc="10">
                <a:latin typeface="Arial"/>
                <a:cs typeface="Arial"/>
              </a:rPr>
              <a:t>oui </a:t>
            </a:r>
            <a:r>
              <a:rPr dirty="0" sz="1400" spc="135">
                <a:latin typeface="Arial"/>
                <a:cs typeface="Arial"/>
              </a:rPr>
              <a:t>? </a:t>
            </a:r>
            <a:r>
              <a:rPr dirty="0" sz="1400" spc="-5">
                <a:latin typeface="Arial"/>
                <a:cs typeface="Arial"/>
              </a:rPr>
              <a:t>Eh </a:t>
            </a:r>
            <a:r>
              <a:rPr dirty="0" sz="1400" spc="20">
                <a:latin typeface="Arial"/>
                <a:cs typeface="Arial"/>
              </a:rPr>
              <a:t>bien </a:t>
            </a:r>
            <a:r>
              <a:rPr dirty="0" sz="1400" spc="10">
                <a:latin typeface="Arial"/>
                <a:cs typeface="Arial"/>
              </a:rPr>
              <a:t>moi </a:t>
            </a:r>
            <a:r>
              <a:rPr dirty="0" sz="1400" spc="55">
                <a:latin typeface="Arial"/>
                <a:cs typeface="Arial"/>
              </a:rPr>
              <a:t>je </a:t>
            </a:r>
            <a:r>
              <a:rPr dirty="0" sz="1400" spc="25">
                <a:latin typeface="Arial"/>
                <a:cs typeface="Arial"/>
              </a:rPr>
              <a:t>m’appelle Perle, </a:t>
            </a:r>
            <a:r>
              <a:rPr dirty="0" sz="1400" spc="55">
                <a:latin typeface="Arial"/>
                <a:cs typeface="Arial"/>
              </a:rPr>
              <a:t>je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suis</a:t>
            </a:r>
            <a:endParaRPr sz="1400">
              <a:latin typeface="Arial"/>
              <a:cs typeface="Arial"/>
            </a:endParaRPr>
          </a:p>
          <a:p>
            <a:pPr marL="12700" marR="2677160">
              <a:lnSpc>
                <a:spcPct val="134300"/>
              </a:lnSpc>
            </a:pPr>
            <a:r>
              <a:rPr dirty="0" sz="1400" spc="35">
                <a:latin typeface="Arial"/>
                <a:cs typeface="Arial"/>
              </a:rPr>
              <a:t>déjà </a:t>
            </a:r>
            <a:r>
              <a:rPr dirty="0" sz="1400" spc="-10">
                <a:latin typeface="Arial"/>
                <a:cs typeface="Arial"/>
              </a:rPr>
              <a:t>une </a:t>
            </a:r>
            <a:r>
              <a:rPr dirty="0" sz="1400" spc="30">
                <a:latin typeface="Arial"/>
                <a:cs typeface="Arial"/>
              </a:rPr>
              <a:t>princesse </a:t>
            </a:r>
            <a:r>
              <a:rPr dirty="0" sz="1400" spc="10">
                <a:latin typeface="Arial"/>
                <a:cs typeface="Arial"/>
              </a:rPr>
              <a:t>cannibale, </a:t>
            </a:r>
            <a:r>
              <a:rPr dirty="0" sz="1400" spc="90">
                <a:latin typeface="Arial"/>
                <a:cs typeface="Arial"/>
              </a:rPr>
              <a:t>et </a:t>
            </a:r>
            <a:r>
              <a:rPr dirty="0" sz="1400" spc="35">
                <a:latin typeface="Arial"/>
                <a:cs typeface="Arial"/>
              </a:rPr>
              <a:t>si </a:t>
            </a:r>
            <a:r>
              <a:rPr dirty="0" sz="1400" spc="65">
                <a:latin typeface="Arial"/>
                <a:cs typeface="Arial"/>
              </a:rPr>
              <a:t>tu </a:t>
            </a:r>
            <a:r>
              <a:rPr dirty="0" sz="1400" spc="10">
                <a:latin typeface="Arial"/>
                <a:cs typeface="Arial"/>
              </a:rPr>
              <a:t>continues, </a:t>
            </a:r>
            <a:r>
              <a:rPr dirty="0" sz="1400" spc="55">
                <a:latin typeface="Arial"/>
                <a:cs typeface="Arial"/>
              </a:rPr>
              <a:t>je  </a:t>
            </a:r>
            <a:r>
              <a:rPr dirty="0" sz="1400" spc="95">
                <a:latin typeface="Arial"/>
                <a:cs typeface="Arial"/>
              </a:rPr>
              <a:t>te </a:t>
            </a:r>
            <a:r>
              <a:rPr dirty="0" sz="1400" spc="45">
                <a:latin typeface="Arial"/>
                <a:cs typeface="Arial"/>
              </a:rPr>
              <a:t>flanque </a:t>
            </a:r>
            <a:r>
              <a:rPr dirty="0" sz="1400" spc="10">
                <a:latin typeface="Arial"/>
                <a:cs typeface="Arial"/>
              </a:rPr>
              <a:t>à </a:t>
            </a:r>
            <a:r>
              <a:rPr dirty="0" sz="1400" spc="40">
                <a:latin typeface="Arial"/>
                <a:cs typeface="Arial"/>
              </a:rPr>
              <a:t>la marmite </a:t>
            </a:r>
            <a:r>
              <a:rPr dirty="0" sz="1400" spc="10">
                <a:latin typeface="Arial"/>
                <a:cs typeface="Arial"/>
              </a:rPr>
              <a:t>! </a:t>
            </a:r>
            <a:r>
              <a:rPr dirty="0" sz="1400" spc="65">
                <a:latin typeface="Arial"/>
                <a:cs typeface="Arial"/>
              </a:rPr>
              <a:t>riposte </a:t>
            </a:r>
            <a:r>
              <a:rPr dirty="0" sz="1400" spc="45">
                <a:latin typeface="Arial"/>
                <a:cs typeface="Arial"/>
              </a:rPr>
              <a:t>la </a:t>
            </a:r>
            <a:r>
              <a:rPr dirty="0" sz="1400" spc="80">
                <a:latin typeface="Arial"/>
                <a:cs typeface="Arial"/>
              </a:rPr>
              <a:t>petite</a:t>
            </a:r>
            <a:r>
              <a:rPr dirty="0" sz="1400" spc="-160">
                <a:latin typeface="Arial"/>
                <a:cs typeface="Arial"/>
              </a:rPr>
              <a:t> </a:t>
            </a:r>
            <a:r>
              <a:rPr dirty="0" sz="1400" spc="70">
                <a:latin typeface="Arial"/>
                <a:cs typeface="Arial"/>
              </a:rPr>
              <a:t>fille.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 spc="-5">
                <a:latin typeface="Arial"/>
                <a:cs typeface="Arial"/>
              </a:rPr>
              <a:t>Plume </a:t>
            </a:r>
            <a:r>
              <a:rPr dirty="0" sz="1400" spc="65">
                <a:latin typeface="Arial"/>
                <a:cs typeface="Arial"/>
              </a:rPr>
              <a:t>est </a:t>
            </a:r>
            <a:r>
              <a:rPr dirty="0" sz="1400" spc="50">
                <a:latin typeface="Arial"/>
                <a:cs typeface="Arial"/>
              </a:rPr>
              <a:t>ravi </a:t>
            </a:r>
            <a:r>
              <a:rPr dirty="0" sz="1400" spc="30">
                <a:latin typeface="Arial"/>
                <a:cs typeface="Arial"/>
              </a:rPr>
              <a:t>de </a:t>
            </a:r>
            <a:r>
              <a:rPr dirty="0" sz="1400" spc="60">
                <a:latin typeface="Arial"/>
                <a:cs typeface="Arial"/>
              </a:rPr>
              <a:t>rencontrer </a:t>
            </a:r>
            <a:r>
              <a:rPr dirty="0" sz="1400" spc="-10">
                <a:latin typeface="Arial"/>
                <a:cs typeface="Arial"/>
              </a:rPr>
              <a:t>une </a:t>
            </a:r>
            <a:r>
              <a:rPr dirty="0" sz="1400" spc="45">
                <a:latin typeface="Arial"/>
                <a:cs typeface="Arial"/>
              </a:rPr>
              <a:t>vraie </a:t>
            </a:r>
            <a:r>
              <a:rPr dirty="0" sz="1400" spc="15">
                <a:latin typeface="Arial"/>
                <a:cs typeface="Arial"/>
              </a:rPr>
              <a:t>cannibale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708" y="1722119"/>
            <a:ext cx="2176272" cy="1813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6676" y="6751319"/>
            <a:ext cx="2566416" cy="3595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271271"/>
            <a:ext cx="7239000" cy="532130"/>
          </a:xfrm>
          <a:prstGeom prst="rect"/>
          <a:solidFill>
            <a:srgbClr val="6699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365"/>
              </a:spcBef>
            </a:pPr>
            <a:r>
              <a:rPr dirty="0" spc="-105"/>
              <a:t>Episode </a:t>
            </a:r>
            <a:r>
              <a:rPr dirty="0" spc="-245"/>
              <a:t>5 </a:t>
            </a:r>
            <a:r>
              <a:rPr dirty="0" spc="-5"/>
              <a:t>: </a:t>
            </a:r>
            <a:r>
              <a:rPr dirty="0" spc="15"/>
              <a:t>Plume </a:t>
            </a:r>
            <a:r>
              <a:rPr dirty="0" spc="-30"/>
              <a:t>le </a:t>
            </a:r>
            <a:r>
              <a:rPr dirty="0" spc="85"/>
              <a:t>pirate </a:t>
            </a:r>
            <a:r>
              <a:rPr dirty="0" spc="40"/>
              <a:t>– </a:t>
            </a:r>
            <a:r>
              <a:rPr dirty="0" spc="75"/>
              <a:t>Drôles </a:t>
            </a:r>
            <a:r>
              <a:rPr dirty="0" spc="-210"/>
              <a:t>de</a:t>
            </a:r>
            <a:r>
              <a:rPr dirty="0" spc="-430"/>
              <a:t> </a:t>
            </a:r>
            <a:r>
              <a:rPr dirty="0" spc="55"/>
              <a:t>pirates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805687"/>
            <a:ext cx="6870065" cy="954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Arial"/>
                <a:cs typeface="Arial"/>
              </a:rPr>
              <a:t>Perle </a:t>
            </a:r>
            <a:r>
              <a:rPr dirty="0" sz="1200" spc="30">
                <a:latin typeface="Arial"/>
                <a:cs typeface="Arial"/>
              </a:rPr>
              <a:t>explique </a:t>
            </a:r>
            <a:r>
              <a:rPr dirty="0" sz="1200" spc="5">
                <a:latin typeface="Arial"/>
                <a:cs typeface="Arial"/>
              </a:rPr>
              <a:t>aux </a:t>
            </a:r>
            <a:r>
              <a:rPr dirty="0" sz="1200" spc="15">
                <a:latin typeface="Arial"/>
                <a:cs typeface="Arial"/>
              </a:rPr>
              <a:t>garçons </a:t>
            </a:r>
            <a:r>
              <a:rPr dirty="0" sz="1200" spc="5">
                <a:latin typeface="Arial"/>
                <a:cs typeface="Arial"/>
              </a:rPr>
              <a:t>que </a:t>
            </a:r>
            <a:r>
              <a:rPr dirty="0" sz="1200" spc="-5">
                <a:latin typeface="Arial"/>
                <a:cs typeface="Arial"/>
              </a:rPr>
              <a:t>son </a:t>
            </a:r>
            <a:r>
              <a:rPr dirty="0" sz="1200" spc="15">
                <a:latin typeface="Arial"/>
                <a:cs typeface="Arial"/>
              </a:rPr>
              <a:t>papa </a:t>
            </a: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60">
                <a:latin typeface="Arial"/>
                <a:cs typeface="Arial"/>
              </a:rPr>
              <a:t>roi </a:t>
            </a:r>
            <a:r>
              <a:rPr dirty="0" sz="1200" spc="70">
                <a:latin typeface="Arial"/>
                <a:cs typeface="Arial"/>
              </a:rPr>
              <a:t>très </a:t>
            </a:r>
            <a:r>
              <a:rPr dirty="0" sz="1200" spc="35">
                <a:latin typeface="Arial"/>
                <a:cs typeface="Arial"/>
              </a:rPr>
              <a:t>important.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15">
                <a:latin typeface="Arial"/>
                <a:cs typeface="Arial"/>
              </a:rPr>
              <a:t>cannibales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30">
                <a:latin typeface="Arial"/>
                <a:cs typeface="Arial"/>
              </a:rPr>
              <a:t>région lui </a:t>
            </a:r>
            <a:r>
              <a:rPr dirty="0" sz="1200" spc="25">
                <a:latin typeface="Arial"/>
                <a:cs typeface="Arial"/>
              </a:rPr>
              <a:t>obéissent </a:t>
            </a:r>
            <a:r>
              <a:rPr dirty="0" sz="1200" spc="-10">
                <a:latin typeface="Arial"/>
                <a:cs typeface="Arial"/>
              </a:rPr>
              <a:t>au </a:t>
            </a:r>
            <a:r>
              <a:rPr dirty="0" sz="1200" spc="45">
                <a:latin typeface="Arial"/>
                <a:cs typeface="Arial"/>
              </a:rPr>
              <a:t>doigt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5">
                <a:latin typeface="Arial"/>
                <a:cs typeface="Arial"/>
              </a:rPr>
              <a:t>à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l’oeil.</a:t>
            </a:r>
            <a:endParaRPr sz="1200">
              <a:latin typeface="Arial"/>
              <a:cs typeface="Arial"/>
            </a:endParaRPr>
          </a:p>
          <a:p>
            <a:pPr algn="just" marL="1929764" indent="-99695">
              <a:lnSpc>
                <a:spcPct val="100000"/>
              </a:lnSpc>
              <a:spcBef>
                <a:spcPts val="1080"/>
              </a:spcBef>
              <a:buChar char="-"/>
              <a:tabLst>
                <a:tab pos="1930400" algn="l"/>
              </a:tabLst>
            </a:pPr>
            <a:r>
              <a:rPr dirty="0" sz="1200" spc="30">
                <a:latin typeface="Arial"/>
                <a:cs typeface="Arial"/>
              </a:rPr>
              <a:t>Mais </a:t>
            </a:r>
            <a:r>
              <a:rPr dirty="0" sz="1200" spc="25">
                <a:latin typeface="Arial"/>
                <a:cs typeface="Arial"/>
              </a:rPr>
              <a:t>alors, qu’est-ce </a:t>
            </a:r>
            <a:r>
              <a:rPr dirty="0" sz="1200" spc="5">
                <a:latin typeface="Arial"/>
                <a:cs typeface="Arial"/>
              </a:rPr>
              <a:t>que </a:t>
            </a:r>
            <a:r>
              <a:rPr dirty="0" sz="1200" spc="50">
                <a:latin typeface="Arial"/>
                <a:cs typeface="Arial"/>
              </a:rPr>
              <a:t>tu </a:t>
            </a:r>
            <a:r>
              <a:rPr dirty="0" sz="1200" spc="65">
                <a:latin typeface="Arial"/>
                <a:cs typeface="Arial"/>
              </a:rPr>
              <a:t>fais </a:t>
            </a:r>
            <a:r>
              <a:rPr dirty="0" sz="1200" spc="35">
                <a:latin typeface="Arial"/>
                <a:cs typeface="Arial"/>
              </a:rPr>
              <a:t>là </a:t>
            </a:r>
            <a:r>
              <a:rPr dirty="0" sz="1200" spc="114">
                <a:latin typeface="Arial"/>
                <a:cs typeface="Arial"/>
              </a:rPr>
              <a:t>?</a:t>
            </a:r>
            <a:r>
              <a:rPr dirty="0" sz="1200" spc="-15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s’étonne </a:t>
            </a:r>
            <a:r>
              <a:rPr dirty="0" sz="1200" spc="-15">
                <a:latin typeface="Arial"/>
                <a:cs typeface="Arial"/>
              </a:rPr>
              <a:t>Plume.</a:t>
            </a:r>
            <a:endParaRPr sz="1200">
              <a:latin typeface="Arial"/>
              <a:cs typeface="Arial"/>
            </a:endParaRPr>
          </a:p>
          <a:p>
            <a:pPr algn="just" marL="1929764" indent="-99695">
              <a:lnSpc>
                <a:spcPct val="100000"/>
              </a:lnSpc>
              <a:spcBef>
                <a:spcPts val="1080"/>
              </a:spcBef>
              <a:buChar char="-"/>
              <a:tabLst>
                <a:tab pos="1930400" algn="l"/>
              </a:tabLst>
            </a:pPr>
            <a:r>
              <a:rPr dirty="0" sz="1200" spc="-114">
                <a:latin typeface="Arial"/>
                <a:cs typeface="Arial"/>
              </a:rPr>
              <a:t>Ben…  </a:t>
            </a:r>
            <a:r>
              <a:rPr dirty="0" sz="1200" spc="5">
                <a:latin typeface="Arial"/>
                <a:cs typeface="Arial"/>
              </a:rPr>
              <a:t>Mon </a:t>
            </a:r>
            <a:r>
              <a:rPr dirty="0" sz="1200" spc="20">
                <a:latin typeface="Arial"/>
                <a:cs typeface="Arial"/>
              </a:rPr>
              <a:t>papa </a:t>
            </a:r>
            <a:r>
              <a:rPr dirty="0" sz="1200" spc="40">
                <a:latin typeface="Arial"/>
                <a:cs typeface="Arial"/>
              </a:rPr>
              <a:t>habite </a:t>
            </a:r>
            <a:r>
              <a:rPr dirty="0" sz="1200" spc="-15">
                <a:latin typeface="Arial"/>
                <a:cs typeface="Arial"/>
              </a:rPr>
              <a:t>une </a:t>
            </a:r>
            <a:r>
              <a:rPr dirty="0" sz="1200" spc="50">
                <a:latin typeface="Arial"/>
                <a:cs typeface="Arial"/>
              </a:rPr>
              <a:t>autre </a:t>
            </a:r>
            <a:r>
              <a:rPr dirty="0" sz="1200" spc="-5">
                <a:latin typeface="Arial"/>
                <a:cs typeface="Arial"/>
              </a:rPr>
              <a:t>île,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5">
                <a:latin typeface="Arial"/>
                <a:cs typeface="Arial"/>
              </a:rPr>
              <a:t>peu </a:t>
            </a:r>
            <a:r>
              <a:rPr dirty="0" sz="1200" spc="15">
                <a:latin typeface="Arial"/>
                <a:cs typeface="Arial"/>
              </a:rPr>
              <a:t>plus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loin.</a:t>
            </a:r>
            <a:endParaRPr sz="1200">
              <a:latin typeface="Arial"/>
              <a:cs typeface="Arial"/>
            </a:endParaRPr>
          </a:p>
          <a:p>
            <a:pPr algn="just" marL="1830705" marR="7620">
              <a:lnSpc>
                <a:spcPct val="175000"/>
              </a:lnSpc>
            </a:pPr>
            <a:r>
              <a:rPr dirty="0" sz="1200" spc="170">
                <a:latin typeface="Arial"/>
                <a:cs typeface="Arial"/>
              </a:rPr>
              <a:t>Il </a:t>
            </a:r>
            <a:r>
              <a:rPr dirty="0" sz="1200" spc="25">
                <a:latin typeface="Arial"/>
                <a:cs typeface="Arial"/>
              </a:rPr>
              <a:t>viendra </a:t>
            </a:r>
            <a:r>
              <a:rPr dirty="0" sz="1200" spc="-10">
                <a:latin typeface="Arial"/>
                <a:cs typeface="Arial"/>
              </a:rPr>
              <a:t>me </a:t>
            </a:r>
            <a:r>
              <a:rPr dirty="0" sz="1200" spc="40">
                <a:latin typeface="Arial"/>
                <a:cs typeface="Arial"/>
              </a:rPr>
              <a:t>chercher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5">
                <a:latin typeface="Arial"/>
                <a:cs typeface="Arial"/>
              </a:rPr>
              <a:t>semaine </a:t>
            </a:r>
            <a:r>
              <a:rPr dirty="0" sz="1200" spc="15">
                <a:latin typeface="Arial"/>
                <a:cs typeface="Arial"/>
              </a:rPr>
              <a:t>prochaine. </a:t>
            </a:r>
            <a:r>
              <a:rPr dirty="0" sz="1200" spc="100">
                <a:latin typeface="Arial"/>
                <a:cs typeface="Arial"/>
              </a:rPr>
              <a:t>Je </a:t>
            </a:r>
            <a:r>
              <a:rPr dirty="0" sz="1200" spc="10">
                <a:latin typeface="Arial"/>
                <a:cs typeface="Arial"/>
              </a:rPr>
              <a:t>suis punie </a:t>
            </a:r>
            <a:r>
              <a:rPr dirty="0" sz="1200" spc="35">
                <a:latin typeface="Arial"/>
                <a:cs typeface="Arial"/>
              </a:rPr>
              <a:t>parce </a:t>
            </a:r>
            <a:r>
              <a:rPr dirty="0" sz="1200" spc="5">
                <a:latin typeface="Arial"/>
                <a:cs typeface="Arial"/>
              </a:rPr>
              <a:t>que  </a:t>
            </a:r>
            <a:r>
              <a:rPr dirty="0" sz="1200" spc="50">
                <a:latin typeface="Arial"/>
                <a:cs typeface="Arial"/>
              </a:rPr>
              <a:t>je </a:t>
            </a:r>
            <a:r>
              <a:rPr dirty="0" sz="1200">
                <a:latin typeface="Arial"/>
                <a:cs typeface="Arial"/>
              </a:rPr>
              <a:t>n’ai </a:t>
            </a:r>
            <a:r>
              <a:rPr dirty="0" sz="1200" spc="15">
                <a:latin typeface="Arial"/>
                <a:cs typeface="Arial"/>
              </a:rPr>
              <a:t>pas </a:t>
            </a:r>
            <a:r>
              <a:rPr dirty="0" sz="1200" spc="70">
                <a:latin typeface="Arial"/>
                <a:cs typeface="Arial"/>
              </a:rPr>
              <a:t>fini </a:t>
            </a:r>
            <a:r>
              <a:rPr dirty="0" sz="1200" spc="-20">
                <a:latin typeface="Arial"/>
                <a:cs typeface="Arial"/>
              </a:rPr>
              <a:t>ma </a:t>
            </a:r>
            <a:r>
              <a:rPr dirty="0" sz="1200" spc="10">
                <a:latin typeface="Arial"/>
                <a:cs typeface="Arial"/>
              </a:rPr>
              <a:t>soupe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poisson, avoue </a:t>
            </a:r>
            <a:r>
              <a:rPr dirty="0" sz="1200" spc="20">
                <a:latin typeface="Arial"/>
                <a:cs typeface="Arial"/>
              </a:rPr>
              <a:t>Perle. </a:t>
            </a:r>
            <a:r>
              <a:rPr dirty="0" sz="1200" spc="10">
                <a:latin typeface="Arial"/>
                <a:cs typeface="Arial"/>
              </a:rPr>
              <a:t>Mon </a:t>
            </a:r>
            <a:r>
              <a:rPr dirty="0" sz="1200" spc="20">
                <a:latin typeface="Arial"/>
                <a:cs typeface="Arial"/>
              </a:rPr>
              <a:t>papa </a:t>
            </a:r>
            <a:r>
              <a:rPr dirty="0" sz="1200" spc="70">
                <a:latin typeface="Arial"/>
                <a:cs typeface="Arial"/>
              </a:rPr>
              <a:t>dit </a:t>
            </a:r>
            <a:r>
              <a:rPr dirty="0" sz="1200" spc="10">
                <a:latin typeface="Arial"/>
                <a:cs typeface="Arial"/>
              </a:rPr>
              <a:t>que </a:t>
            </a:r>
            <a:r>
              <a:rPr dirty="0" sz="1200" spc="30">
                <a:latin typeface="Arial"/>
                <a:cs typeface="Arial"/>
              </a:rPr>
              <a:t>les  </a:t>
            </a:r>
            <a:r>
              <a:rPr dirty="0" sz="1200" spc="15">
                <a:latin typeface="Arial"/>
                <a:cs typeface="Arial"/>
              </a:rPr>
              <a:t>cannibales </a:t>
            </a:r>
            <a:r>
              <a:rPr dirty="0" sz="1200" spc="-5">
                <a:latin typeface="Arial"/>
                <a:cs typeface="Arial"/>
              </a:rPr>
              <a:t>ne </a:t>
            </a:r>
            <a:r>
              <a:rPr dirty="0" sz="1200" spc="30">
                <a:latin typeface="Arial"/>
                <a:cs typeface="Arial"/>
              </a:rPr>
              <a:t>doivent </a:t>
            </a:r>
            <a:r>
              <a:rPr dirty="0" sz="1200" spc="20">
                <a:latin typeface="Arial"/>
                <a:cs typeface="Arial"/>
              </a:rPr>
              <a:t>plus </a:t>
            </a:r>
            <a:r>
              <a:rPr dirty="0" sz="1200" spc="10">
                <a:latin typeface="Arial"/>
                <a:cs typeface="Arial"/>
              </a:rPr>
              <a:t>manger </a:t>
            </a:r>
            <a:r>
              <a:rPr dirty="0" sz="1200" spc="30">
                <a:latin typeface="Arial"/>
                <a:cs typeface="Arial"/>
              </a:rPr>
              <a:t>les </a:t>
            </a:r>
            <a:r>
              <a:rPr dirty="0" sz="1200" spc="-10">
                <a:latin typeface="Arial"/>
                <a:cs typeface="Arial"/>
              </a:rPr>
              <a:t>gens, </a:t>
            </a:r>
            <a:r>
              <a:rPr dirty="0" sz="1200" spc="45">
                <a:latin typeface="Arial"/>
                <a:cs typeface="Arial"/>
              </a:rPr>
              <a:t>car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10">
                <a:latin typeface="Arial"/>
                <a:cs typeface="Arial"/>
              </a:rPr>
              <a:t>soupe </a:t>
            </a:r>
            <a:r>
              <a:rPr dirty="0" sz="1200" spc="50">
                <a:latin typeface="Arial"/>
                <a:cs typeface="Arial"/>
              </a:rPr>
              <a:t>est </a:t>
            </a:r>
            <a:r>
              <a:rPr dirty="0" sz="1200" spc="20">
                <a:latin typeface="Arial"/>
                <a:cs typeface="Arial"/>
              </a:rPr>
              <a:t>bien  </a:t>
            </a:r>
            <a:r>
              <a:rPr dirty="0" sz="1200" spc="30">
                <a:latin typeface="Arial"/>
                <a:cs typeface="Arial"/>
              </a:rPr>
              <a:t>meilleure pour </a:t>
            </a:r>
            <a:r>
              <a:rPr dirty="0" sz="1200" spc="35">
                <a:latin typeface="Arial"/>
                <a:cs typeface="Arial"/>
              </a:rPr>
              <a:t>la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santé.</a:t>
            </a:r>
            <a:endParaRPr sz="1200">
              <a:latin typeface="Arial"/>
              <a:cs typeface="Arial"/>
            </a:endParaRPr>
          </a:p>
          <a:p>
            <a:pPr algn="just" marL="1931670" indent="-100965">
              <a:lnSpc>
                <a:spcPct val="100000"/>
              </a:lnSpc>
              <a:spcBef>
                <a:spcPts val="1080"/>
              </a:spcBef>
              <a:buChar char="-"/>
              <a:tabLst>
                <a:tab pos="1931670" algn="l"/>
              </a:tabLst>
            </a:pPr>
            <a:r>
              <a:rPr dirty="0" sz="1200" spc="30">
                <a:latin typeface="Arial"/>
                <a:cs typeface="Arial"/>
              </a:rPr>
              <a:t>Mais </a:t>
            </a:r>
            <a:r>
              <a:rPr dirty="0" sz="1200" spc="40">
                <a:latin typeface="Arial"/>
                <a:cs typeface="Arial"/>
              </a:rPr>
              <a:t>alors </a:t>
            </a:r>
            <a:r>
              <a:rPr dirty="0" sz="1200" spc="5">
                <a:latin typeface="Arial"/>
                <a:cs typeface="Arial"/>
              </a:rPr>
              <a:t>à </a:t>
            </a:r>
            <a:r>
              <a:rPr dirty="0" sz="1200" spc="15">
                <a:latin typeface="Arial"/>
                <a:cs typeface="Arial"/>
              </a:rPr>
              <a:t>quoi </a:t>
            </a:r>
            <a:r>
              <a:rPr dirty="0" sz="1200" spc="65">
                <a:latin typeface="Arial"/>
                <a:cs typeface="Arial"/>
              </a:rPr>
              <a:t>sert </a:t>
            </a:r>
            <a:r>
              <a:rPr dirty="0" sz="1200" spc="70">
                <a:latin typeface="Arial"/>
                <a:cs typeface="Arial"/>
              </a:rPr>
              <a:t>ta </a:t>
            </a:r>
            <a:r>
              <a:rPr dirty="0" sz="1200" spc="35">
                <a:latin typeface="Arial"/>
                <a:cs typeface="Arial"/>
              </a:rPr>
              <a:t>marmite </a:t>
            </a:r>
            <a:r>
              <a:rPr dirty="0" sz="1200" spc="114">
                <a:latin typeface="Arial"/>
                <a:cs typeface="Arial"/>
              </a:rPr>
              <a:t>? </a:t>
            </a:r>
            <a:r>
              <a:rPr dirty="0" sz="1200" spc="25">
                <a:latin typeface="Arial"/>
                <a:cs typeface="Arial"/>
              </a:rPr>
              <a:t>s’inquiète</a:t>
            </a:r>
            <a:r>
              <a:rPr dirty="0" sz="1200" spc="-175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Petit-Crochet.</a:t>
            </a:r>
            <a:endParaRPr sz="1200">
              <a:latin typeface="Arial"/>
              <a:cs typeface="Arial"/>
            </a:endParaRPr>
          </a:p>
          <a:p>
            <a:pPr algn="just" marL="12700" marR="5080" indent="1818005">
              <a:lnSpc>
                <a:spcPct val="175000"/>
              </a:lnSpc>
              <a:buChar char="-"/>
              <a:tabLst>
                <a:tab pos="1934845" algn="l"/>
              </a:tabLst>
            </a:pPr>
            <a:r>
              <a:rPr dirty="0" sz="1200" spc="30">
                <a:latin typeface="Arial"/>
                <a:cs typeface="Arial"/>
              </a:rPr>
              <a:t>À </a:t>
            </a:r>
            <a:r>
              <a:rPr dirty="0" sz="1200" spc="-10">
                <a:latin typeface="Arial"/>
                <a:cs typeface="Arial"/>
              </a:rPr>
              <a:t>me </a:t>
            </a:r>
            <a:r>
              <a:rPr dirty="0" sz="1200" spc="20">
                <a:latin typeface="Arial"/>
                <a:cs typeface="Arial"/>
              </a:rPr>
              <a:t>laver. </a:t>
            </a:r>
            <a:r>
              <a:rPr dirty="0" sz="1200" spc="30">
                <a:latin typeface="Arial"/>
                <a:cs typeface="Arial"/>
              </a:rPr>
              <a:t>Ma </a:t>
            </a:r>
            <a:r>
              <a:rPr dirty="0" sz="1200" spc="-25">
                <a:latin typeface="Arial"/>
                <a:cs typeface="Arial"/>
              </a:rPr>
              <a:t>maman </a:t>
            </a:r>
            <a:r>
              <a:rPr dirty="0" sz="1200" spc="70">
                <a:latin typeface="Arial"/>
                <a:cs typeface="Arial"/>
              </a:rPr>
              <a:t>dit </a:t>
            </a:r>
            <a:r>
              <a:rPr dirty="0" sz="1200" spc="5">
                <a:latin typeface="Arial"/>
                <a:cs typeface="Arial"/>
              </a:rPr>
              <a:t>que </a:t>
            </a:r>
            <a:r>
              <a:rPr dirty="0" sz="1200" spc="30">
                <a:latin typeface="Arial"/>
                <a:cs typeface="Arial"/>
              </a:rPr>
              <a:t>les </a:t>
            </a:r>
            <a:r>
              <a:rPr dirty="0" sz="1200" spc="10">
                <a:latin typeface="Arial"/>
                <a:cs typeface="Arial"/>
              </a:rPr>
              <a:t>bains </a:t>
            </a:r>
            <a:r>
              <a:rPr dirty="0" sz="1200" spc="5">
                <a:latin typeface="Arial"/>
                <a:cs typeface="Arial"/>
              </a:rPr>
              <a:t>chauds </a:t>
            </a:r>
            <a:r>
              <a:rPr dirty="0" sz="1200" spc="30">
                <a:latin typeface="Arial"/>
                <a:cs typeface="Arial"/>
              </a:rPr>
              <a:t>sont </a:t>
            </a:r>
            <a:r>
              <a:rPr dirty="0" sz="1200" spc="5">
                <a:latin typeface="Arial"/>
                <a:cs typeface="Arial"/>
              </a:rPr>
              <a:t>aussi </a:t>
            </a:r>
            <a:r>
              <a:rPr dirty="0" sz="1200" spc="35">
                <a:latin typeface="Arial"/>
                <a:cs typeface="Arial"/>
              </a:rPr>
              <a:t>excellents  pour la </a:t>
            </a:r>
            <a:r>
              <a:rPr dirty="0" sz="1200" spc="10">
                <a:latin typeface="Arial"/>
                <a:cs typeface="Arial"/>
              </a:rPr>
              <a:t>santé, </a:t>
            </a:r>
            <a:r>
              <a:rPr dirty="0" sz="1200" spc="30">
                <a:latin typeface="Arial"/>
                <a:cs typeface="Arial"/>
              </a:rPr>
              <a:t>explique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Perle.</a:t>
            </a:r>
            <a:endParaRPr sz="1200">
              <a:latin typeface="Arial"/>
              <a:cs typeface="Arial"/>
            </a:endParaRPr>
          </a:p>
          <a:p>
            <a:pPr algn="just" marL="12700" marR="981075">
              <a:lnSpc>
                <a:spcPct val="175000"/>
              </a:lnSpc>
            </a:pPr>
            <a:r>
              <a:rPr dirty="0" sz="1200" spc="35">
                <a:latin typeface="Arial"/>
                <a:cs typeface="Arial"/>
              </a:rPr>
              <a:t>Perle </a:t>
            </a:r>
            <a:r>
              <a:rPr dirty="0" sz="1200" spc="25">
                <a:latin typeface="Arial"/>
                <a:cs typeface="Arial"/>
              </a:rPr>
              <a:t>accueille les </a:t>
            </a:r>
            <a:r>
              <a:rPr dirty="0" sz="1200" spc="30">
                <a:latin typeface="Arial"/>
                <a:cs typeface="Arial"/>
              </a:rPr>
              <a:t>naufragés </a:t>
            </a:r>
            <a:r>
              <a:rPr dirty="0" sz="1200" spc="35">
                <a:latin typeface="Arial"/>
                <a:cs typeface="Arial"/>
              </a:rPr>
              <a:t>sur </a:t>
            </a:r>
            <a:r>
              <a:rPr dirty="0" sz="1200" spc="-5">
                <a:latin typeface="Arial"/>
                <a:cs typeface="Arial"/>
              </a:rPr>
              <a:t>son </a:t>
            </a:r>
            <a:r>
              <a:rPr dirty="0" sz="1200">
                <a:latin typeface="Arial"/>
                <a:cs typeface="Arial"/>
              </a:rPr>
              <a:t>île, </a:t>
            </a:r>
            <a:r>
              <a:rPr dirty="0" sz="1200" spc="45">
                <a:latin typeface="Arial"/>
                <a:cs typeface="Arial"/>
              </a:rPr>
              <a:t>le </a:t>
            </a:r>
            <a:r>
              <a:rPr dirty="0" sz="1200" spc="30">
                <a:latin typeface="Arial"/>
                <a:cs typeface="Arial"/>
              </a:rPr>
              <a:t>temps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60">
                <a:latin typeface="Arial"/>
                <a:cs typeface="Arial"/>
              </a:rPr>
              <a:t>réparer </a:t>
            </a:r>
            <a:r>
              <a:rPr dirty="0" sz="1200" spc="5">
                <a:latin typeface="Arial"/>
                <a:cs typeface="Arial"/>
              </a:rPr>
              <a:t>L’Ouragan. </a:t>
            </a:r>
            <a:r>
              <a:rPr dirty="0" sz="1200" spc="15">
                <a:latin typeface="Arial"/>
                <a:cs typeface="Arial"/>
              </a:rPr>
              <a:t>Les  garçons </a:t>
            </a:r>
            <a:r>
              <a:rPr dirty="0" sz="1200" spc="5">
                <a:latin typeface="Arial"/>
                <a:cs typeface="Arial"/>
              </a:rPr>
              <a:t>s’amusent </a:t>
            </a:r>
            <a:r>
              <a:rPr dirty="0" sz="1200" spc="30">
                <a:latin typeface="Arial"/>
                <a:cs typeface="Arial"/>
              </a:rPr>
              <a:t>sur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10">
                <a:latin typeface="Arial"/>
                <a:cs typeface="Arial"/>
              </a:rPr>
              <a:t>plage,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45">
                <a:latin typeface="Arial"/>
                <a:cs typeface="Arial"/>
              </a:rPr>
              <a:t>ils </a:t>
            </a:r>
            <a:r>
              <a:rPr dirty="0" sz="1200" spc="75">
                <a:latin typeface="Arial"/>
                <a:cs typeface="Arial"/>
              </a:rPr>
              <a:t>font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15">
                <a:latin typeface="Arial"/>
                <a:cs typeface="Arial"/>
              </a:rPr>
              <a:t>planche </a:t>
            </a:r>
            <a:r>
              <a:rPr dirty="0" sz="1200">
                <a:latin typeface="Arial"/>
                <a:cs typeface="Arial"/>
              </a:rPr>
              <a:t>dans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20">
                <a:latin typeface="Arial"/>
                <a:cs typeface="Arial"/>
              </a:rPr>
              <a:t>marmite. </a:t>
            </a:r>
            <a:r>
              <a:rPr dirty="0" sz="1200" spc="114">
                <a:latin typeface="Arial"/>
                <a:cs typeface="Arial"/>
              </a:rPr>
              <a:t>Ils </a:t>
            </a:r>
            <a:r>
              <a:rPr dirty="0" sz="1200" spc="40">
                <a:latin typeface="Arial"/>
                <a:cs typeface="Arial"/>
              </a:rPr>
              <a:t>invitent  </a:t>
            </a:r>
            <a:r>
              <a:rPr dirty="0" sz="1200" spc="-10">
                <a:latin typeface="Arial"/>
                <a:cs typeface="Arial"/>
              </a:rPr>
              <a:t>même </a:t>
            </a:r>
            <a:r>
              <a:rPr dirty="0" sz="1200" spc="20">
                <a:latin typeface="Arial"/>
                <a:cs typeface="Arial"/>
              </a:rPr>
              <a:t>Flic-Flac. </a:t>
            </a:r>
            <a:r>
              <a:rPr dirty="0" sz="1200" spc="25">
                <a:latin typeface="Arial"/>
                <a:cs typeface="Arial"/>
              </a:rPr>
              <a:t>Noix de </a:t>
            </a:r>
            <a:r>
              <a:rPr dirty="0" sz="1200" spc="-20">
                <a:latin typeface="Arial"/>
                <a:cs typeface="Arial"/>
              </a:rPr>
              <a:t>Coco </a:t>
            </a:r>
            <a:r>
              <a:rPr dirty="0" sz="1200" spc="30">
                <a:latin typeface="Arial"/>
                <a:cs typeface="Arial"/>
              </a:rPr>
              <a:t>les survolent </a:t>
            </a:r>
            <a:r>
              <a:rPr dirty="0" sz="1200" spc="-5">
                <a:latin typeface="Arial"/>
                <a:cs typeface="Arial"/>
              </a:rPr>
              <a:t>en </a:t>
            </a:r>
            <a:r>
              <a:rPr dirty="0" sz="1200" spc="45">
                <a:latin typeface="Arial"/>
                <a:cs typeface="Arial"/>
              </a:rPr>
              <a:t>criant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113030" indent="-100965">
              <a:lnSpc>
                <a:spcPct val="100000"/>
              </a:lnSpc>
              <a:buChar char="-"/>
              <a:tabLst>
                <a:tab pos="113664" algn="l"/>
              </a:tabLst>
            </a:pPr>
            <a:r>
              <a:rPr dirty="0" sz="1200" spc="10">
                <a:latin typeface="Arial"/>
                <a:cs typeface="Arial"/>
              </a:rPr>
              <a:t>C’est </a:t>
            </a:r>
            <a:r>
              <a:rPr dirty="0" sz="1200" spc="45">
                <a:latin typeface="Arial"/>
                <a:cs typeface="Arial"/>
              </a:rPr>
              <a:t>cuit </a:t>
            </a:r>
            <a:r>
              <a:rPr dirty="0" sz="1200" spc="10">
                <a:latin typeface="Arial"/>
                <a:cs typeface="Arial"/>
              </a:rPr>
              <a:t>! </a:t>
            </a:r>
            <a:r>
              <a:rPr dirty="0" sz="1200" spc="5">
                <a:latin typeface="Arial"/>
                <a:cs typeface="Arial"/>
              </a:rPr>
              <a:t>Bien </a:t>
            </a:r>
            <a:r>
              <a:rPr dirty="0" sz="1200" spc="80">
                <a:latin typeface="Arial"/>
                <a:cs typeface="Arial"/>
              </a:rPr>
              <a:t>rôti </a:t>
            </a:r>
            <a:r>
              <a:rPr dirty="0" sz="1200" spc="10">
                <a:latin typeface="Arial"/>
                <a:cs typeface="Arial"/>
              </a:rPr>
              <a:t>! </a:t>
            </a:r>
            <a:r>
              <a:rPr dirty="0" sz="1200" spc="40">
                <a:latin typeface="Arial"/>
                <a:cs typeface="Arial"/>
              </a:rPr>
              <a:t>Tout </a:t>
            </a:r>
            <a:r>
              <a:rPr dirty="0" sz="1200" spc="35">
                <a:latin typeface="Arial"/>
                <a:cs typeface="Arial"/>
              </a:rPr>
              <a:t>bouilli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 algn="just" marL="113030" indent="-100965">
              <a:lnSpc>
                <a:spcPct val="100000"/>
              </a:lnSpc>
              <a:buChar char="-"/>
              <a:tabLst>
                <a:tab pos="113664" algn="l"/>
              </a:tabLst>
            </a:pPr>
            <a:r>
              <a:rPr dirty="0" sz="1200" spc="30">
                <a:latin typeface="Arial"/>
                <a:cs typeface="Arial"/>
              </a:rPr>
              <a:t>Mais c’est </a:t>
            </a:r>
            <a:r>
              <a:rPr dirty="0" sz="1200" spc="35">
                <a:latin typeface="Arial"/>
                <a:cs typeface="Arial"/>
              </a:rPr>
              <a:t>pour </a:t>
            </a:r>
            <a:r>
              <a:rPr dirty="0" sz="1200" spc="75">
                <a:latin typeface="Arial"/>
                <a:cs typeface="Arial"/>
              </a:rPr>
              <a:t>rire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  <a:p>
            <a:pPr algn="just" marL="12700" marR="7620">
              <a:lnSpc>
                <a:spcPct val="175000"/>
              </a:lnSpc>
              <a:spcBef>
                <a:spcPts val="5"/>
              </a:spcBef>
            </a:pPr>
            <a:r>
              <a:rPr dirty="0" sz="1200" spc="15">
                <a:latin typeface="Arial"/>
                <a:cs typeface="Arial"/>
              </a:rPr>
              <a:t>Les garçons campent </a:t>
            </a:r>
            <a:r>
              <a:rPr dirty="0" sz="1200">
                <a:latin typeface="Arial"/>
                <a:cs typeface="Arial"/>
              </a:rPr>
              <a:t>sous </a:t>
            </a:r>
            <a:r>
              <a:rPr dirty="0" sz="1200" spc="30">
                <a:latin typeface="Arial"/>
                <a:cs typeface="Arial"/>
              </a:rPr>
              <a:t>les cocotiers. </a:t>
            </a:r>
            <a:r>
              <a:rPr dirty="0" sz="1200" spc="15">
                <a:latin typeface="Arial"/>
                <a:cs typeface="Arial"/>
              </a:rPr>
              <a:t>Le </a:t>
            </a:r>
            <a:r>
              <a:rPr dirty="0" sz="1200" spc="25">
                <a:latin typeface="Arial"/>
                <a:cs typeface="Arial"/>
              </a:rPr>
              <a:t>soir, </a:t>
            </a:r>
            <a:r>
              <a:rPr dirty="0" sz="1200" spc="45">
                <a:latin typeface="Arial"/>
                <a:cs typeface="Arial"/>
              </a:rPr>
              <a:t>ils </a:t>
            </a:r>
            <a:r>
              <a:rPr dirty="0" sz="1200" spc="20">
                <a:latin typeface="Arial"/>
                <a:cs typeface="Arial"/>
              </a:rPr>
              <a:t>allument </a:t>
            </a:r>
            <a:r>
              <a:rPr dirty="0" sz="1200" spc="-25">
                <a:latin typeface="Arial"/>
                <a:cs typeface="Arial"/>
              </a:rPr>
              <a:t>un </a:t>
            </a:r>
            <a:r>
              <a:rPr dirty="0" sz="1200" spc="20">
                <a:latin typeface="Arial"/>
                <a:cs typeface="Arial"/>
              </a:rPr>
              <a:t>grand </a:t>
            </a:r>
            <a:r>
              <a:rPr dirty="0" sz="1200" spc="35">
                <a:latin typeface="Arial"/>
                <a:cs typeface="Arial"/>
              </a:rPr>
              <a:t>feu,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45">
                <a:latin typeface="Arial"/>
                <a:cs typeface="Arial"/>
              </a:rPr>
              <a:t>ils </a:t>
            </a:r>
            <a:r>
              <a:rPr dirty="0" sz="1200" spc="30">
                <a:latin typeface="Arial"/>
                <a:cs typeface="Arial"/>
              </a:rPr>
              <a:t>contemplent les  étoiles. </a:t>
            </a:r>
            <a:r>
              <a:rPr dirty="0" sz="1200" spc="10">
                <a:latin typeface="Arial"/>
                <a:cs typeface="Arial"/>
              </a:rPr>
              <a:t>C’est </a:t>
            </a:r>
            <a:r>
              <a:rPr dirty="0" sz="1200" spc="20">
                <a:latin typeface="Arial"/>
                <a:cs typeface="Arial"/>
              </a:rPr>
              <a:t>poétique,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-10">
                <a:latin typeface="Arial"/>
                <a:cs typeface="Arial"/>
              </a:rPr>
              <a:t>même </a:t>
            </a:r>
            <a:r>
              <a:rPr dirty="0" sz="1200" spc="20">
                <a:latin typeface="Arial"/>
                <a:cs typeface="Arial"/>
              </a:rPr>
              <a:t>romantique. </a:t>
            </a:r>
            <a:r>
              <a:rPr dirty="0" sz="1200" spc="-10">
                <a:latin typeface="Arial"/>
                <a:cs typeface="Arial"/>
              </a:rPr>
              <a:t>Plume </a:t>
            </a:r>
            <a:r>
              <a:rPr dirty="0" sz="1200" spc="25">
                <a:latin typeface="Arial"/>
                <a:cs typeface="Arial"/>
              </a:rPr>
              <a:t>s’assoit </a:t>
            </a:r>
            <a:r>
              <a:rPr dirty="0" sz="1200" spc="60">
                <a:latin typeface="Arial"/>
                <a:cs typeface="Arial"/>
              </a:rPr>
              <a:t>tout </a:t>
            </a:r>
            <a:r>
              <a:rPr dirty="0" sz="1200" spc="45">
                <a:latin typeface="Arial"/>
                <a:cs typeface="Arial"/>
              </a:rPr>
              <a:t>près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30">
                <a:latin typeface="Arial"/>
                <a:cs typeface="Arial"/>
              </a:rPr>
              <a:t>Perle,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30">
                <a:latin typeface="Arial"/>
                <a:cs typeface="Arial"/>
              </a:rPr>
              <a:t>lui </a:t>
            </a:r>
            <a:r>
              <a:rPr dirty="0" sz="1200" spc="60">
                <a:latin typeface="Arial"/>
                <a:cs typeface="Arial"/>
              </a:rPr>
              <a:t>tient </a:t>
            </a:r>
            <a:r>
              <a:rPr dirty="0" sz="1200" spc="35">
                <a:latin typeface="Arial"/>
                <a:cs typeface="Arial"/>
              </a:rPr>
              <a:t>la  </a:t>
            </a:r>
            <a:r>
              <a:rPr dirty="0" sz="1200" spc="-90">
                <a:latin typeface="Arial"/>
                <a:cs typeface="Arial"/>
              </a:rPr>
              <a:t>main…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Petit-Crochet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se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sent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un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peu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jaloux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!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170">
                <a:latin typeface="Arial"/>
                <a:cs typeface="Arial"/>
              </a:rPr>
              <a:t>Il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se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demande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souvent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si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45">
                <a:latin typeface="Arial"/>
                <a:cs typeface="Arial"/>
              </a:rPr>
              <a:t>charlotte,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la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soeur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Plume,  </a:t>
            </a: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 spc="10">
                <a:latin typeface="Arial"/>
                <a:cs typeface="Arial"/>
              </a:rPr>
              <a:t>aussi </a:t>
            </a:r>
            <a:r>
              <a:rPr dirty="0" sz="1200" spc="40">
                <a:latin typeface="Arial"/>
                <a:cs typeface="Arial"/>
              </a:rPr>
              <a:t>jolie </a:t>
            </a:r>
            <a:r>
              <a:rPr dirty="0" sz="1200" spc="10">
                <a:latin typeface="Arial"/>
                <a:cs typeface="Arial"/>
              </a:rPr>
              <a:t>que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Perle…</a:t>
            </a:r>
            <a:endParaRPr sz="1200">
              <a:latin typeface="Arial"/>
              <a:cs typeface="Arial"/>
            </a:endParaRPr>
          </a:p>
          <a:p>
            <a:pPr algn="just" marL="12700" marR="10160">
              <a:lnSpc>
                <a:spcPct val="175000"/>
              </a:lnSpc>
            </a:pPr>
            <a:r>
              <a:rPr dirty="0" sz="1200" spc="15">
                <a:latin typeface="Arial"/>
                <a:cs typeface="Arial"/>
              </a:rPr>
              <a:t>Les garçons campent </a:t>
            </a:r>
            <a:r>
              <a:rPr dirty="0" sz="1200">
                <a:latin typeface="Arial"/>
                <a:cs typeface="Arial"/>
              </a:rPr>
              <a:t>sous </a:t>
            </a:r>
            <a:r>
              <a:rPr dirty="0" sz="1200" spc="30">
                <a:latin typeface="Arial"/>
                <a:cs typeface="Arial"/>
              </a:rPr>
              <a:t>les cocotiers. </a:t>
            </a:r>
            <a:r>
              <a:rPr dirty="0" sz="1200" spc="15">
                <a:latin typeface="Arial"/>
                <a:cs typeface="Arial"/>
              </a:rPr>
              <a:t>Le </a:t>
            </a:r>
            <a:r>
              <a:rPr dirty="0" sz="1200" spc="25">
                <a:latin typeface="Arial"/>
                <a:cs typeface="Arial"/>
              </a:rPr>
              <a:t>soir, </a:t>
            </a:r>
            <a:r>
              <a:rPr dirty="0" sz="1200" spc="45">
                <a:latin typeface="Arial"/>
                <a:cs typeface="Arial"/>
              </a:rPr>
              <a:t>ils </a:t>
            </a:r>
            <a:r>
              <a:rPr dirty="0" sz="1200" spc="20">
                <a:latin typeface="Arial"/>
                <a:cs typeface="Arial"/>
              </a:rPr>
              <a:t>allument </a:t>
            </a:r>
            <a:r>
              <a:rPr dirty="0" sz="1200" spc="-25">
                <a:latin typeface="Arial"/>
                <a:cs typeface="Arial"/>
              </a:rPr>
              <a:t>un </a:t>
            </a:r>
            <a:r>
              <a:rPr dirty="0" sz="1200" spc="20">
                <a:latin typeface="Arial"/>
                <a:cs typeface="Arial"/>
              </a:rPr>
              <a:t>grand </a:t>
            </a:r>
            <a:r>
              <a:rPr dirty="0" sz="1200" spc="35">
                <a:latin typeface="Arial"/>
                <a:cs typeface="Arial"/>
              </a:rPr>
              <a:t>feu,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45">
                <a:latin typeface="Arial"/>
                <a:cs typeface="Arial"/>
              </a:rPr>
              <a:t>ils </a:t>
            </a:r>
            <a:r>
              <a:rPr dirty="0" sz="1200" spc="30">
                <a:latin typeface="Arial"/>
                <a:cs typeface="Arial"/>
              </a:rPr>
              <a:t>contemplent les  étoiles. </a:t>
            </a:r>
            <a:r>
              <a:rPr dirty="0" sz="1200" spc="10">
                <a:latin typeface="Arial"/>
                <a:cs typeface="Arial"/>
              </a:rPr>
              <a:t>C’est </a:t>
            </a:r>
            <a:r>
              <a:rPr dirty="0" sz="1200" spc="20">
                <a:latin typeface="Arial"/>
                <a:cs typeface="Arial"/>
              </a:rPr>
              <a:t>poétique,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-10">
                <a:latin typeface="Arial"/>
                <a:cs typeface="Arial"/>
              </a:rPr>
              <a:t>même </a:t>
            </a:r>
            <a:r>
              <a:rPr dirty="0" sz="1200" spc="20">
                <a:latin typeface="Arial"/>
                <a:cs typeface="Arial"/>
              </a:rPr>
              <a:t>romantique. </a:t>
            </a:r>
            <a:r>
              <a:rPr dirty="0" sz="1200" spc="-10">
                <a:latin typeface="Arial"/>
                <a:cs typeface="Arial"/>
              </a:rPr>
              <a:t>Plume </a:t>
            </a:r>
            <a:r>
              <a:rPr dirty="0" sz="1200" spc="25">
                <a:latin typeface="Arial"/>
                <a:cs typeface="Arial"/>
              </a:rPr>
              <a:t>s’assoit </a:t>
            </a:r>
            <a:r>
              <a:rPr dirty="0" sz="1200" spc="60">
                <a:latin typeface="Arial"/>
                <a:cs typeface="Arial"/>
              </a:rPr>
              <a:t>tout </a:t>
            </a:r>
            <a:r>
              <a:rPr dirty="0" sz="1200" spc="45">
                <a:latin typeface="Arial"/>
                <a:cs typeface="Arial"/>
              </a:rPr>
              <a:t>près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20">
                <a:latin typeface="Arial"/>
                <a:cs typeface="Arial"/>
              </a:rPr>
              <a:t>Perle,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60">
                <a:latin typeface="Arial"/>
                <a:cs typeface="Arial"/>
              </a:rPr>
              <a:t>il </a:t>
            </a:r>
            <a:r>
              <a:rPr dirty="0" sz="1200" spc="30">
                <a:latin typeface="Arial"/>
                <a:cs typeface="Arial"/>
              </a:rPr>
              <a:t>lui </a:t>
            </a:r>
            <a:r>
              <a:rPr dirty="0" sz="1200" spc="60">
                <a:latin typeface="Arial"/>
                <a:cs typeface="Arial"/>
              </a:rPr>
              <a:t>tient </a:t>
            </a:r>
            <a:r>
              <a:rPr dirty="0" sz="1200" spc="35">
                <a:latin typeface="Arial"/>
                <a:cs typeface="Arial"/>
              </a:rPr>
              <a:t>la  </a:t>
            </a:r>
            <a:r>
              <a:rPr dirty="0" sz="1200" spc="-90">
                <a:latin typeface="Arial"/>
                <a:cs typeface="Arial"/>
              </a:rPr>
              <a:t>main…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Petit-Crochet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se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sent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un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peu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jaloux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!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170">
                <a:latin typeface="Arial"/>
                <a:cs typeface="Arial"/>
              </a:rPr>
              <a:t>Il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demande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souvent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si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45">
                <a:latin typeface="Arial"/>
                <a:cs typeface="Arial"/>
              </a:rPr>
              <a:t>charlotte,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la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soeur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Plume,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 spc="10">
                <a:latin typeface="Arial"/>
                <a:cs typeface="Arial"/>
              </a:rPr>
              <a:t>aussi </a:t>
            </a:r>
            <a:r>
              <a:rPr dirty="0" sz="1200" spc="40">
                <a:latin typeface="Arial"/>
                <a:cs typeface="Arial"/>
              </a:rPr>
              <a:t>jolie </a:t>
            </a:r>
            <a:r>
              <a:rPr dirty="0" sz="1200" spc="10">
                <a:latin typeface="Arial"/>
                <a:cs typeface="Arial"/>
              </a:rPr>
              <a:t>que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Perle…</a:t>
            </a:r>
            <a:endParaRPr sz="1200">
              <a:latin typeface="Arial"/>
              <a:cs typeface="Arial"/>
            </a:endParaRPr>
          </a:p>
          <a:p>
            <a:pPr algn="just" marL="12700" marR="2460625">
              <a:lnSpc>
                <a:spcPct val="175000"/>
              </a:lnSpc>
            </a:pPr>
            <a:r>
              <a:rPr dirty="0" sz="1200">
                <a:latin typeface="Arial"/>
                <a:cs typeface="Arial"/>
              </a:rPr>
              <a:t>Au </a:t>
            </a:r>
            <a:r>
              <a:rPr dirty="0" sz="1200" spc="40">
                <a:latin typeface="Arial"/>
                <a:cs typeface="Arial"/>
              </a:rPr>
              <a:t>bout </a:t>
            </a:r>
            <a:r>
              <a:rPr dirty="0" sz="1200" spc="15">
                <a:latin typeface="Arial"/>
                <a:cs typeface="Arial"/>
              </a:rPr>
              <a:t>de </a:t>
            </a:r>
            <a:r>
              <a:rPr dirty="0" sz="1200" spc="35">
                <a:latin typeface="Arial"/>
                <a:cs typeface="Arial"/>
              </a:rPr>
              <a:t>la </a:t>
            </a:r>
            <a:r>
              <a:rPr dirty="0" sz="1200" spc="-5">
                <a:latin typeface="Arial"/>
                <a:cs typeface="Arial"/>
              </a:rPr>
              <a:t>semaine, </a:t>
            </a:r>
            <a:r>
              <a:rPr dirty="0" sz="1200" spc="10">
                <a:latin typeface="Arial"/>
                <a:cs typeface="Arial"/>
              </a:rPr>
              <a:t>L’Ouragan </a:t>
            </a:r>
            <a:r>
              <a:rPr dirty="0" sz="1200" spc="55">
                <a:latin typeface="Arial"/>
                <a:cs typeface="Arial"/>
              </a:rPr>
              <a:t>est </a:t>
            </a:r>
            <a:r>
              <a:rPr dirty="0" sz="1200" spc="50">
                <a:latin typeface="Arial"/>
                <a:cs typeface="Arial"/>
              </a:rPr>
              <a:t>enfin </a:t>
            </a:r>
            <a:r>
              <a:rPr dirty="0" sz="1200" spc="35">
                <a:latin typeface="Arial"/>
                <a:cs typeface="Arial"/>
              </a:rPr>
              <a:t>réparé. </a:t>
            </a:r>
            <a:r>
              <a:rPr dirty="0" sz="1200" spc="15">
                <a:latin typeface="Arial"/>
                <a:cs typeface="Arial"/>
              </a:rPr>
              <a:t>Les  garçons </a:t>
            </a:r>
            <a:r>
              <a:rPr dirty="0" sz="1200" spc="35">
                <a:latin typeface="Arial"/>
                <a:cs typeface="Arial"/>
              </a:rPr>
              <a:t>ont </a:t>
            </a:r>
            <a:r>
              <a:rPr dirty="0" sz="1200" spc="50">
                <a:latin typeface="Arial"/>
                <a:cs typeface="Arial"/>
              </a:rPr>
              <a:t>travaillé </a:t>
            </a:r>
            <a:r>
              <a:rPr dirty="0" sz="1200" spc="40">
                <a:latin typeface="Arial"/>
                <a:cs typeface="Arial"/>
              </a:rPr>
              <a:t>dur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  <a:p>
            <a:pPr algn="just" marL="12700" marR="2461260">
              <a:lnSpc>
                <a:spcPct val="175000"/>
              </a:lnSpc>
            </a:pPr>
            <a:r>
              <a:rPr dirty="0" sz="1200" spc="114">
                <a:latin typeface="Arial"/>
                <a:cs typeface="Arial"/>
              </a:rPr>
              <a:t>Ils </a:t>
            </a:r>
            <a:r>
              <a:rPr dirty="0" sz="1200" spc="35">
                <a:latin typeface="Arial"/>
                <a:cs typeface="Arial"/>
              </a:rPr>
              <a:t>décident </a:t>
            </a:r>
            <a:r>
              <a:rPr dirty="0" sz="1200" spc="15">
                <a:latin typeface="Arial"/>
                <a:cs typeface="Arial"/>
              </a:rPr>
              <a:t>de </a:t>
            </a:r>
            <a:r>
              <a:rPr dirty="0" sz="1200" spc="65">
                <a:latin typeface="Arial"/>
                <a:cs typeface="Arial"/>
              </a:rPr>
              <a:t>quitter </a:t>
            </a:r>
            <a:r>
              <a:rPr dirty="0" sz="1200" spc="20">
                <a:latin typeface="Arial"/>
                <a:cs typeface="Arial"/>
              </a:rPr>
              <a:t>l’île </a:t>
            </a:r>
            <a:r>
              <a:rPr dirty="0" sz="1200" spc="15">
                <a:latin typeface="Arial"/>
                <a:cs typeface="Arial"/>
              </a:rPr>
              <a:t>avant </a:t>
            </a:r>
            <a:r>
              <a:rPr dirty="0" sz="1200" spc="40">
                <a:latin typeface="Arial"/>
                <a:cs typeface="Arial"/>
              </a:rPr>
              <a:t>l’arrivée </a:t>
            </a:r>
            <a:r>
              <a:rPr dirty="0" sz="1200">
                <a:latin typeface="Arial"/>
                <a:cs typeface="Arial"/>
              </a:rPr>
              <a:t>du </a:t>
            </a:r>
            <a:r>
              <a:rPr dirty="0" sz="1200" spc="20">
                <a:latin typeface="Arial"/>
                <a:cs typeface="Arial"/>
              </a:rPr>
              <a:t>papa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20">
                <a:latin typeface="Arial"/>
                <a:cs typeface="Arial"/>
              </a:rPr>
              <a:t>Perle.  </a:t>
            </a:r>
            <a:r>
              <a:rPr dirty="0" sz="1200" spc="40">
                <a:latin typeface="Arial"/>
                <a:cs typeface="Arial"/>
              </a:rPr>
              <a:t>Après </a:t>
            </a:r>
            <a:r>
              <a:rPr dirty="0" sz="1200" spc="35">
                <a:latin typeface="Arial"/>
                <a:cs typeface="Arial"/>
              </a:rPr>
              <a:t>tout, </a:t>
            </a:r>
            <a:r>
              <a:rPr dirty="0" sz="1200" spc="30">
                <a:latin typeface="Arial"/>
                <a:cs typeface="Arial"/>
              </a:rPr>
              <a:t>c’est </a:t>
            </a:r>
            <a:r>
              <a:rPr dirty="0" sz="1200" spc="-30">
                <a:latin typeface="Arial"/>
                <a:cs typeface="Arial"/>
              </a:rPr>
              <a:t>un </a:t>
            </a:r>
            <a:r>
              <a:rPr dirty="0" sz="1200" spc="5">
                <a:latin typeface="Arial"/>
                <a:cs typeface="Arial"/>
              </a:rPr>
              <a:t>cannibale. On </a:t>
            </a:r>
            <a:r>
              <a:rPr dirty="0" sz="1200" spc="-5">
                <a:latin typeface="Arial"/>
                <a:cs typeface="Arial"/>
              </a:rPr>
              <a:t>ne </a:t>
            </a:r>
            <a:r>
              <a:rPr dirty="0" sz="1200" spc="50">
                <a:latin typeface="Arial"/>
                <a:cs typeface="Arial"/>
              </a:rPr>
              <a:t>sait </a:t>
            </a:r>
            <a:r>
              <a:rPr dirty="0" sz="1200" spc="-45">
                <a:latin typeface="Arial"/>
                <a:cs typeface="Arial"/>
              </a:rPr>
              <a:t>jamais… </a:t>
            </a:r>
            <a:r>
              <a:rPr dirty="0" sz="1200" spc="-5">
                <a:latin typeface="Arial"/>
                <a:cs typeface="Arial"/>
              </a:rPr>
              <a:t>Plume </a:t>
            </a:r>
            <a:r>
              <a:rPr dirty="0" sz="1200" spc="80">
                <a:latin typeface="Arial"/>
                <a:cs typeface="Arial"/>
              </a:rPr>
              <a:t>et  </a:t>
            </a:r>
            <a:r>
              <a:rPr dirty="0" sz="1200" spc="35">
                <a:latin typeface="Arial"/>
                <a:cs typeface="Arial"/>
              </a:rPr>
              <a:t>Perle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45">
                <a:latin typeface="Arial"/>
                <a:cs typeface="Arial"/>
              </a:rPr>
              <a:t>jurent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se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revoir,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les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larmes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aux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yeux.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45">
                <a:latin typeface="Arial"/>
                <a:cs typeface="Arial"/>
              </a:rPr>
              <a:t>Petit-Crochet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65">
                <a:latin typeface="Arial"/>
                <a:cs typeface="Arial"/>
              </a:rPr>
              <a:t>renifle </a:t>
            </a:r>
            <a:r>
              <a:rPr dirty="0" sz="1200" spc="30">
                <a:latin typeface="Arial"/>
                <a:cs typeface="Arial"/>
              </a:rPr>
              <a:t>discrètement. </a:t>
            </a:r>
            <a:r>
              <a:rPr dirty="0" sz="1200" spc="15">
                <a:latin typeface="Arial"/>
                <a:cs typeface="Arial"/>
              </a:rPr>
              <a:t>Même </a:t>
            </a:r>
            <a:r>
              <a:rPr dirty="0" sz="1200" spc="25">
                <a:latin typeface="Arial"/>
                <a:cs typeface="Arial"/>
              </a:rPr>
              <a:t>Flic-Flac </a:t>
            </a:r>
            <a:r>
              <a:rPr dirty="0" sz="1200" spc="80">
                <a:latin typeface="Arial"/>
                <a:cs typeface="Arial"/>
              </a:rPr>
              <a:t>et </a:t>
            </a:r>
            <a:r>
              <a:rPr dirty="0" sz="1200" spc="20">
                <a:latin typeface="Arial"/>
                <a:cs typeface="Arial"/>
              </a:rPr>
              <a:t>Noix </a:t>
            </a:r>
            <a:r>
              <a:rPr dirty="0" sz="1200" spc="25">
                <a:latin typeface="Arial"/>
                <a:cs typeface="Arial"/>
              </a:rPr>
              <a:t>de </a:t>
            </a:r>
            <a:r>
              <a:rPr dirty="0" sz="1200" spc="-20">
                <a:latin typeface="Arial"/>
                <a:cs typeface="Arial"/>
              </a:rPr>
              <a:t>Coco </a:t>
            </a:r>
            <a:r>
              <a:rPr dirty="0" sz="1200" spc="25">
                <a:latin typeface="Arial"/>
                <a:cs typeface="Arial"/>
              </a:rPr>
              <a:t>semblent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tristes.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59" y="1514855"/>
            <a:ext cx="1773936" cy="2372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29528" y="1016507"/>
            <a:ext cx="1155192" cy="1062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44411" y="4549139"/>
            <a:ext cx="877824" cy="1208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60035" y="8226552"/>
            <a:ext cx="2226564" cy="1819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44" y="271271"/>
            <a:ext cx="7239000" cy="532130"/>
          </a:xfrm>
          <a:prstGeom prst="rect"/>
          <a:solidFill>
            <a:srgbClr val="6699FF"/>
          </a:solidFill>
        </p:spPr>
        <p:txBody>
          <a:bodyPr wrap="square" lIns="0" tIns="46355" rIns="0" bIns="0" rtlCol="0" vert="horz">
            <a:spAutoFit/>
          </a:bodyPr>
          <a:lstStyle/>
          <a:p>
            <a:pPr marL="211454">
              <a:lnSpc>
                <a:spcPct val="100000"/>
              </a:lnSpc>
              <a:spcBef>
                <a:spcPts val="365"/>
              </a:spcBef>
            </a:pPr>
            <a:r>
              <a:rPr dirty="0" spc="-105"/>
              <a:t>Episode </a:t>
            </a:r>
            <a:r>
              <a:rPr dirty="0" spc="-265"/>
              <a:t>6 </a:t>
            </a:r>
            <a:r>
              <a:rPr dirty="0" spc="-5"/>
              <a:t>: </a:t>
            </a:r>
            <a:r>
              <a:rPr dirty="0" spc="15"/>
              <a:t>Plume </a:t>
            </a:r>
            <a:r>
              <a:rPr dirty="0" spc="-30"/>
              <a:t>le </a:t>
            </a:r>
            <a:r>
              <a:rPr dirty="0" spc="85"/>
              <a:t>pirate </a:t>
            </a:r>
            <a:r>
              <a:rPr dirty="0" spc="40"/>
              <a:t>– </a:t>
            </a:r>
            <a:r>
              <a:rPr dirty="0" spc="75"/>
              <a:t>Drôles </a:t>
            </a:r>
            <a:r>
              <a:rPr dirty="0" spc="-210"/>
              <a:t>de</a:t>
            </a:r>
            <a:r>
              <a:rPr dirty="0" spc="-390"/>
              <a:t> </a:t>
            </a:r>
            <a:r>
              <a:rPr dirty="0" spc="55"/>
              <a:t>pirates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987907"/>
            <a:ext cx="2033270" cy="1171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4300"/>
              </a:lnSpc>
              <a:spcBef>
                <a:spcPts val="95"/>
              </a:spcBef>
            </a:pPr>
            <a:r>
              <a:rPr dirty="0" sz="1400" spc="15">
                <a:latin typeface="Arial"/>
                <a:cs typeface="Arial"/>
              </a:rPr>
              <a:t>L’Ouragan </a:t>
            </a:r>
            <a:r>
              <a:rPr dirty="0" sz="1400" spc="100">
                <a:latin typeface="Arial"/>
                <a:cs typeface="Arial"/>
              </a:rPr>
              <a:t>file </a:t>
            </a:r>
            <a:r>
              <a:rPr dirty="0" sz="1400" spc="-15">
                <a:latin typeface="Arial"/>
                <a:cs typeface="Arial"/>
              </a:rPr>
              <a:t>au </a:t>
            </a:r>
            <a:r>
              <a:rPr dirty="0" sz="1400" spc="15">
                <a:latin typeface="Arial"/>
                <a:cs typeface="Arial"/>
              </a:rPr>
              <a:t>vent,  </a:t>
            </a:r>
            <a:r>
              <a:rPr dirty="0" sz="1400" spc="10">
                <a:latin typeface="Arial"/>
                <a:cs typeface="Arial"/>
              </a:rPr>
              <a:t>jusqu’à </a:t>
            </a:r>
            <a:r>
              <a:rPr dirty="0" sz="1400" spc="20">
                <a:latin typeface="Arial"/>
                <a:cs typeface="Arial"/>
              </a:rPr>
              <a:t>ce </a:t>
            </a:r>
            <a:r>
              <a:rPr dirty="0" sz="1400" spc="-15">
                <a:latin typeface="Arial"/>
                <a:cs typeface="Arial"/>
              </a:rPr>
              <a:t>qu’un </a:t>
            </a:r>
            <a:r>
              <a:rPr dirty="0" sz="1400" spc="15">
                <a:latin typeface="Arial"/>
                <a:cs typeface="Arial"/>
              </a:rPr>
              <a:t>beau  matin, </a:t>
            </a:r>
            <a:r>
              <a:rPr dirty="0" sz="1400" spc="35">
                <a:latin typeface="Arial"/>
                <a:cs typeface="Arial"/>
              </a:rPr>
              <a:t>les </a:t>
            </a:r>
            <a:r>
              <a:rPr dirty="0" sz="1400" spc="15">
                <a:latin typeface="Arial"/>
                <a:cs typeface="Arial"/>
              </a:rPr>
              <a:t>deux </a:t>
            </a:r>
            <a:r>
              <a:rPr dirty="0" sz="1400" spc="20">
                <a:latin typeface="Arial"/>
                <a:cs typeface="Arial"/>
              </a:rPr>
              <a:t>garçons  </a:t>
            </a:r>
            <a:r>
              <a:rPr dirty="0" sz="1400" spc="35">
                <a:latin typeface="Arial"/>
                <a:cs typeface="Arial"/>
              </a:rPr>
              <a:t>entendent </a:t>
            </a:r>
            <a:r>
              <a:rPr dirty="0" sz="1400" spc="-30">
                <a:latin typeface="Arial"/>
                <a:cs typeface="Arial"/>
              </a:rPr>
              <a:t>un </a:t>
            </a:r>
            <a:r>
              <a:rPr dirty="0" sz="1400" spc="70">
                <a:latin typeface="Arial"/>
                <a:cs typeface="Arial"/>
              </a:rPr>
              <a:t>cri </a:t>
            </a:r>
            <a:r>
              <a:rPr dirty="0" sz="1400" spc="35">
                <a:latin typeface="Arial"/>
                <a:cs typeface="Arial"/>
              </a:rPr>
              <a:t>joyeux</a:t>
            </a:r>
            <a:r>
              <a:rPr dirty="0" sz="1400" spc="-250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6390" y="2254859"/>
          <a:ext cx="2072639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860"/>
                <a:gridCol w="702945"/>
                <a:gridCol w="457834"/>
              </a:tblGrid>
              <a:tr h="231647">
                <a:tc>
                  <a:txBody>
                    <a:bodyPr/>
                    <a:lstStyle/>
                    <a:p>
                      <a:pPr marL="31750">
                        <a:lnSpc>
                          <a:spcPts val="1405"/>
                        </a:lnSpc>
                      </a:pPr>
                      <a:r>
                        <a:rPr dirty="0" sz="1400" spc="4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Plume</a:t>
                      </a:r>
                      <a:r>
                        <a:rPr dirty="0" sz="14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!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1405"/>
                        </a:lnSpc>
                      </a:pPr>
                      <a:r>
                        <a:rPr dirty="0" sz="1400" spc="35">
                          <a:latin typeface="Arial"/>
                          <a:cs typeface="Arial"/>
                        </a:rPr>
                        <a:t>Hourra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ts val="140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!</a:t>
                      </a:r>
                      <a:r>
                        <a:rPr dirty="0" sz="1400" spc="3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25">
                          <a:latin typeface="Arial"/>
                          <a:cs typeface="Arial"/>
                        </a:rPr>
                        <a:t>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30">
                          <a:latin typeface="Arial"/>
                          <a:cs typeface="Arial"/>
                        </a:rPr>
                        <a:t>voilà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 !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865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356235" algn="l"/>
                        </a:tabLst>
                      </a:pPr>
                      <a:r>
                        <a:rPr dirty="0" sz="1400" spc="40">
                          <a:latin typeface="Arial"/>
                          <a:cs typeface="Arial"/>
                        </a:rPr>
                        <a:t>-	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C’est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75">
                          <a:latin typeface="Arial"/>
                          <a:cs typeface="Arial"/>
                        </a:rPr>
                        <a:t>Tarte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au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</a:tr>
              <a:tr h="232409">
                <a:tc>
                  <a:txBody>
                    <a:bodyPr/>
                    <a:lstStyle/>
                    <a:p>
                      <a:pPr marL="31750">
                        <a:lnSpc>
                          <a:spcPts val="1580"/>
                        </a:lnSpc>
                        <a:spcBef>
                          <a:spcPts val="15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Pommes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 marR="69215">
                        <a:lnSpc>
                          <a:spcPts val="1580"/>
                        </a:lnSpc>
                        <a:spcBef>
                          <a:spcPts val="150"/>
                        </a:spcBef>
                        <a:tabLst>
                          <a:tab pos="398780" algn="l"/>
                        </a:tabLst>
                      </a:pPr>
                      <a:r>
                        <a:rPr dirty="0" sz="1400" spc="90">
                          <a:latin typeface="Arial"/>
                          <a:cs typeface="Arial"/>
                        </a:rPr>
                        <a:t>et	</a:t>
                      </a:r>
                      <a:r>
                        <a:rPr dirty="0" sz="1400" spc="55">
                          <a:latin typeface="Arial"/>
                          <a:cs typeface="Arial"/>
                        </a:rPr>
                        <a:t>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58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pc="75"/>
              <a:t>Appétit </a:t>
            </a:r>
            <a:r>
              <a:rPr dirty="0" spc="10"/>
              <a:t>! </a:t>
            </a:r>
            <a:r>
              <a:rPr dirty="0" spc="15"/>
              <a:t>s’exclame </a:t>
            </a:r>
            <a:r>
              <a:rPr dirty="0" spc="25"/>
              <a:t>gaiement</a:t>
            </a:r>
            <a:r>
              <a:rPr dirty="0" spc="-20"/>
              <a:t> </a:t>
            </a:r>
            <a:r>
              <a:rPr dirty="0" spc="-15"/>
              <a:t>Plume.</a:t>
            </a:r>
          </a:p>
          <a:p>
            <a:pPr algn="just" marL="12700" marR="8255">
              <a:lnSpc>
                <a:spcPct val="133900"/>
              </a:lnSpc>
              <a:spcBef>
                <a:spcPts val="10"/>
              </a:spcBef>
            </a:pPr>
            <a:r>
              <a:rPr dirty="0" spc="-5"/>
              <a:t>Un </a:t>
            </a:r>
            <a:r>
              <a:rPr dirty="0" spc="45"/>
              <a:t>instant </a:t>
            </a:r>
            <a:r>
              <a:rPr dirty="0" spc="25"/>
              <a:t>plus </a:t>
            </a:r>
            <a:r>
              <a:rPr dirty="0" spc="55"/>
              <a:t>tard, </a:t>
            </a:r>
            <a:r>
              <a:rPr dirty="0" spc="-5"/>
              <a:t>Plume </a:t>
            </a:r>
            <a:r>
              <a:rPr dirty="0" spc="20"/>
              <a:t>embrasse </a:t>
            </a:r>
            <a:r>
              <a:rPr dirty="0" spc="5"/>
              <a:t>sa </a:t>
            </a:r>
            <a:r>
              <a:rPr dirty="0" spc="65"/>
              <a:t>famille </a:t>
            </a:r>
            <a:r>
              <a:rPr dirty="0" spc="25"/>
              <a:t>qui </a:t>
            </a:r>
            <a:r>
              <a:rPr dirty="0" spc="75"/>
              <a:t>fouillait tout </a:t>
            </a:r>
            <a:r>
              <a:rPr dirty="0" spc="10"/>
              <a:t>l’océan à </a:t>
            </a:r>
            <a:r>
              <a:rPr dirty="0" spc="5"/>
              <a:t>sa  </a:t>
            </a:r>
            <a:r>
              <a:rPr dirty="0" spc="35"/>
              <a:t>recherche. </a:t>
            </a:r>
            <a:r>
              <a:rPr dirty="0" spc="-5"/>
              <a:t>Plume </a:t>
            </a:r>
            <a:r>
              <a:rPr dirty="0" spc="55"/>
              <a:t>leur </a:t>
            </a:r>
            <a:r>
              <a:rPr dirty="0" spc="50"/>
              <a:t>présente </a:t>
            </a:r>
            <a:r>
              <a:rPr dirty="0" spc="45"/>
              <a:t>Petit-Crochet. </a:t>
            </a:r>
            <a:r>
              <a:rPr dirty="0" spc="15"/>
              <a:t>Les </a:t>
            </a:r>
            <a:r>
              <a:rPr dirty="0" spc="45"/>
              <a:t>Fourchettes </a:t>
            </a:r>
            <a:r>
              <a:rPr dirty="0" spc="50"/>
              <a:t>trouvent </a:t>
            </a:r>
            <a:r>
              <a:rPr dirty="0" spc="55"/>
              <a:t>le </a:t>
            </a:r>
            <a:r>
              <a:rPr dirty="0" spc="15"/>
              <a:t>jeune  </a:t>
            </a:r>
            <a:r>
              <a:rPr dirty="0" spc="-5"/>
              <a:t>mousse </a:t>
            </a:r>
            <a:r>
              <a:rPr dirty="0" spc="85"/>
              <a:t>très </a:t>
            </a:r>
            <a:r>
              <a:rPr dirty="0" spc="25"/>
              <a:t>bien </a:t>
            </a:r>
            <a:r>
              <a:rPr dirty="0" spc="15"/>
              <a:t>élevé, </a:t>
            </a:r>
            <a:r>
              <a:rPr dirty="0" spc="35"/>
              <a:t>malgré </a:t>
            </a:r>
            <a:r>
              <a:rPr dirty="0" spc="5"/>
              <a:t>sa </a:t>
            </a:r>
            <a:r>
              <a:rPr dirty="0" spc="25"/>
              <a:t>boucle </a:t>
            </a:r>
            <a:r>
              <a:rPr dirty="0" spc="45"/>
              <a:t>d’oreille </a:t>
            </a:r>
            <a:r>
              <a:rPr dirty="0" spc="95"/>
              <a:t>et </a:t>
            </a:r>
            <a:r>
              <a:rPr dirty="0" spc="5"/>
              <a:t>sa </a:t>
            </a:r>
            <a:r>
              <a:rPr dirty="0" spc="45"/>
              <a:t>dent </a:t>
            </a:r>
            <a:r>
              <a:rPr dirty="0" spc="30"/>
              <a:t>de</a:t>
            </a:r>
            <a:r>
              <a:rPr dirty="0" spc="-90"/>
              <a:t> </a:t>
            </a:r>
            <a:r>
              <a:rPr dirty="0" spc="20"/>
              <a:t>requin.</a:t>
            </a:r>
          </a:p>
          <a:p>
            <a:pPr algn="just" marL="131445" indent="-119380">
              <a:lnSpc>
                <a:spcPct val="100000"/>
              </a:lnSpc>
              <a:spcBef>
                <a:spcPts val="575"/>
              </a:spcBef>
              <a:buChar char="-"/>
              <a:tabLst>
                <a:tab pos="132080" algn="l"/>
              </a:tabLst>
            </a:pPr>
            <a:r>
              <a:rPr dirty="0" spc="204"/>
              <a:t>Il </a:t>
            </a:r>
            <a:r>
              <a:rPr dirty="0" spc="65"/>
              <a:t>est </a:t>
            </a:r>
            <a:r>
              <a:rPr dirty="0" spc="40"/>
              <a:t>drôlement </a:t>
            </a:r>
            <a:r>
              <a:rPr dirty="0" spc="-15"/>
              <a:t>mignon, </a:t>
            </a:r>
            <a:r>
              <a:rPr dirty="0" spc="20"/>
              <a:t>murmure </a:t>
            </a:r>
            <a:r>
              <a:rPr dirty="0" spc="-15"/>
              <a:t>même</a:t>
            </a:r>
            <a:r>
              <a:rPr dirty="0" spc="-185"/>
              <a:t> </a:t>
            </a:r>
            <a:r>
              <a:rPr dirty="0" spc="40"/>
              <a:t>Charlotte.</a:t>
            </a:r>
          </a:p>
          <a:p>
            <a:pPr algn="just" marL="12700" marR="10160">
              <a:lnSpc>
                <a:spcPct val="134300"/>
              </a:lnSpc>
              <a:buChar char="-"/>
              <a:tabLst>
                <a:tab pos="148590" algn="l"/>
              </a:tabLst>
            </a:pPr>
            <a:r>
              <a:rPr dirty="0" spc="30"/>
              <a:t>Ah </a:t>
            </a:r>
            <a:r>
              <a:rPr dirty="0" spc="-20"/>
              <a:t>non </a:t>
            </a:r>
            <a:r>
              <a:rPr dirty="0" spc="50"/>
              <a:t>alors </a:t>
            </a:r>
            <a:r>
              <a:rPr dirty="0" spc="10"/>
              <a:t>! </a:t>
            </a:r>
            <a:r>
              <a:rPr dirty="0" spc="-5"/>
              <a:t>Plume </a:t>
            </a:r>
            <a:r>
              <a:rPr dirty="0" spc="-15"/>
              <a:t>n’a </a:t>
            </a:r>
            <a:r>
              <a:rPr dirty="0" spc="20"/>
              <a:t>pas </a:t>
            </a:r>
            <a:r>
              <a:rPr dirty="0" spc="-5"/>
              <a:t>amené son </a:t>
            </a:r>
            <a:r>
              <a:rPr dirty="0" spc="20"/>
              <a:t>copain </a:t>
            </a:r>
            <a:r>
              <a:rPr dirty="0" spc="35"/>
              <a:t>sur </a:t>
            </a:r>
            <a:r>
              <a:rPr dirty="0" spc="50"/>
              <a:t>le </a:t>
            </a:r>
            <a:r>
              <a:rPr dirty="0" spc="-10"/>
              <a:t>Bon </a:t>
            </a:r>
            <a:r>
              <a:rPr dirty="0" spc="70"/>
              <a:t>Appétit </a:t>
            </a:r>
            <a:r>
              <a:rPr dirty="0" spc="35"/>
              <a:t>pour </a:t>
            </a:r>
            <a:r>
              <a:rPr dirty="0" spc="10"/>
              <a:t>que ça  </a:t>
            </a:r>
            <a:r>
              <a:rPr dirty="0"/>
              <a:t>donne </a:t>
            </a:r>
            <a:r>
              <a:rPr dirty="0" spc="-15"/>
              <a:t>une </a:t>
            </a:r>
            <a:r>
              <a:rPr dirty="0" spc="60"/>
              <a:t>histoire </a:t>
            </a:r>
            <a:r>
              <a:rPr dirty="0" spc="5"/>
              <a:t>d’amour.</a:t>
            </a:r>
            <a:r>
              <a:rPr dirty="0" spc="45"/>
              <a:t> </a:t>
            </a:r>
            <a:r>
              <a:rPr dirty="0" spc="-40"/>
              <a:t>Quoique…</a:t>
            </a:r>
          </a:p>
          <a:p>
            <a:pPr marL="2147570" marR="5080">
              <a:lnSpc>
                <a:spcPct val="134100"/>
              </a:lnSpc>
              <a:spcBef>
                <a:spcPts val="5"/>
              </a:spcBef>
              <a:tabLst>
                <a:tab pos="2482850" algn="l"/>
                <a:tab pos="3186430" algn="l"/>
                <a:tab pos="3522979" algn="l"/>
                <a:tab pos="4158615" algn="l"/>
                <a:tab pos="4646295" algn="l"/>
                <a:tab pos="5063490" algn="l"/>
                <a:tab pos="5761355" algn="l"/>
                <a:tab pos="6096635" algn="l"/>
              </a:tabLst>
            </a:pPr>
            <a:r>
              <a:rPr dirty="0" spc="20"/>
              <a:t>L</a:t>
            </a:r>
            <a:r>
              <a:rPr dirty="0" spc="10"/>
              <a:t>a</a:t>
            </a:r>
            <a:r>
              <a:rPr dirty="0" spc="10"/>
              <a:t>	</a:t>
            </a:r>
            <a:r>
              <a:rPr dirty="0" spc="50"/>
              <a:t>fa</a:t>
            </a:r>
            <a:r>
              <a:rPr dirty="0" spc="90"/>
              <a:t>m</a:t>
            </a:r>
            <a:r>
              <a:rPr dirty="0" spc="65"/>
              <a:t>i</a:t>
            </a:r>
            <a:r>
              <a:rPr dirty="0" spc="70"/>
              <a:t>l</a:t>
            </a:r>
            <a:r>
              <a:rPr dirty="0" spc="80"/>
              <a:t>l</a:t>
            </a:r>
            <a:r>
              <a:rPr dirty="0" spc="30"/>
              <a:t>e</a:t>
            </a:r>
            <a:r>
              <a:rPr dirty="0"/>
              <a:t>	</a:t>
            </a:r>
            <a:r>
              <a:rPr dirty="0" spc="30"/>
              <a:t>de</a:t>
            </a:r>
            <a:r>
              <a:rPr dirty="0"/>
              <a:t>	</a:t>
            </a:r>
            <a:r>
              <a:rPr dirty="0" spc="-40"/>
              <a:t>P</a:t>
            </a:r>
            <a:r>
              <a:rPr dirty="0" spc="70"/>
              <a:t>l</a:t>
            </a:r>
            <a:r>
              <a:rPr dirty="0" spc="-15"/>
              <a:t>ume</a:t>
            </a:r>
            <a:r>
              <a:rPr dirty="0"/>
              <a:t>	</a:t>
            </a:r>
            <a:r>
              <a:rPr dirty="0" spc="90"/>
              <a:t>f</a:t>
            </a:r>
            <a:r>
              <a:rPr dirty="0" spc="175"/>
              <a:t>ê</a:t>
            </a:r>
            <a:r>
              <a:rPr dirty="0" spc="95"/>
              <a:t>te</a:t>
            </a:r>
            <a:r>
              <a:rPr dirty="0"/>
              <a:t>	</a:t>
            </a:r>
            <a:r>
              <a:rPr dirty="0"/>
              <a:t>s</a:t>
            </a:r>
            <a:r>
              <a:rPr dirty="0" spc="-10"/>
              <a:t>on</a:t>
            </a:r>
            <a:r>
              <a:rPr dirty="0"/>
              <a:t>	</a:t>
            </a:r>
            <a:r>
              <a:rPr dirty="0" spc="55"/>
              <a:t>retour.</a:t>
            </a:r>
            <a:r>
              <a:rPr dirty="0"/>
              <a:t>	</a:t>
            </a:r>
            <a:r>
              <a:rPr dirty="0" spc="20"/>
              <a:t>L</a:t>
            </a:r>
            <a:r>
              <a:rPr dirty="0" spc="30"/>
              <a:t>e</a:t>
            </a:r>
            <a:r>
              <a:rPr dirty="0"/>
              <a:t>	</a:t>
            </a:r>
            <a:r>
              <a:rPr dirty="0" spc="50"/>
              <a:t>capit</a:t>
            </a:r>
            <a:r>
              <a:rPr dirty="0" spc="55"/>
              <a:t>a</a:t>
            </a:r>
            <a:r>
              <a:rPr dirty="0" spc="65"/>
              <a:t>i</a:t>
            </a:r>
            <a:r>
              <a:rPr dirty="0" spc="-55"/>
              <a:t>n</a:t>
            </a:r>
            <a:r>
              <a:rPr dirty="0" spc="20"/>
              <a:t>e  </a:t>
            </a:r>
            <a:r>
              <a:rPr dirty="0" spc="55"/>
              <a:t>Fourchette</a:t>
            </a:r>
            <a:r>
              <a:rPr dirty="0" spc="-30"/>
              <a:t> </a:t>
            </a:r>
            <a:r>
              <a:rPr dirty="0" spc="60"/>
              <a:t>prépare</a:t>
            </a:r>
            <a:r>
              <a:rPr dirty="0" spc="-15"/>
              <a:t> </a:t>
            </a:r>
            <a:r>
              <a:rPr dirty="0" spc="-30"/>
              <a:t>un</a:t>
            </a:r>
            <a:r>
              <a:rPr dirty="0" spc="-15"/>
              <a:t> </a:t>
            </a:r>
            <a:r>
              <a:rPr dirty="0" spc="20"/>
              <a:t>énorme</a:t>
            </a:r>
            <a:r>
              <a:rPr dirty="0" spc="-20"/>
              <a:t> </a:t>
            </a:r>
            <a:r>
              <a:rPr dirty="0" spc="30"/>
              <a:t>gâteau</a:t>
            </a:r>
            <a:r>
              <a:rPr dirty="0" spc="-10"/>
              <a:t> au</a:t>
            </a:r>
            <a:r>
              <a:rPr dirty="0" spc="-20"/>
              <a:t> </a:t>
            </a:r>
            <a:r>
              <a:rPr dirty="0" spc="30"/>
              <a:t>chocolat,</a:t>
            </a:r>
            <a:r>
              <a:rPr dirty="0" spc="-15"/>
              <a:t> </a:t>
            </a:r>
            <a:r>
              <a:rPr dirty="0" spc="90"/>
              <a:t>et</a:t>
            </a:r>
            <a:r>
              <a:rPr dirty="0" spc="-20"/>
              <a:t> </a:t>
            </a:r>
            <a:r>
              <a:rPr dirty="0" spc="30"/>
              <a:t>les  </a:t>
            </a:r>
            <a:r>
              <a:rPr dirty="0" spc="55"/>
              <a:t>enfants </a:t>
            </a:r>
            <a:r>
              <a:rPr dirty="0" spc="20"/>
              <a:t>dansent </a:t>
            </a:r>
            <a:r>
              <a:rPr dirty="0" spc="40"/>
              <a:t>sur </a:t>
            </a:r>
            <a:r>
              <a:rPr dirty="0" spc="55"/>
              <a:t>le </a:t>
            </a:r>
            <a:r>
              <a:rPr dirty="0" spc="20"/>
              <a:t>pont. </a:t>
            </a:r>
            <a:r>
              <a:rPr dirty="0" spc="30"/>
              <a:t>Flic-Flac </a:t>
            </a:r>
            <a:r>
              <a:rPr dirty="0" spc="95"/>
              <a:t>et </a:t>
            </a:r>
            <a:r>
              <a:rPr dirty="0" spc="75"/>
              <a:t>Tarte </a:t>
            </a:r>
            <a:r>
              <a:rPr dirty="0" spc="5"/>
              <a:t>aux  </a:t>
            </a:r>
            <a:r>
              <a:rPr dirty="0" spc="-20"/>
              <a:t>Pommes </a:t>
            </a:r>
            <a:r>
              <a:rPr dirty="0" spc="15"/>
              <a:t>se </a:t>
            </a:r>
            <a:r>
              <a:rPr dirty="0" spc="55"/>
              <a:t>partagent </a:t>
            </a:r>
            <a:r>
              <a:rPr dirty="0" spc="-10"/>
              <a:t>une </a:t>
            </a:r>
            <a:r>
              <a:rPr dirty="0" spc="40"/>
              <a:t>boîte </a:t>
            </a:r>
            <a:r>
              <a:rPr dirty="0" spc="30"/>
              <a:t>de </a:t>
            </a:r>
            <a:r>
              <a:rPr dirty="0" spc="35"/>
              <a:t>gâteaux </a:t>
            </a:r>
            <a:r>
              <a:rPr dirty="0"/>
              <a:t>secs. </a:t>
            </a:r>
            <a:r>
              <a:rPr dirty="0" spc="-10"/>
              <a:t>Bon  </a:t>
            </a:r>
            <a:r>
              <a:rPr dirty="0" spc="70"/>
              <a:t>appétit </a:t>
            </a:r>
            <a:r>
              <a:rPr dirty="0" spc="10"/>
              <a:t>! </a:t>
            </a:r>
            <a:r>
              <a:rPr dirty="0" spc="15"/>
              <a:t>Hélas </a:t>
            </a:r>
            <a:r>
              <a:rPr dirty="0" spc="10"/>
              <a:t>!</a:t>
            </a:r>
            <a:r>
              <a:rPr dirty="0" spc="-20"/>
              <a:t> </a:t>
            </a:r>
            <a:r>
              <a:rPr dirty="0" spc="65"/>
              <a:t>Petit-</a:t>
            </a:r>
          </a:p>
          <a:p>
            <a:pPr algn="just" marL="2147570" marR="6985">
              <a:lnSpc>
                <a:spcPct val="134300"/>
              </a:lnSpc>
            </a:pPr>
            <a:r>
              <a:rPr dirty="0" spc="35"/>
              <a:t>Crochet </a:t>
            </a:r>
            <a:r>
              <a:rPr dirty="0" spc="70"/>
              <a:t>doit repartir. </a:t>
            </a:r>
            <a:r>
              <a:rPr dirty="0"/>
              <a:t>Son </a:t>
            </a:r>
            <a:r>
              <a:rPr dirty="0" spc="25"/>
              <a:t>papa </a:t>
            </a:r>
            <a:r>
              <a:rPr dirty="0" spc="65"/>
              <a:t>pourrait </a:t>
            </a:r>
            <a:r>
              <a:rPr dirty="0" spc="30"/>
              <a:t>s’inquiéter. </a:t>
            </a:r>
            <a:r>
              <a:rPr dirty="0" spc="60"/>
              <a:t>Et  </a:t>
            </a:r>
            <a:r>
              <a:rPr dirty="0" spc="35"/>
              <a:t>s’énerver </a:t>
            </a:r>
            <a:r>
              <a:rPr dirty="0" spc="10"/>
              <a:t>! </a:t>
            </a:r>
            <a:r>
              <a:rPr dirty="0" spc="195"/>
              <a:t>Il </a:t>
            </a:r>
            <a:r>
              <a:rPr dirty="0" spc="40"/>
              <a:t>devra </a:t>
            </a:r>
            <a:r>
              <a:rPr dirty="0" spc="25"/>
              <a:t>conduire </a:t>
            </a:r>
            <a:r>
              <a:rPr dirty="0" spc="15"/>
              <a:t>seul L’Ouragan </a:t>
            </a:r>
            <a:r>
              <a:rPr dirty="0" spc="5"/>
              <a:t>jusqu’à </a:t>
            </a:r>
            <a:r>
              <a:rPr dirty="0" spc="20"/>
              <a:t>l’île  </a:t>
            </a:r>
            <a:r>
              <a:rPr dirty="0" spc="30"/>
              <a:t>de </a:t>
            </a:r>
            <a:r>
              <a:rPr dirty="0" spc="45"/>
              <a:t>la </a:t>
            </a:r>
            <a:r>
              <a:rPr dirty="0" spc="40"/>
              <a:t>Tortue. </a:t>
            </a:r>
            <a:r>
              <a:rPr dirty="0" spc="-45"/>
              <a:t>Ce  </a:t>
            </a:r>
            <a:r>
              <a:rPr dirty="0" spc="40"/>
              <a:t>sera </a:t>
            </a:r>
            <a:r>
              <a:rPr dirty="0" spc="20"/>
              <a:t>dur, </a:t>
            </a:r>
            <a:r>
              <a:rPr dirty="0" spc="5"/>
              <a:t>mais </a:t>
            </a:r>
            <a:r>
              <a:rPr dirty="0" spc="-10"/>
              <a:t>comme </a:t>
            </a:r>
            <a:r>
              <a:rPr dirty="0" spc="10"/>
              <a:t>ça </a:t>
            </a:r>
            <a:r>
              <a:rPr dirty="0" spc="70"/>
              <a:t>il </a:t>
            </a:r>
            <a:r>
              <a:rPr dirty="0" spc="40"/>
              <a:t>prouvera</a:t>
            </a:r>
            <a:r>
              <a:rPr dirty="0" spc="330"/>
              <a:t> </a:t>
            </a:r>
            <a:r>
              <a:rPr dirty="0" spc="-10"/>
              <a:t>au</a:t>
            </a:r>
          </a:p>
          <a:p>
            <a:pPr algn="just" marL="12700" marR="5080">
              <a:lnSpc>
                <a:spcPts val="2260"/>
              </a:lnSpc>
              <a:spcBef>
                <a:spcPts val="155"/>
              </a:spcBef>
            </a:pPr>
            <a:r>
              <a:rPr dirty="0" spc="85"/>
              <a:t>terrible</a:t>
            </a:r>
            <a:r>
              <a:rPr dirty="0" spc="-80"/>
              <a:t> </a:t>
            </a:r>
            <a:r>
              <a:rPr dirty="0" spc="35"/>
              <a:t>Barbe-Jaune</a:t>
            </a:r>
            <a:r>
              <a:rPr dirty="0" spc="-65"/>
              <a:t> </a:t>
            </a:r>
            <a:r>
              <a:rPr dirty="0" spc="30"/>
              <a:t>qu’il</a:t>
            </a:r>
            <a:r>
              <a:rPr dirty="0" spc="-60"/>
              <a:t> </a:t>
            </a:r>
            <a:r>
              <a:rPr dirty="0" spc="10"/>
              <a:t>a</a:t>
            </a:r>
            <a:r>
              <a:rPr dirty="0" spc="-75"/>
              <a:t> </a:t>
            </a:r>
            <a:r>
              <a:rPr dirty="0" spc="114"/>
              <a:t>fait</a:t>
            </a:r>
            <a:r>
              <a:rPr dirty="0" spc="-60"/>
              <a:t> </a:t>
            </a:r>
            <a:r>
              <a:rPr dirty="0" spc="30"/>
              <a:t>de</a:t>
            </a:r>
            <a:r>
              <a:rPr dirty="0" spc="-65"/>
              <a:t> </a:t>
            </a:r>
            <a:r>
              <a:rPr dirty="0" spc="25"/>
              <a:t>grands</a:t>
            </a:r>
            <a:r>
              <a:rPr dirty="0" spc="-70"/>
              <a:t> </a:t>
            </a:r>
            <a:r>
              <a:rPr dirty="0" spc="40"/>
              <a:t>progrès.</a:t>
            </a:r>
            <a:r>
              <a:rPr dirty="0" spc="-70"/>
              <a:t> </a:t>
            </a:r>
            <a:r>
              <a:rPr dirty="0"/>
              <a:t>Son</a:t>
            </a:r>
            <a:r>
              <a:rPr dirty="0" spc="-70"/>
              <a:t> </a:t>
            </a:r>
            <a:r>
              <a:rPr dirty="0" spc="25"/>
              <a:t>papa</a:t>
            </a:r>
            <a:r>
              <a:rPr dirty="0" spc="-60"/>
              <a:t> </a:t>
            </a:r>
            <a:r>
              <a:rPr dirty="0" spc="45"/>
              <a:t>sera</a:t>
            </a:r>
            <a:r>
              <a:rPr dirty="0" spc="-60"/>
              <a:t> </a:t>
            </a:r>
            <a:r>
              <a:rPr dirty="0" spc="114"/>
              <a:t>fier</a:t>
            </a:r>
            <a:r>
              <a:rPr dirty="0" spc="-60"/>
              <a:t> </a:t>
            </a:r>
            <a:r>
              <a:rPr dirty="0" spc="30"/>
              <a:t>de</a:t>
            </a:r>
            <a:r>
              <a:rPr dirty="0" spc="-65"/>
              <a:t> </a:t>
            </a:r>
            <a:r>
              <a:rPr dirty="0" spc="35"/>
              <a:t>lui</a:t>
            </a:r>
            <a:r>
              <a:rPr dirty="0" spc="-55"/>
              <a:t> </a:t>
            </a:r>
            <a:r>
              <a:rPr dirty="0" spc="10"/>
              <a:t>!</a:t>
            </a:r>
            <a:r>
              <a:rPr dirty="0" spc="-70"/>
              <a:t> </a:t>
            </a:r>
            <a:r>
              <a:rPr dirty="0" spc="65"/>
              <a:t>Petit-  </a:t>
            </a:r>
            <a:r>
              <a:rPr dirty="0" spc="35"/>
              <a:t>Crochet  </a:t>
            </a:r>
            <a:r>
              <a:rPr dirty="0" spc="15"/>
              <a:t>salue  </a:t>
            </a:r>
            <a:r>
              <a:rPr dirty="0" spc="-5"/>
              <a:t>Plume  </a:t>
            </a:r>
            <a:r>
              <a:rPr dirty="0" spc="90"/>
              <a:t>et </a:t>
            </a:r>
            <a:r>
              <a:rPr dirty="0" spc="5"/>
              <a:t>sa  </a:t>
            </a:r>
            <a:r>
              <a:rPr dirty="0" spc="45"/>
              <a:t>famille. </a:t>
            </a:r>
            <a:r>
              <a:rPr dirty="0" spc="204"/>
              <a:t>Il </a:t>
            </a:r>
            <a:r>
              <a:rPr dirty="0" spc="50"/>
              <a:t>leur </a:t>
            </a:r>
            <a:r>
              <a:rPr dirty="0" spc="55"/>
              <a:t>promet </a:t>
            </a:r>
            <a:r>
              <a:rPr dirty="0" spc="30"/>
              <a:t>de  </a:t>
            </a:r>
            <a:r>
              <a:rPr dirty="0" spc="50"/>
              <a:t>revenir </a:t>
            </a:r>
            <a:r>
              <a:rPr dirty="0" spc="55"/>
              <a:t>le </a:t>
            </a:r>
            <a:r>
              <a:rPr dirty="0" spc="25"/>
              <a:t>plus  </a:t>
            </a:r>
            <a:r>
              <a:rPr dirty="0" spc="55"/>
              <a:t>vite</a:t>
            </a:r>
            <a:r>
              <a:rPr dirty="0" spc="490"/>
              <a:t> </a:t>
            </a:r>
            <a:r>
              <a:rPr dirty="0" spc="65"/>
              <a:t>Petit-</a:t>
            </a:r>
          </a:p>
          <a:p>
            <a:pPr algn="just" marL="12700">
              <a:lnSpc>
                <a:spcPct val="100000"/>
              </a:lnSpc>
              <a:spcBef>
                <a:spcPts val="405"/>
              </a:spcBef>
            </a:pPr>
            <a:r>
              <a:rPr dirty="0" spc="35"/>
              <a:t>Crochet </a:t>
            </a:r>
            <a:r>
              <a:rPr dirty="0" spc="15"/>
              <a:t>salue </a:t>
            </a:r>
            <a:r>
              <a:rPr dirty="0" spc="-5"/>
              <a:t>Plume </a:t>
            </a:r>
            <a:r>
              <a:rPr dirty="0" spc="90"/>
              <a:t>et </a:t>
            </a:r>
            <a:r>
              <a:rPr dirty="0" spc="5"/>
              <a:t>sa </a:t>
            </a:r>
            <a:r>
              <a:rPr dirty="0" spc="45"/>
              <a:t>famille. </a:t>
            </a:r>
            <a:r>
              <a:rPr dirty="0" spc="204"/>
              <a:t>Il </a:t>
            </a:r>
            <a:r>
              <a:rPr dirty="0" spc="340"/>
              <a:t> </a:t>
            </a:r>
            <a:r>
              <a:rPr dirty="0" spc="55"/>
              <a:t>leur promet </a:t>
            </a:r>
            <a:r>
              <a:rPr dirty="0" spc="30"/>
              <a:t>de </a:t>
            </a:r>
            <a:r>
              <a:rPr dirty="0" spc="50"/>
              <a:t>revenir </a:t>
            </a:r>
            <a:r>
              <a:rPr dirty="0" spc="55"/>
              <a:t>le </a:t>
            </a:r>
            <a:r>
              <a:rPr dirty="0" spc="25"/>
              <a:t>plus </a:t>
            </a:r>
            <a:r>
              <a:rPr dirty="0" spc="55"/>
              <a:t>vite </a:t>
            </a:r>
            <a:r>
              <a:rPr dirty="0" spc="25"/>
              <a:t>possible.</a:t>
            </a:r>
          </a:p>
          <a:p>
            <a:pPr algn="just" marL="12700" marR="3078480">
              <a:lnSpc>
                <a:spcPct val="134300"/>
              </a:lnSpc>
            </a:pPr>
            <a:r>
              <a:rPr dirty="0" spc="55"/>
              <a:t>Charlotte </a:t>
            </a:r>
            <a:r>
              <a:rPr dirty="0" spc="90"/>
              <a:t>et </a:t>
            </a:r>
            <a:r>
              <a:rPr dirty="0" spc="35"/>
              <a:t>lui </a:t>
            </a:r>
            <a:r>
              <a:rPr dirty="0" spc="25"/>
              <a:t>s’embrassent </a:t>
            </a:r>
            <a:r>
              <a:rPr dirty="0" spc="30"/>
              <a:t>tendrement.  </a:t>
            </a:r>
            <a:r>
              <a:rPr dirty="0" spc="-5"/>
              <a:t>Plume </a:t>
            </a:r>
            <a:r>
              <a:rPr dirty="0" spc="35"/>
              <a:t>les </a:t>
            </a:r>
            <a:r>
              <a:rPr dirty="0" spc="50"/>
              <a:t>regarde </a:t>
            </a:r>
            <a:r>
              <a:rPr dirty="0" spc="-5"/>
              <a:t>en </a:t>
            </a:r>
            <a:r>
              <a:rPr dirty="0" spc="40"/>
              <a:t>souriant </a:t>
            </a:r>
            <a:r>
              <a:rPr dirty="0" spc="-80"/>
              <a:t>: </a:t>
            </a:r>
            <a:r>
              <a:rPr dirty="0" spc="70"/>
              <a:t>il </a:t>
            </a:r>
            <a:r>
              <a:rPr dirty="0" spc="10"/>
              <a:t>pense à  </a:t>
            </a:r>
            <a:r>
              <a:rPr dirty="0" spc="30"/>
              <a:t>Perle. </a:t>
            </a:r>
            <a:r>
              <a:rPr dirty="0" spc="40"/>
              <a:t>C’était </a:t>
            </a:r>
            <a:r>
              <a:rPr dirty="0" spc="35"/>
              <a:t>vraiment </a:t>
            </a:r>
            <a:r>
              <a:rPr dirty="0" spc="-30"/>
              <a:t>un </a:t>
            </a:r>
            <a:r>
              <a:rPr dirty="0" spc="10"/>
              <a:t>beau</a:t>
            </a:r>
            <a:r>
              <a:rPr dirty="0" spc="15"/>
              <a:t> </a:t>
            </a:r>
            <a:r>
              <a:rPr dirty="0" spc="-50"/>
              <a:t>voyage…</a:t>
            </a:r>
          </a:p>
        </p:txBody>
      </p:sp>
      <p:sp>
        <p:nvSpPr>
          <p:cNvPr id="6" name="object 6"/>
          <p:cNvSpPr/>
          <p:nvPr/>
        </p:nvSpPr>
        <p:spPr>
          <a:xfrm>
            <a:off x="2478023" y="1078991"/>
            <a:ext cx="4885944" cy="197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8140" y="5545835"/>
            <a:ext cx="2013204" cy="1853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44340" y="8497823"/>
            <a:ext cx="2933700" cy="1839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Lise BALET</dc:creator>
  <dcterms:created xsi:type="dcterms:W3CDTF">2020-04-17T10:50:02Z</dcterms:created>
  <dcterms:modified xsi:type="dcterms:W3CDTF">2020-04-17T10:50:02Z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2016-10-31T00:00:00Z</vt:filetime>
  </property>
  <property fmtid="{D5CDD505-2E9C-101B-9397-08002B2CF9AE}" pid="3" name="Creator">
    <vt:lpwstr>Microsoft® Word 2013</vt:lpwstr>
  </property>
  <property fmtid="{D5CDD505-2E9C-101B-9397-08002B2CF9AE}" pid="4" name="LastSaved">
    <vt:filetime>2020-04-17T00:00:00Z</vt:filetime>
  </property>
</Properties>
</file>