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8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49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23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1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0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8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6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F052-BADB-47ED-8269-91A065276444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0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5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dirty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é </a:t>
            </a:r>
            <a:r>
              <a:rPr lang="fr-FR" sz="8800" dirty="0">
                <a:latin typeface="Maiandra GD" pitchFamily="34" charset="0"/>
              </a:rPr>
              <a:t>ou</a:t>
            </a: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dirty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er </a:t>
            </a:r>
            <a:r>
              <a:rPr lang="fr-FR" sz="8800" dirty="0">
                <a:latin typeface="Maiandra GD" pitchFamily="34" charset="0"/>
              </a:rPr>
              <a:t>?</a:t>
            </a: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Etude de la langue – </a:t>
            </a:r>
            <a:r>
              <a:rPr lang="fr-FR" i="1" dirty="0"/>
              <a:t>Orthographe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79512" y="4357688"/>
            <a:ext cx="87129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Plongeons dans le monde merveilleux de la grammaire…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980728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Maman ! Agnès a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mon cahier !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itchFamily="34" charset="0"/>
              </a:rPr>
              <a:t>Trouvons et expliquons l’orthographe des mots.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85644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C’est pas vrai ! Il était déjà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quand je l’ai pris…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720539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Menteuse ! En plus, tu as fait exprès de l’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358463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le cahier de mon frère… ».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479947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Maman : </a:t>
            </a:r>
            <a:r>
              <a:rPr lang="fr-FR" sz="2400" dirty="0">
                <a:latin typeface="Maiandra GD" pitchFamily="34" charset="0"/>
              </a:rPr>
              <a:t>Peu importe qui l’a fait :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14127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iandra GD" pitchFamily="34" charset="0"/>
                <a:sym typeface="Wingdings"/>
              </a:rPr>
              <a:t>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2400" dirty="0">
                <a:latin typeface="Maiandra GD" pitchFamily="34" charset="0"/>
              </a:rPr>
              <a:t>, car…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39752" y="144471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Maiandra GD" pitchFamily="34" charset="0"/>
                <a:sym typeface="Wingdings"/>
              </a:rPr>
              <a:t>c’est le </a:t>
            </a:r>
            <a:r>
              <a:rPr lang="fr-FR" sz="2000" b="1" i="1" dirty="0">
                <a:solidFill>
                  <a:srgbClr val="FF0000"/>
                </a:solidFill>
                <a:latin typeface="Maiandra GD" pitchFamily="34" charset="0"/>
                <a:sym typeface="Wingdings"/>
              </a:rPr>
              <a:t>participe passé</a:t>
            </a:r>
            <a:r>
              <a:rPr lang="fr-FR" sz="2000" i="1" dirty="0">
                <a:latin typeface="Maiandra GD" pitchFamily="34" charset="0"/>
                <a:sym typeface="Wingdings"/>
              </a:rPr>
              <a:t> du verbe (auxiliaire avant).</a:t>
            </a:r>
            <a:endParaRPr lang="fr-FR" sz="2000" i="1" dirty="0"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504" y="22472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iandra GD" pitchFamily="34" charset="0"/>
                <a:sym typeface="Wingdings"/>
              </a:rPr>
              <a:t>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2400" dirty="0">
                <a:latin typeface="Maiandra GD" pitchFamily="34" charset="0"/>
              </a:rPr>
              <a:t>, car…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39752" y="2279193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>
                <a:solidFill>
                  <a:srgbClr val="FF0000"/>
                </a:solidFill>
                <a:latin typeface="Maiandra GD" pitchFamily="34" charset="0"/>
                <a:sym typeface="Wingdings"/>
              </a:rPr>
              <a:t>adjectif qualificatif</a:t>
            </a:r>
            <a:r>
              <a:rPr lang="fr-FR" sz="2000" i="1" dirty="0">
                <a:latin typeface="Maiandra GD" pitchFamily="34" charset="0"/>
                <a:sym typeface="Wingdings"/>
              </a:rPr>
              <a:t>.</a:t>
            </a:r>
            <a:endParaRPr lang="fr-FR" sz="2000" i="1" dirty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318335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iandra GD" pitchFamily="34" charset="0"/>
                <a:sym typeface="Wingdings"/>
              </a:rPr>
              <a:t>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2400" dirty="0">
                <a:latin typeface="Maiandra GD" pitchFamily="34" charset="0"/>
              </a:rPr>
              <a:t>, car…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339752" y="3215297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>
                <a:solidFill>
                  <a:srgbClr val="FF0000"/>
                </a:solidFill>
                <a:latin typeface="Maiandra GD" pitchFamily="34" charset="0"/>
                <a:sym typeface="Wingdings"/>
              </a:rPr>
              <a:t>infinitif</a:t>
            </a:r>
            <a:r>
              <a:rPr lang="fr-FR" sz="2000" i="1" dirty="0">
                <a:latin typeface="Maiandra GD" pitchFamily="34" charset="0"/>
                <a:sym typeface="Wingdings"/>
              </a:rPr>
              <a:t>  (préposition « de »).</a:t>
            </a:r>
            <a:endParaRPr lang="fr-FR" sz="2000" i="1" dirty="0">
              <a:latin typeface="Maiandra G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440749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iandra GD" pitchFamily="34" charset="0"/>
                <a:sym typeface="Wingdings"/>
              </a:rPr>
              <a:t>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2400" dirty="0">
                <a:latin typeface="Maiandra GD" pitchFamily="34" charset="0"/>
              </a:rPr>
              <a:t>, car…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39752" y="4439433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>
                <a:solidFill>
                  <a:srgbClr val="FF0000"/>
                </a:solidFill>
                <a:latin typeface="Maiandra GD" pitchFamily="34" charset="0"/>
                <a:sym typeface="Wingdings"/>
              </a:rPr>
              <a:t>infinitif</a:t>
            </a:r>
            <a:r>
              <a:rPr lang="fr-FR" sz="2000" i="1" dirty="0">
                <a:latin typeface="Maiandra GD" pitchFamily="34" charset="0"/>
                <a:sym typeface="Wingdings"/>
              </a:rPr>
              <a:t>  (il complète un premier verbe).</a:t>
            </a:r>
            <a:endParaRPr lang="fr-FR" sz="2000" i="1" dirty="0">
              <a:latin typeface="Maiandra G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504" y="570363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iandra GD" pitchFamily="34" charset="0"/>
                <a:sym typeface="Wingdings"/>
              </a:rPr>
              <a:t>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2400" dirty="0">
                <a:latin typeface="Maiandra GD" pitchFamily="34" charset="0"/>
              </a:rPr>
              <a:t>, car…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39752" y="5735577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>
                <a:solidFill>
                  <a:srgbClr val="FF0000"/>
                </a:solidFill>
                <a:latin typeface="Maiandra GD" pitchFamily="34" charset="0"/>
                <a:sym typeface="Wingdings"/>
              </a:rPr>
              <a:t>infinitif</a:t>
            </a:r>
            <a:r>
              <a:rPr lang="fr-FR" sz="2000" i="1" dirty="0">
                <a:latin typeface="Maiandra GD" pitchFamily="34" charset="0"/>
                <a:sym typeface="Wingdings"/>
              </a:rPr>
              <a:t>  (dans cette phrase, sa fonction est sujet).</a:t>
            </a:r>
            <a:endParaRPr lang="fr-FR" sz="2000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515556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Maman ! Agnès a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mon cahier !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Ecoutons attentivement cette petite conversation.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95922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C’est pas vrai ! Il était déjà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quand je l’ai pris…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391271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Menteuse ! En plus, tu as fait exprès de l’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282331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le cahier de mon frère… ».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60611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Maman : </a:t>
            </a:r>
            <a:r>
              <a:rPr lang="fr-FR" sz="2400" dirty="0">
                <a:latin typeface="Maiandra GD" pitchFamily="34" charset="0"/>
              </a:rPr>
              <a:t>Peu importe qui l’a fait :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>
              <a:latin typeface="Maiandra GD" pitchFamily="34" charset="0"/>
            </a:endParaRPr>
          </a:p>
        </p:txBody>
      </p:sp>
      <p:pic>
        <p:nvPicPr>
          <p:cNvPr id="10" name="Picture 2" descr="C:\Users\Max\Documents\Cliparts\Emotions, Etats\Autres\Enfant colère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350" y="106531"/>
            <a:ext cx="1890241" cy="18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70750" y="1432590"/>
            <a:ext cx="609600" cy="609600"/>
          </a:xfrm>
          <a:prstGeom prst="rect">
            <a:avLst/>
          </a:prstGeom>
        </p:spPr>
      </p:pic>
      <p:pic>
        <p:nvPicPr>
          <p:cNvPr id="12" name="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60991" y="2006694"/>
            <a:ext cx="609600" cy="609600"/>
          </a:xfrm>
          <a:prstGeom prst="rect">
            <a:avLst/>
          </a:prstGeom>
        </p:spPr>
      </p:pic>
      <p:pic>
        <p:nvPicPr>
          <p:cNvPr id="13" name="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956376" y="2484397"/>
            <a:ext cx="609600" cy="609600"/>
          </a:xfrm>
          <a:prstGeom prst="rect">
            <a:avLst/>
          </a:prstGeom>
        </p:spPr>
      </p:pic>
      <p:pic>
        <p:nvPicPr>
          <p:cNvPr id="14" name="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37584" y="3124200"/>
            <a:ext cx="609600" cy="609600"/>
          </a:xfrm>
          <a:prstGeom prst="rect">
            <a:avLst/>
          </a:prstGeom>
        </p:spPr>
      </p:pic>
      <p:pic>
        <p:nvPicPr>
          <p:cNvPr id="15" name="5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56191" y="4102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3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515556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Maman ! Agnès a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mon cahier !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Alors, abîm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ou abîm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95922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C’est pas vrai ! Il était déjà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quand je l’ai pris…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391271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Menteuse ! En plus, tu as fait exprès de l’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282331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le cahier de mon frère… ».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60611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Maman : </a:t>
            </a:r>
            <a:r>
              <a:rPr lang="fr-FR" sz="2400" dirty="0">
                <a:latin typeface="Maiandra GD" pitchFamily="34" charset="0"/>
              </a:rPr>
              <a:t>Peu importe qui l’a fait :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515556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Maman ! Agnès a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mon cahier !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Essayons d’abord de comprendre la différence entre les deux formes…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95922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C’est pas vrai ! Il était déjà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quand je l’ai pris…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391271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Menteuse ! En plus, tu as fait exprès de l’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282331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le cahier de mon frère… ».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60611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Maman : </a:t>
            </a:r>
            <a:r>
              <a:rPr lang="fr-FR" sz="2400" dirty="0">
                <a:latin typeface="Maiandra GD" pitchFamily="34" charset="0"/>
              </a:rPr>
              <a:t>Peu importe qui l’a fait :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188640"/>
            <a:ext cx="884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Ce qui nous intéresse, ce sont des verbes qui peuvent s’écrire, à la fin, 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49776" y="766445"/>
            <a:ext cx="243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-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ou -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Voici quelques phrases d’exemples.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9087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1) Le jardinier a planté des carottes.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03648" y="14127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2) Ma mère m’a dit que je dois ranger ma chambre.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1916832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3) Mon ami Fabrice vient juste de rentrer de voyage.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03648" y="2416359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4) L’an dernier, mon grand-père m’a appris à pêcher.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5536" y="2924944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5) J’ai vu un chien énervé dans la rue.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3648" y="3419708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6) Nous avons discuté toute la nuit.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3528" y="393305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7) Parfois, je voudrais regarder la télé, mais je n’ai pas le temps.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403648" y="44278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8) Hier soir, tu as marqué un joli but à l’entraînement.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23528" y="49318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9) Est-ce que je peux emprunter ce livre, s’il vous plait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03648" y="537321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10) À qui appartient ce journal froissé 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3528" y="586798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11) Il y a là un joli bâtiment décoré.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03648" y="637203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12) Tu dois réfléchir pour arriver au bon endroit.</a:t>
            </a:r>
          </a:p>
        </p:txBody>
      </p:sp>
    </p:spTree>
    <p:extLst>
      <p:ext uri="{BB962C8B-B14F-4D97-AF65-F5344CB8AC3E}">
        <p14:creationId xmlns:p14="http://schemas.microsoft.com/office/powerpoint/2010/main" val="26099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Maintenant, rangeons-les !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9087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1) Le jardinier a planté des carottes.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03648" y="14127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2) Ma mère m’a dit que je dois ranger ma chambre.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1916832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3) Mon ami Fabrice vient juste de rentrer de voyage.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03648" y="2416359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4) L’an dernier, mon grand-père m’a appris à pêcher.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924944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5) J’ai vu un chien énervé dans la rue.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03648" y="3419708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6) Nous avons discuté toute la nuit.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393305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7) Parfois, je voudrais regarder la télé, mais je n’ai pas le temps.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3648" y="44278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8) Hier soir, tu as marqué un joli but à l’entraînement.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49318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9) Est-ce que je peux emprunter ce livre, s’il vous plait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03648" y="537321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10) À qui appartient ce journal froissé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528" y="586798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11) Il y a là un joli bâtiment décoré.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3648" y="637203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itchFamily="34" charset="0"/>
              </a:rPr>
              <a:t>12) Tu dois réfléchir pour arriver au bon endroit.</a:t>
            </a:r>
          </a:p>
        </p:txBody>
      </p:sp>
    </p:spTree>
    <p:extLst>
      <p:ext uri="{BB962C8B-B14F-4D97-AF65-F5344CB8AC3E}">
        <p14:creationId xmlns:p14="http://schemas.microsoft.com/office/powerpoint/2010/main" val="35635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44624"/>
            <a:ext cx="884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itchFamily="34" charset="0"/>
              </a:rPr>
              <a:t>Voyons ce que vous avez trouvé…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620688"/>
            <a:ext cx="9223493" cy="61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980728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Maman ! Agnès a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mon cahier !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Revenons à notre dispute…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85644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C’est pas vrai ! Il était déjà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quand je l’ai pris…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720539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Bruno : </a:t>
            </a:r>
            <a:r>
              <a:rPr lang="fr-FR" sz="2400" dirty="0">
                <a:latin typeface="Maiandra GD" pitchFamily="34" charset="0"/>
              </a:rPr>
              <a:t>Menteuse ! En plus, tu as fait exprès de l’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358463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Agnès : </a:t>
            </a:r>
            <a:r>
              <a:rPr lang="fr-FR" sz="2400" dirty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le cahier de mon frère… ».</a:t>
            </a:r>
            <a:endParaRPr lang="fr-FR" sz="2400" b="1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479947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iandra GD" pitchFamily="34" charset="0"/>
              </a:rPr>
              <a:t>Maman : </a:t>
            </a:r>
            <a:r>
              <a:rPr lang="fr-FR" sz="2400" dirty="0">
                <a:latin typeface="Maiandra GD" pitchFamily="34" charset="0"/>
              </a:rPr>
              <a:t>Peu importe qui l’a fait : </a:t>
            </a:r>
            <a:r>
              <a:rPr lang="fr-FR" sz="2400" dirty="0" err="1">
                <a:latin typeface="Maiandra GD" pitchFamily="34" charset="0"/>
              </a:rPr>
              <a:t>abîm</a:t>
            </a:r>
            <a:r>
              <a:rPr lang="fr-FR" sz="2400" dirty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901</Words>
  <Application>Microsoft Office PowerPoint</Application>
  <PresentationFormat>Affichage à l'écran (4:3)</PresentationFormat>
  <Paragraphs>72</Paragraphs>
  <Slides>10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Maiandra GD</vt:lpstr>
      <vt:lpstr>Thème Office</vt:lpstr>
      <vt:lpstr>abîmé ou  abîmer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Abîmé ou abîmer</dc:title>
  <dc:creator>Maxime Paul</dc:creator>
  <cp:lastModifiedBy>Thierry Bertrand</cp:lastModifiedBy>
  <cp:revision>17</cp:revision>
  <dcterms:created xsi:type="dcterms:W3CDTF">2013-02-02T09:17:47Z</dcterms:created>
  <dcterms:modified xsi:type="dcterms:W3CDTF">2020-04-15T15:50:48Z</dcterms:modified>
  <cp:category>Orthographe</cp:category>
</cp:coreProperties>
</file>