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58" r:id="rId6"/>
    <p:sldId id="259" r:id="rId7"/>
    <p:sldId id="260" r:id="rId8"/>
    <p:sldId id="264" r:id="rId9"/>
    <p:sldId id="263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9D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000615-09D7-4806-B942-0CC56F47D2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49EC634-E2F0-438A-A641-F460AC9CF7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7992D96-AFF3-43B8-85F9-761E6E311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9EA6-0080-4789-8BC0-451227F2D19A}" type="datetimeFigureOut">
              <a:rPr lang="fr-FR" smtClean="0"/>
              <a:t>03/05/2020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E5AE117-65B1-40AF-8A93-D15F7982D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CA0B79D-C440-46F1-B444-366E9C022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590F-3AF5-4D94-A37C-7EE010B443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109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0B31E6-3177-4256-88FA-9A8338610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486630A-442C-4702-9568-93476F17C7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714CE6E-9A49-4627-84D7-8FB1010F4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9EA6-0080-4789-8BC0-451227F2D19A}" type="datetimeFigureOut">
              <a:rPr lang="fr-FR" smtClean="0"/>
              <a:t>03/05/2020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3EF1B99-C2C2-4D30-9902-D8ACD7A9A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9DD9F49-5AAC-469A-967F-B97E035BE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590F-3AF5-4D94-A37C-7EE010B443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7138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4E5C295-5F55-42D7-ACB1-9CE6299C45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6BF8A13-FE85-4FE9-8C5D-C4841049B6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8B6666-72A2-416F-9FDD-A9DB1E917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9EA6-0080-4789-8BC0-451227F2D19A}" type="datetimeFigureOut">
              <a:rPr lang="fr-FR" smtClean="0"/>
              <a:t>03/05/2020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DF71388-59D9-45FE-87D1-B0246FC10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229A2FF-29AD-462B-92F5-62487939E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590F-3AF5-4D94-A37C-7EE010B443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3032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2A8061-63EA-43C0-8639-5B5CD9E3E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4782BC7-58E7-417D-84E3-87E119DB54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28E2852-EBD7-4309-BDB4-FA1F677D7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9EA6-0080-4789-8BC0-451227F2D19A}" type="datetimeFigureOut">
              <a:rPr lang="fr-FR" smtClean="0"/>
              <a:t>03/05/2020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32D31C9-B172-4344-B7E3-972F060F6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5220504-A4CC-48A4-BCE6-5E6D66537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590F-3AF5-4D94-A37C-7EE010B443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7646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C3ED0B-82F2-46BE-BBCF-E9C72A7A1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E5A378E-025B-4A8C-8530-606E642C74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C4CAD8-3E0A-4F0E-A83B-4B626811C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9EA6-0080-4789-8BC0-451227F2D19A}" type="datetimeFigureOut">
              <a:rPr lang="fr-FR" smtClean="0"/>
              <a:t>03/05/2020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340077C-6A88-43DB-9319-1EDCC0405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DAB9C2A-7AF2-42C8-A1A1-805C6616D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590F-3AF5-4D94-A37C-7EE010B443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4117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03C805-7741-41DB-991C-DD4269F7F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AE0892F-766D-4C9F-A17F-0CEF42C556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B63BBF9-76B0-4463-858A-505AC67832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0A42035-43CC-4F83-AB39-947EC13B3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9EA6-0080-4789-8BC0-451227F2D19A}" type="datetimeFigureOut">
              <a:rPr lang="fr-FR" smtClean="0"/>
              <a:t>03/05/2020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36ED814-6946-43E5-AD78-315958C0D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6219EBE-5CD5-476A-9101-E3C41664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590F-3AF5-4D94-A37C-7EE010B443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2622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C18A54-9F34-49E7-846B-32B8B698E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F99DDCF-CA09-43DC-85F8-F01AF45848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73A6E05-3BC7-4168-B107-11808B6CBE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525E9A1-04A9-4368-8F7B-00CC768B6B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794D1D1-39BF-4B93-9910-0D68C4AFBC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5D20DAA-27BC-4D7F-B0FD-62D924641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9EA6-0080-4789-8BC0-451227F2D19A}" type="datetimeFigureOut">
              <a:rPr lang="fr-FR" smtClean="0"/>
              <a:t>03/05/2020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543AA73-BC2C-41E1-9C6F-633428874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9BE48AC-E04F-475A-B770-432CA67D6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590F-3AF5-4D94-A37C-7EE010B443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6450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C2BFEF-C698-4257-A6F8-B599BC45B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DCB337D-F965-43A7-8B56-718760517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9EA6-0080-4789-8BC0-451227F2D19A}" type="datetimeFigureOut">
              <a:rPr lang="fr-FR" smtClean="0"/>
              <a:t>03/05/2020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4B13036-FFAB-4D55-9950-81EE0D1D7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A1DA948-6B52-4414-B6B3-6192EE551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590F-3AF5-4D94-A37C-7EE010B443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0181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4CB739D-A6B2-4CD9-A450-F78156BBB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9EA6-0080-4789-8BC0-451227F2D19A}" type="datetimeFigureOut">
              <a:rPr lang="fr-FR" smtClean="0"/>
              <a:t>03/05/2020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758BDFA-FDA8-4DC8-A14A-1AFDC8C2D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E2EDD99-96D5-479C-9FBF-5A740B9B0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590F-3AF5-4D94-A37C-7EE010B443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6966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8E42D1-9CE6-4D81-9C35-2DF3AB06E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B4A2DDD-2509-442D-B708-9AF14855A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1786AF2-132A-406D-8136-AA7D47E0A3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B16B3E2-46B0-41F6-80A3-1CCB58A2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9EA6-0080-4789-8BC0-451227F2D19A}" type="datetimeFigureOut">
              <a:rPr lang="fr-FR" smtClean="0"/>
              <a:t>03/05/2020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5782C72-5663-47D2-A518-21F748CBD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2249342-9A35-4A81-B423-85B79D544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590F-3AF5-4D94-A37C-7EE010B443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690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15093A-3FFA-4795-B27C-F291AFD54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703B152-B816-40B5-9757-EDB9508D70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93A6ED5-6190-43BC-B3DA-2BDE50B5F0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F92FF6F-2F95-4B50-A013-F4F4EC6A2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9EA6-0080-4789-8BC0-451227F2D19A}" type="datetimeFigureOut">
              <a:rPr lang="fr-FR" smtClean="0"/>
              <a:t>03/05/2020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D669890-313A-41B5-B874-A1846F497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22B8769-15CB-4068-BB9C-31F069106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590F-3AF5-4D94-A37C-7EE010B443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6604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813AED3-2B93-41EC-BE18-7F7BB7163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CC34074-77E1-4B35-A40A-A42D773B4A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18AD519-D94E-475D-BE20-E8CF00345C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49EA6-0080-4789-8BC0-451227F2D19A}" type="datetimeFigureOut">
              <a:rPr lang="fr-FR" smtClean="0"/>
              <a:t>03/05/2020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9E08B27-F57F-47B4-862A-7D8B05B5CA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88E797E-FB94-4271-9ACE-FBC444252C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B590F-3AF5-4D94-A37C-7EE010B443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9559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FFF124-516E-4415-84E8-4BA1ABFC6CAA}"/>
              </a:ext>
            </a:extLst>
          </p:cNvPr>
          <p:cNvSpPr>
            <a:spLocks noGrp="1"/>
          </p:cNvSpPr>
          <p:nvPr>
            <p:ph type="ctr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t"/>
          <a:lstStyle/>
          <a:p>
            <a:r>
              <a:rPr lang="fr-FR" dirty="0"/>
              <a:t>DIVISER AVEC ÉCHANGE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5916364-D1D5-4700-B0E9-307D9474D3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4000" dirty="0"/>
              <a:t>Technique opératoire</a:t>
            </a:r>
          </a:p>
        </p:txBody>
      </p:sp>
    </p:spTree>
    <p:extLst>
      <p:ext uri="{BB962C8B-B14F-4D97-AF65-F5344CB8AC3E}">
        <p14:creationId xmlns:p14="http://schemas.microsoft.com/office/powerpoint/2010/main" val="709333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dessin&#10;&#10;Description générée automatiquement">
            <a:extLst>
              <a:ext uri="{FF2B5EF4-FFF2-40B4-BE49-F238E27FC236}">
                <a16:creationId xmlns:a16="http://schemas.microsoft.com/office/drawing/2014/main" id="{CDD81064-7CC5-4C27-93CB-F6E891F23B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959" y="675249"/>
            <a:ext cx="3683026" cy="4164037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6" name="Bulle narrative : ronde 5">
            <a:extLst>
              <a:ext uri="{FF2B5EF4-FFF2-40B4-BE49-F238E27FC236}">
                <a16:creationId xmlns:a16="http://schemas.microsoft.com/office/drawing/2014/main" id="{E2F148C5-59F6-4786-8202-CAD8B54BF8F5}"/>
              </a:ext>
            </a:extLst>
          </p:cNvPr>
          <p:cNvSpPr/>
          <p:nvPr/>
        </p:nvSpPr>
        <p:spPr>
          <a:xfrm>
            <a:off x="4004604" y="196947"/>
            <a:ext cx="7652825" cy="2574388"/>
          </a:xfrm>
          <a:prstGeom prst="wedgeEllipseCallout">
            <a:avLst>
              <a:gd name="adj1" fmla="val -58591"/>
              <a:gd name="adj2" fmla="val 37011"/>
            </a:avLst>
          </a:prstGeom>
          <a:solidFill>
            <a:srgbClr val="AC9DE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Bonjour, nous allons aujourd’hui voir la technique opératoire de la division.</a:t>
            </a:r>
          </a:p>
          <a:p>
            <a:pPr algn="ctr"/>
            <a:r>
              <a:rPr lang="fr-FR" b="1" dirty="0">
                <a:solidFill>
                  <a:schemeClr val="tx1"/>
                </a:solidFill>
              </a:rPr>
              <a:t>Nous aurons besoin de la table de multiplication de 2 et nous allons faire des échanges pendant l’opération.</a:t>
            </a:r>
          </a:p>
          <a:p>
            <a:pPr algn="ctr"/>
            <a:endParaRPr lang="fr-FR" b="1" dirty="0">
              <a:solidFill>
                <a:schemeClr val="tx1"/>
              </a:solidFill>
            </a:endParaRPr>
          </a:p>
          <a:p>
            <a:pPr algn="ctr"/>
            <a:r>
              <a:rPr lang="fr-FR" b="1" dirty="0">
                <a:solidFill>
                  <a:schemeClr val="tx1"/>
                </a:solidFill>
              </a:rPr>
              <a:t>Comment divisé 952 par 2?</a:t>
            </a:r>
          </a:p>
          <a:p>
            <a:pPr algn="ctr"/>
            <a:r>
              <a:rPr lang="fr-FR" b="1" dirty="0">
                <a:solidFill>
                  <a:schemeClr val="tx1"/>
                </a:solidFill>
              </a:rPr>
              <a:t>952÷2</a:t>
            </a:r>
          </a:p>
          <a:p>
            <a:pPr algn="ctr"/>
            <a:r>
              <a:rPr lang="fr-FR" dirty="0"/>
              <a:t>r</a:t>
            </a:r>
          </a:p>
        </p:txBody>
      </p:sp>
      <p:sp>
        <p:nvSpPr>
          <p:cNvPr id="7" name="Bulle narrative : ronde 6">
            <a:extLst>
              <a:ext uri="{FF2B5EF4-FFF2-40B4-BE49-F238E27FC236}">
                <a16:creationId xmlns:a16="http://schemas.microsoft.com/office/drawing/2014/main" id="{FC2C5CF1-4E48-4A55-A29E-E2ECFAF01A0B}"/>
              </a:ext>
            </a:extLst>
          </p:cNvPr>
          <p:cNvSpPr/>
          <p:nvPr/>
        </p:nvSpPr>
        <p:spPr>
          <a:xfrm>
            <a:off x="4539175" y="2771335"/>
            <a:ext cx="7652825" cy="2574388"/>
          </a:xfrm>
          <a:prstGeom prst="wedgeEllipseCallout">
            <a:avLst>
              <a:gd name="adj1" fmla="val -66742"/>
              <a:gd name="adj2" fmla="val -54620"/>
            </a:avLst>
          </a:prstGeom>
          <a:solidFill>
            <a:srgbClr val="AC9DE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2400" b="1" dirty="0">
                <a:solidFill>
                  <a:schemeClr val="tx1"/>
                </a:solidFill>
              </a:rPr>
              <a:t>Rappel du vocabulaire:</a:t>
            </a:r>
          </a:p>
          <a:p>
            <a:r>
              <a:rPr lang="fr-FR" sz="2400" b="1" dirty="0">
                <a:solidFill>
                  <a:schemeClr val="tx1"/>
                </a:solidFill>
              </a:rPr>
              <a:t>Dividende       diviseur</a:t>
            </a:r>
          </a:p>
          <a:p>
            <a:r>
              <a:rPr lang="fr-FR" sz="2400" b="1" dirty="0">
                <a:solidFill>
                  <a:schemeClr val="tx1"/>
                </a:solidFill>
              </a:rPr>
              <a:t>                          quotient</a:t>
            </a:r>
          </a:p>
          <a:p>
            <a:r>
              <a:rPr lang="fr-FR" sz="2400" b="1" dirty="0">
                <a:solidFill>
                  <a:schemeClr val="tx1"/>
                </a:solidFill>
              </a:rPr>
              <a:t>          reste</a:t>
            </a:r>
          </a:p>
          <a:p>
            <a:pPr algn="ctr"/>
            <a:r>
              <a:rPr lang="fr-FR" sz="2400" b="1" dirty="0">
                <a:solidFill>
                  <a:schemeClr val="tx1"/>
                </a:solidFill>
              </a:rPr>
              <a:t> </a:t>
            </a:r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139E9491-6B10-4AF3-AF9B-F80821C6046B}"/>
              </a:ext>
            </a:extLst>
          </p:cNvPr>
          <p:cNvCxnSpPr/>
          <p:nvPr/>
        </p:nvCxnSpPr>
        <p:spPr>
          <a:xfrm>
            <a:off x="7218947" y="3557275"/>
            <a:ext cx="96253" cy="127534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58A7EFB7-990B-4762-B038-66A8AF91E77F}"/>
              </a:ext>
            </a:extLst>
          </p:cNvPr>
          <p:cNvCxnSpPr>
            <a:cxnSpLocks/>
          </p:cNvCxnSpPr>
          <p:nvPr/>
        </p:nvCxnSpPr>
        <p:spPr>
          <a:xfrm>
            <a:off x="7218947" y="3934512"/>
            <a:ext cx="1419726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2721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dessin&#10;&#10;Description générée automatiquement">
            <a:extLst>
              <a:ext uri="{FF2B5EF4-FFF2-40B4-BE49-F238E27FC236}">
                <a16:creationId xmlns:a16="http://schemas.microsoft.com/office/drawing/2014/main" id="{CDD81064-7CC5-4C27-93CB-F6E891F23B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959" y="675249"/>
            <a:ext cx="3683026" cy="4164037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6" name="Bulle narrative : ronde 5">
            <a:extLst>
              <a:ext uri="{FF2B5EF4-FFF2-40B4-BE49-F238E27FC236}">
                <a16:creationId xmlns:a16="http://schemas.microsoft.com/office/drawing/2014/main" id="{E2F148C5-59F6-4786-8202-CAD8B54BF8F5}"/>
              </a:ext>
            </a:extLst>
          </p:cNvPr>
          <p:cNvSpPr/>
          <p:nvPr/>
        </p:nvSpPr>
        <p:spPr>
          <a:xfrm>
            <a:off x="4004604" y="196947"/>
            <a:ext cx="7652825" cy="4164036"/>
          </a:xfrm>
          <a:prstGeom prst="wedgeEllipseCallout">
            <a:avLst>
              <a:gd name="adj1" fmla="val -60635"/>
              <a:gd name="adj2" fmla="val 12237"/>
            </a:avLst>
          </a:prstGeom>
          <a:solidFill>
            <a:srgbClr val="AC9DE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D’abord, </a:t>
            </a:r>
            <a:r>
              <a:rPr lang="fr-FR" sz="2400" b="1" dirty="0">
                <a:solidFill>
                  <a:schemeClr val="tx1"/>
                </a:solidFill>
              </a:rPr>
              <a:t>la table de 2 </a:t>
            </a:r>
            <a:r>
              <a:rPr lang="fr-FR" dirty="0">
                <a:solidFill>
                  <a:schemeClr val="tx1"/>
                </a:solidFill>
              </a:rPr>
              <a:t>que nous allons utiliser: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r>
              <a:rPr lang="fr-FR" dirty="0"/>
              <a:t>r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98D3E18F-6505-453E-AAE9-031585D232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7206" y="1212192"/>
            <a:ext cx="2400847" cy="2845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630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dessin&#10;&#10;Description générée automatiquement">
            <a:extLst>
              <a:ext uri="{FF2B5EF4-FFF2-40B4-BE49-F238E27FC236}">
                <a16:creationId xmlns:a16="http://schemas.microsoft.com/office/drawing/2014/main" id="{CDD81064-7CC5-4C27-93CB-F6E891F23B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959" y="675249"/>
            <a:ext cx="3683026" cy="4164037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6" name="Bulle narrative : ronde 5">
            <a:extLst>
              <a:ext uri="{FF2B5EF4-FFF2-40B4-BE49-F238E27FC236}">
                <a16:creationId xmlns:a16="http://schemas.microsoft.com/office/drawing/2014/main" id="{E2F148C5-59F6-4786-8202-CAD8B54BF8F5}"/>
              </a:ext>
            </a:extLst>
          </p:cNvPr>
          <p:cNvSpPr/>
          <p:nvPr/>
        </p:nvSpPr>
        <p:spPr>
          <a:xfrm>
            <a:off x="4004604" y="196947"/>
            <a:ext cx="7652825" cy="4164036"/>
          </a:xfrm>
          <a:prstGeom prst="wedgeEllipseCallout">
            <a:avLst>
              <a:gd name="adj1" fmla="val -61107"/>
              <a:gd name="adj2" fmla="val 9348"/>
            </a:avLst>
          </a:prstGeom>
          <a:solidFill>
            <a:srgbClr val="AC9DE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2400" b="1" dirty="0">
                <a:solidFill>
                  <a:schemeClr val="tx1"/>
                </a:solidFill>
              </a:rPr>
              <a:t>Les échanges</a:t>
            </a:r>
            <a:r>
              <a:rPr lang="fr-FR" dirty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J’échange par exemple 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1 centaine contre 10 dizaines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Ou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2 centaines contre 20 dizaines  etc…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J’échange 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1 dizaine contre 10 unités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Ou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2 dizaines contre 20 unités etc…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r>
              <a:rPr lang="fr-FR" dirty="0"/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1192938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dessin&#10;&#10;Description générée automatiquement">
            <a:extLst>
              <a:ext uri="{FF2B5EF4-FFF2-40B4-BE49-F238E27FC236}">
                <a16:creationId xmlns:a16="http://schemas.microsoft.com/office/drawing/2014/main" id="{CDD81064-7CC5-4C27-93CB-F6E891F23B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311" y="1876252"/>
            <a:ext cx="3683026" cy="4164037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6" name="Bulle narrative : ronde 5">
            <a:extLst>
              <a:ext uri="{FF2B5EF4-FFF2-40B4-BE49-F238E27FC236}">
                <a16:creationId xmlns:a16="http://schemas.microsoft.com/office/drawing/2014/main" id="{E2F148C5-59F6-4786-8202-CAD8B54BF8F5}"/>
              </a:ext>
            </a:extLst>
          </p:cNvPr>
          <p:cNvSpPr/>
          <p:nvPr/>
        </p:nvSpPr>
        <p:spPr>
          <a:xfrm>
            <a:off x="4018252" y="636910"/>
            <a:ext cx="7652825" cy="3266769"/>
          </a:xfrm>
          <a:prstGeom prst="wedgeEllipseCallout">
            <a:avLst>
              <a:gd name="adj1" fmla="val -58591"/>
              <a:gd name="adj2" fmla="val 37011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>
                <a:solidFill>
                  <a:schemeClr val="tx1"/>
                </a:solidFill>
              </a:rPr>
              <a:t>Divise les centaines par  2.</a:t>
            </a:r>
          </a:p>
          <a:p>
            <a:r>
              <a:rPr lang="fr-FR" dirty="0">
                <a:solidFill>
                  <a:schemeClr val="tx1"/>
                </a:solidFill>
              </a:rPr>
              <a:t>                                        952          2</a:t>
            </a:r>
          </a:p>
          <a:p>
            <a:r>
              <a:rPr lang="fr-FR" dirty="0">
                <a:solidFill>
                  <a:schemeClr val="tx1"/>
                </a:solidFill>
              </a:rPr>
              <a:t>                                      - </a:t>
            </a:r>
            <a:r>
              <a:rPr lang="fr-FR" dirty="0">
                <a:solidFill>
                  <a:srgbClr val="C00000"/>
                </a:solidFill>
              </a:rPr>
              <a:t>8</a:t>
            </a:r>
            <a:r>
              <a:rPr lang="fr-FR" dirty="0">
                <a:solidFill>
                  <a:schemeClr val="tx1"/>
                </a:solidFill>
              </a:rPr>
              <a:t>              </a:t>
            </a:r>
            <a:r>
              <a:rPr lang="fr-FR" dirty="0">
                <a:solidFill>
                  <a:srgbClr val="C00000"/>
                </a:solidFill>
              </a:rPr>
              <a:t>4</a:t>
            </a:r>
          </a:p>
          <a:p>
            <a:r>
              <a:rPr lang="fr-FR" dirty="0">
                <a:solidFill>
                  <a:schemeClr val="tx1"/>
                </a:solidFill>
              </a:rPr>
              <a:t>                                        </a:t>
            </a:r>
            <a:r>
              <a:rPr lang="fr-FR" dirty="0">
                <a:solidFill>
                  <a:srgbClr val="C00000"/>
                </a:solidFill>
              </a:rPr>
              <a:t>1</a:t>
            </a:r>
          </a:p>
          <a:p>
            <a:r>
              <a:rPr lang="fr-FR" dirty="0">
                <a:solidFill>
                  <a:schemeClr val="tx1"/>
                </a:solidFill>
              </a:rPr>
              <a:t>                                         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9 centaines ÷ 2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Quotient: 4 centaines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Reste: 1 centaine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6E0C5761-B390-49C6-9AB7-C03586F0AD25}"/>
              </a:ext>
            </a:extLst>
          </p:cNvPr>
          <p:cNvCxnSpPr>
            <a:cxnSpLocks/>
          </p:cNvCxnSpPr>
          <p:nvPr/>
        </p:nvCxnSpPr>
        <p:spPr>
          <a:xfrm>
            <a:off x="7983397" y="1405742"/>
            <a:ext cx="51619" cy="81116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3E90D32E-FCEF-4BF3-A0BE-9E0775BD56D4}"/>
              </a:ext>
            </a:extLst>
          </p:cNvPr>
          <p:cNvCxnSpPr>
            <a:cxnSpLocks/>
          </p:cNvCxnSpPr>
          <p:nvPr/>
        </p:nvCxnSpPr>
        <p:spPr>
          <a:xfrm>
            <a:off x="7983397" y="1558142"/>
            <a:ext cx="575187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E8F8F8D2-B4C5-403B-8E7C-D271B737E1F3}"/>
              </a:ext>
            </a:extLst>
          </p:cNvPr>
          <p:cNvCxnSpPr>
            <a:cxnSpLocks/>
          </p:cNvCxnSpPr>
          <p:nvPr/>
        </p:nvCxnSpPr>
        <p:spPr>
          <a:xfrm>
            <a:off x="7046874" y="1862942"/>
            <a:ext cx="988142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9" name="Image 18">
            <a:extLst>
              <a:ext uri="{FF2B5EF4-FFF2-40B4-BE49-F238E27FC236}">
                <a16:creationId xmlns:a16="http://schemas.microsoft.com/office/drawing/2014/main" id="{867FB6C7-C4D7-4DC4-ADE5-B0B6EA72C8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0230" y="2968802"/>
            <a:ext cx="2400847" cy="2845448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D92BF3C5-11AB-4DA7-AB4B-B173B169F0F5}"/>
              </a:ext>
            </a:extLst>
          </p:cNvPr>
          <p:cNvSpPr/>
          <p:nvPr/>
        </p:nvSpPr>
        <p:spPr>
          <a:xfrm>
            <a:off x="9270230" y="4475747"/>
            <a:ext cx="2400847" cy="276727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0100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dessin&#10;&#10;Description générée automatiquement">
            <a:extLst>
              <a:ext uri="{FF2B5EF4-FFF2-40B4-BE49-F238E27FC236}">
                <a16:creationId xmlns:a16="http://schemas.microsoft.com/office/drawing/2014/main" id="{CDD81064-7CC5-4C27-93CB-F6E891F23B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311" y="1876252"/>
            <a:ext cx="3683026" cy="4164037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6" name="Bulle narrative : ronde 5">
            <a:extLst>
              <a:ext uri="{FF2B5EF4-FFF2-40B4-BE49-F238E27FC236}">
                <a16:creationId xmlns:a16="http://schemas.microsoft.com/office/drawing/2014/main" id="{E2F148C5-59F6-4786-8202-CAD8B54BF8F5}"/>
              </a:ext>
            </a:extLst>
          </p:cNvPr>
          <p:cNvSpPr/>
          <p:nvPr/>
        </p:nvSpPr>
        <p:spPr>
          <a:xfrm>
            <a:off x="4018252" y="636910"/>
            <a:ext cx="7652825" cy="3546619"/>
          </a:xfrm>
          <a:prstGeom prst="wedgeEllipseCallout">
            <a:avLst>
              <a:gd name="adj1" fmla="val -58591"/>
              <a:gd name="adj2" fmla="val 37011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Divise les dizaines par  2.</a:t>
            </a:r>
          </a:p>
          <a:p>
            <a:r>
              <a:rPr lang="fr-FR" dirty="0">
                <a:solidFill>
                  <a:schemeClr val="tx1"/>
                </a:solidFill>
              </a:rPr>
              <a:t>                                        952          2</a:t>
            </a:r>
          </a:p>
          <a:p>
            <a:r>
              <a:rPr lang="fr-FR" dirty="0">
                <a:solidFill>
                  <a:schemeClr val="tx1"/>
                </a:solidFill>
              </a:rPr>
              <a:t>                                      - 8              4</a:t>
            </a:r>
            <a:r>
              <a:rPr lang="fr-FR" dirty="0">
                <a:solidFill>
                  <a:srgbClr val="C00000"/>
                </a:solidFill>
              </a:rPr>
              <a:t>7</a:t>
            </a:r>
          </a:p>
          <a:p>
            <a:r>
              <a:rPr lang="fr-FR" dirty="0">
                <a:solidFill>
                  <a:schemeClr val="tx1"/>
                </a:solidFill>
              </a:rPr>
              <a:t>                                        15</a:t>
            </a:r>
          </a:p>
          <a:p>
            <a:r>
              <a:rPr lang="fr-FR" dirty="0">
                <a:solidFill>
                  <a:schemeClr val="tx1"/>
                </a:solidFill>
              </a:rPr>
              <a:t>                                      - </a:t>
            </a:r>
            <a:r>
              <a:rPr lang="fr-FR" dirty="0">
                <a:solidFill>
                  <a:srgbClr val="C00000"/>
                </a:solidFill>
              </a:rPr>
              <a:t>14</a:t>
            </a:r>
          </a:p>
          <a:p>
            <a:r>
              <a:rPr lang="fr-FR" dirty="0">
                <a:solidFill>
                  <a:srgbClr val="C00000"/>
                </a:solidFill>
              </a:rPr>
              <a:t>                                           1</a:t>
            </a:r>
          </a:p>
          <a:p>
            <a:r>
              <a:rPr lang="fr-FR" dirty="0">
                <a:solidFill>
                  <a:schemeClr val="tx1"/>
                </a:solidFill>
              </a:rPr>
              <a:t>                                         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Échange 1 centaine contre 10 dizaines plus les 5, ça fait: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15 dizaines ÷ 2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Quotient: 7 dizaines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Reste: 1 dizaine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6E0C5761-B390-49C6-9AB7-C03586F0AD25}"/>
              </a:ext>
            </a:extLst>
          </p:cNvPr>
          <p:cNvCxnSpPr>
            <a:cxnSpLocks/>
          </p:cNvCxnSpPr>
          <p:nvPr/>
        </p:nvCxnSpPr>
        <p:spPr>
          <a:xfrm>
            <a:off x="7983397" y="1405742"/>
            <a:ext cx="51619" cy="122988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3E90D32E-FCEF-4BF3-A0BE-9E0775BD56D4}"/>
              </a:ext>
            </a:extLst>
          </p:cNvPr>
          <p:cNvCxnSpPr>
            <a:cxnSpLocks/>
          </p:cNvCxnSpPr>
          <p:nvPr/>
        </p:nvCxnSpPr>
        <p:spPr>
          <a:xfrm>
            <a:off x="7983397" y="1558142"/>
            <a:ext cx="575187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E8F8F8D2-B4C5-403B-8E7C-D271B737E1F3}"/>
              </a:ext>
            </a:extLst>
          </p:cNvPr>
          <p:cNvCxnSpPr>
            <a:cxnSpLocks/>
          </p:cNvCxnSpPr>
          <p:nvPr/>
        </p:nvCxnSpPr>
        <p:spPr>
          <a:xfrm>
            <a:off x="7046874" y="1862942"/>
            <a:ext cx="988142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3FE230CD-EADF-4BC4-8F75-E7248DC4D88B}"/>
              </a:ext>
            </a:extLst>
          </p:cNvPr>
          <p:cNvCxnSpPr>
            <a:cxnSpLocks/>
          </p:cNvCxnSpPr>
          <p:nvPr/>
        </p:nvCxnSpPr>
        <p:spPr>
          <a:xfrm>
            <a:off x="7046874" y="2403812"/>
            <a:ext cx="988142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B165F2E9-E1C9-49FE-B464-51EB20303E7D}"/>
              </a:ext>
            </a:extLst>
          </p:cNvPr>
          <p:cNvCxnSpPr/>
          <p:nvPr/>
        </p:nvCxnSpPr>
        <p:spPr>
          <a:xfrm>
            <a:off x="7494494" y="1558142"/>
            <a:ext cx="0" cy="30480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B2F18213-6237-44FA-8A39-734FC3D61378}"/>
              </a:ext>
            </a:extLst>
          </p:cNvPr>
          <p:cNvCxnSpPr/>
          <p:nvPr/>
        </p:nvCxnSpPr>
        <p:spPr>
          <a:xfrm>
            <a:off x="7646894" y="1710542"/>
            <a:ext cx="0" cy="30480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3" name="Image 12">
            <a:extLst>
              <a:ext uri="{FF2B5EF4-FFF2-40B4-BE49-F238E27FC236}">
                <a16:creationId xmlns:a16="http://schemas.microsoft.com/office/drawing/2014/main" id="{F0A42E83-09DD-422C-A8B4-74AFA1044C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9146" y="3429000"/>
            <a:ext cx="2400847" cy="2845448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ED2CC236-93A6-48D8-A0C6-F8ED0209566E}"/>
              </a:ext>
            </a:extLst>
          </p:cNvPr>
          <p:cNvSpPr/>
          <p:nvPr/>
        </p:nvSpPr>
        <p:spPr>
          <a:xfrm>
            <a:off x="9619146" y="5558589"/>
            <a:ext cx="2400847" cy="276727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3556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dessin&#10;&#10;Description générée automatiquement">
            <a:extLst>
              <a:ext uri="{FF2B5EF4-FFF2-40B4-BE49-F238E27FC236}">
                <a16:creationId xmlns:a16="http://schemas.microsoft.com/office/drawing/2014/main" id="{CDD81064-7CC5-4C27-93CB-F6E891F23B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311" y="1876252"/>
            <a:ext cx="3683026" cy="4164037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6" name="Bulle narrative : ronde 5">
            <a:extLst>
              <a:ext uri="{FF2B5EF4-FFF2-40B4-BE49-F238E27FC236}">
                <a16:creationId xmlns:a16="http://schemas.microsoft.com/office/drawing/2014/main" id="{E2F148C5-59F6-4786-8202-CAD8B54BF8F5}"/>
              </a:ext>
            </a:extLst>
          </p:cNvPr>
          <p:cNvSpPr/>
          <p:nvPr/>
        </p:nvSpPr>
        <p:spPr>
          <a:xfrm>
            <a:off x="4018252" y="310775"/>
            <a:ext cx="7652825" cy="5050119"/>
          </a:xfrm>
          <a:prstGeom prst="wedgeEllipseCallout">
            <a:avLst>
              <a:gd name="adj1" fmla="val -60163"/>
              <a:gd name="adj2" fmla="val 17952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Divise les unités par  2.</a:t>
            </a:r>
          </a:p>
          <a:p>
            <a:r>
              <a:rPr lang="fr-FR" dirty="0">
                <a:solidFill>
                  <a:schemeClr val="tx1"/>
                </a:solidFill>
              </a:rPr>
              <a:t>                                        952          2</a:t>
            </a:r>
          </a:p>
          <a:p>
            <a:r>
              <a:rPr lang="fr-FR" dirty="0">
                <a:solidFill>
                  <a:schemeClr val="tx1"/>
                </a:solidFill>
              </a:rPr>
              <a:t>                                      - 8              47</a:t>
            </a:r>
            <a:r>
              <a:rPr lang="fr-FR" dirty="0">
                <a:solidFill>
                  <a:srgbClr val="C00000"/>
                </a:solidFill>
              </a:rPr>
              <a:t>6</a:t>
            </a:r>
          </a:p>
          <a:p>
            <a:r>
              <a:rPr lang="fr-FR" dirty="0">
                <a:solidFill>
                  <a:schemeClr val="tx1"/>
                </a:solidFill>
              </a:rPr>
              <a:t>                                        15</a:t>
            </a:r>
          </a:p>
          <a:p>
            <a:r>
              <a:rPr lang="fr-FR" dirty="0">
                <a:solidFill>
                  <a:schemeClr val="tx1"/>
                </a:solidFill>
              </a:rPr>
              <a:t>                                      - 14</a:t>
            </a:r>
          </a:p>
          <a:p>
            <a:r>
              <a:rPr lang="fr-FR" dirty="0">
                <a:solidFill>
                  <a:srgbClr val="C00000"/>
                </a:solidFill>
              </a:rPr>
              <a:t>                                           </a:t>
            </a:r>
            <a:r>
              <a:rPr lang="fr-FR" dirty="0">
                <a:solidFill>
                  <a:schemeClr val="tx1"/>
                </a:solidFill>
              </a:rPr>
              <a:t>12</a:t>
            </a:r>
          </a:p>
          <a:p>
            <a:r>
              <a:rPr lang="fr-FR" dirty="0">
                <a:solidFill>
                  <a:srgbClr val="C00000"/>
                </a:solidFill>
              </a:rPr>
              <a:t>                                      -    12</a:t>
            </a:r>
          </a:p>
          <a:p>
            <a:r>
              <a:rPr lang="fr-FR" dirty="0">
                <a:solidFill>
                  <a:srgbClr val="C00000"/>
                </a:solidFill>
              </a:rPr>
              <a:t>                                              0</a:t>
            </a:r>
          </a:p>
          <a:p>
            <a:r>
              <a:rPr lang="fr-FR" dirty="0">
                <a:solidFill>
                  <a:schemeClr val="tx1"/>
                </a:solidFill>
              </a:rPr>
              <a:t>                                         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Échange 1 dizaine contre 10 unités plus les 2, ça fait: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12 unités ÷ 2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Quotient: 6 unités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Reste: 0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6E0C5761-B390-49C6-9AB7-C03586F0AD25}"/>
              </a:ext>
            </a:extLst>
          </p:cNvPr>
          <p:cNvCxnSpPr>
            <a:cxnSpLocks/>
          </p:cNvCxnSpPr>
          <p:nvPr/>
        </p:nvCxnSpPr>
        <p:spPr>
          <a:xfrm>
            <a:off x="7959142" y="1405742"/>
            <a:ext cx="102419" cy="167214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3E90D32E-FCEF-4BF3-A0BE-9E0775BD56D4}"/>
              </a:ext>
            </a:extLst>
          </p:cNvPr>
          <p:cNvCxnSpPr>
            <a:cxnSpLocks/>
          </p:cNvCxnSpPr>
          <p:nvPr/>
        </p:nvCxnSpPr>
        <p:spPr>
          <a:xfrm>
            <a:off x="7983397" y="1558142"/>
            <a:ext cx="575187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E8F8F8D2-B4C5-403B-8E7C-D271B737E1F3}"/>
              </a:ext>
            </a:extLst>
          </p:cNvPr>
          <p:cNvCxnSpPr>
            <a:cxnSpLocks/>
          </p:cNvCxnSpPr>
          <p:nvPr/>
        </p:nvCxnSpPr>
        <p:spPr>
          <a:xfrm>
            <a:off x="7046874" y="1862942"/>
            <a:ext cx="988142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3FE230CD-EADF-4BC4-8F75-E7248DC4D88B}"/>
              </a:ext>
            </a:extLst>
          </p:cNvPr>
          <p:cNvCxnSpPr>
            <a:cxnSpLocks/>
          </p:cNvCxnSpPr>
          <p:nvPr/>
        </p:nvCxnSpPr>
        <p:spPr>
          <a:xfrm>
            <a:off x="7046874" y="2403812"/>
            <a:ext cx="988142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B165F2E9-E1C9-49FE-B464-51EB20303E7D}"/>
              </a:ext>
            </a:extLst>
          </p:cNvPr>
          <p:cNvCxnSpPr>
            <a:cxnSpLocks/>
          </p:cNvCxnSpPr>
          <p:nvPr/>
        </p:nvCxnSpPr>
        <p:spPr>
          <a:xfrm>
            <a:off x="7506447" y="1558142"/>
            <a:ext cx="0" cy="358228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55A98DCB-E1A5-4958-A039-97C663A9E6B7}"/>
              </a:ext>
            </a:extLst>
          </p:cNvPr>
          <p:cNvCxnSpPr>
            <a:cxnSpLocks/>
          </p:cNvCxnSpPr>
          <p:nvPr/>
        </p:nvCxnSpPr>
        <p:spPr>
          <a:xfrm>
            <a:off x="7097674" y="2935718"/>
            <a:ext cx="988142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672C5336-7991-4359-8708-49E2CFD06D20}"/>
              </a:ext>
            </a:extLst>
          </p:cNvPr>
          <p:cNvCxnSpPr>
            <a:cxnSpLocks/>
          </p:cNvCxnSpPr>
          <p:nvPr/>
        </p:nvCxnSpPr>
        <p:spPr>
          <a:xfrm>
            <a:off x="7646894" y="1512047"/>
            <a:ext cx="44823" cy="986118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6" name="Image 15">
            <a:extLst>
              <a:ext uri="{FF2B5EF4-FFF2-40B4-BE49-F238E27FC236}">
                <a16:creationId xmlns:a16="http://schemas.microsoft.com/office/drawing/2014/main" id="{B4D49C73-B0B5-4ACA-ABFD-AE38AD8EC4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4632" y="100205"/>
            <a:ext cx="2510132" cy="2974971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C090E1CB-5270-4A78-8B5D-911D791033BD}"/>
              </a:ext>
            </a:extLst>
          </p:cNvPr>
          <p:cNvSpPr/>
          <p:nvPr/>
        </p:nvSpPr>
        <p:spPr>
          <a:xfrm>
            <a:off x="9493917" y="2127085"/>
            <a:ext cx="2400847" cy="276727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197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Une image contenant dessin&#10;&#10;Description générée automatiquement">
            <a:extLst>
              <a:ext uri="{FF2B5EF4-FFF2-40B4-BE49-F238E27FC236}">
                <a16:creationId xmlns:a16="http://schemas.microsoft.com/office/drawing/2014/main" id="{CF637A87-4EB2-4D21-87F2-7778F972E2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311" y="1876252"/>
            <a:ext cx="3683026" cy="4164037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5" name="Bulle narrative : ronde 4">
            <a:extLst>
              <a:ext uri="{FF2B5EF4-FFF2-40B4-BE49-F238E27FC236}">
                <a16:creationId xmlns:a16="http://schemas.microsoft.com/office/drawing/2014/main" id="{EDAE157B-3802-4AC4-B2CF-43EE05AC3307}"/>
              </a:ext>
            </a:extLst>
          </p:cNvPr>
          <p:cNvSpPr/>
          <p:nvPr/>
        </p:nvSpPr>
        <p:spPr>
          <a:xfrm>
            <a:off x="4018252" y="0"/>
            <a:ext cx="7652825" cy="5050119"/>
          </a:xfrm>
          <a:prstGeom prst="wedgeEllipseCallout">
            <a:avLst>
              <a:gd name="adj1" fmla="val -60163"/>
              <a:gd name="adj2" fmla="val 17952"/>
            </a:avLst>
          </a:prstGeom>
          <a:solidFill>
            <a:srgbClr val="AC9DE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2400" dirty="0">
                <a:solidFill>
                  <a:schemeClr val="tx1"/>
                </a:solidFill>
              </a:rPr>
              <a:t>Maintenant la preuve:</a:t>
            </a:r>
          </a:p>
          <a:p>
            <a:r>
              <a:rPr lang="fr-FR" sz="2400" dirty="0">
                <a:solidFill>
                  <a:schemeClr val="tx1"/>
                </a:solidFill>
              </a:rPr>
              <a:t>Souviens-toi</a:t>
            </a:r>
          </a:p>
          <a:p>
            <a:r>
              <a:rPr lang="fr-FR" sz="2400" dirty="0">
                <a:solidFill>
                  <a:schemeClr val="tx1"/>
                </a:solidFill>
              </a:rPr>
              <a:t>( diviseur X quotient) + reste = Dividende</a:t>
            </a:r>
          </a:p>
          <a:p>
            <a:r>
              <a:rPr lang="fr-FR" sz="2400" dirty="0">
                <a:solidFill>
                  <a:schemeClr val="tx1"/>
                </a:solidFill>
              </a:rPr>
              <a:t>(d X q ) + r = D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sz="2800" b="1" dirty="0">
                <a:solidFill>
                  <a:schemeClr val="tx1"/>
                </a:solidFill>
              </a:rPr>
              <a:t>( 2 X  476 ) + 0 = 952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910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dessin&#10;&#10;Description générée automatiquement">
            <a:extLst>
              <a:ext uri="{FF2B5EF4-FFF2-40B4-BE49-F238E27FC236}">
                <a16:creationId xmlns:a16="http://schemas.microsoft.com/office/drawing/2014/main" id="{CDD81064-7CC5-4C27-93CB-F6E891F23B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311" y="1876252"/>
            <a:ext cx="3683026" cy="4164037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6" name="Bulle narrative : ronde 5">
            <a:extLst>
              <a:ext uri="{FF2B5EF4-FFF2-40B4-BE49-F238E27FC236}">
                <a16:creationId xmlns:a16="http://schemas.microsoft.com/office/drawing/2014/main" id="{E2F148C5-59F6-4786-8202-CAD8B54BF8F5}"/>
              </a:ext>
            </a:extLst>
          </p:cNvPr>
          <p:cNvSpPr/>
          <p:nvPr/>
        </p:nvSpPr>
        <p:spPr>
          <a:xfrm>
            <a:off x="4018252" y="310775"/>
            <a:ext cx="7652825" cy="5050119"/>
          </a:xfrm>
          <a:prstGeom prst="wedgeEllipseCallout">
            <a:avLst>
              <a:gd name="adj1" fmla="val -60320"/>
              <a:gd name="adj2" fmla="val 15569"/>
            </a:avLst>
          </a:prstGeom>
          <a:solidFill>
            <a:srgbClr val="AC9DE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2400" b="1" dirty="0">
                <a:solidFill>
                  <a:schemeClr val="tx1"/>
                </a:solidFill>
              </a:rPr>
              <a:t>Voilà! Maintenant regarde le deuxième diaporama pour calculer </a:t>
            </a:r>
          </a:p>
          <a:p>
            <a:r>
              <a:rPr lang="fr-FR" sz="2400" b="1" dirty="0">
                <a:solidFill>
                  <a:schemeClr val="tx1"/>
                </a:solidFill>
              </a:rPr>
              <a:t>7 9 3 ÷ 2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16375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272</Words>
  <Application>Microsoft Office PowerPoint</Application>
  <PresentationFormat>Grand écran</PresentationFormat>
  <Paragraphs>74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Thème Office</vt:lpstr>
      <vt:lpstr>DIVISER AVEC ÉCHANGE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DIVISER AVEC ÉCHANGE</dc:title>
  <dc:creator>Thierry Bertrand</dc:creator>
  <cp:lastModifiedBy>Thierry Bertrand</cp:lastModifiedBy>
  <cp:revision>21</cp:revision>
  <dcterms:created xsi:type="dcterms:W3CDTF">2020-05-02T08:33:00Z</dcterms:created>
  <dcterms:modified xsi:type="dcterms:W3CDTF">2020-05-03T06:48:03Z</dcterms:modified>
</cp:coreProperties>
</file>