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82" y="-11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00615-09D7-4806-B942-0CC56F47D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9EC634-E2F0-438A-A641-F460AC9CF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92D96-AFF3-43B8-85F9-761E6E31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AE117-65B1-40AF-8A93-D15F7982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A0B79D-C440-46F1-B444-366E9C02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0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B31E6-3177-4256-88FA-9A833861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86630A-442C-4702-9568-93476F17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4CE6E-9A49-4627-84D7-8FB1010F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EF1B99-C2C2-4D30-9902-D8ACD7A9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D9F49-5AAC-469A-967F-B97E035B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3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E5C295-5F55-42D7-ACB1-9CE6299C4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BF8A13-FE85-4FE9-8C5D-C4841049B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B6666-72A2-416F-9FDD-A9DB1E91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71388-59D9-45FE-87D1-B0246FC1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29A2FF-29AD-462B-92F5-62487939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3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A8061-63EA-43C0-8639-5B5CD9E3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82BC7-58E7-417D-84E3-87E119DB5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E2852-EBD7-4309-BDB4-FA1F677D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D31C9-B172-4344-B7E3-972F060F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20504-A4CC-48A4-BCE6-5E6D6653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64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ED0B-82F2-46BE-BBCF-E9C72A7A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A378E-025B-4A8C-8530-606E642C7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4CAD8-3E0A-4F0E-A83B-4B626811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0077C-6A88-43DB-9319-1EDCC040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B9C2A-7AF2-42C8-A1A1-805C6616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1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3C805-7741-41DB-991C-DD4269F7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E0892F-766D-4C9F-A17F-0CEF42C5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63BBF9-76B0-4463-858A-505AC6783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A42035-43CC-4F83-AB39-947EC13B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6ED814-6946-43E5-AD78-315958C0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219EBE-5CD5-476A-9101-E3C41664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2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C18A54-9F34-49E7-846B-32B8B698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99DDCF-CA09-43DC-85F8-F01AF4584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A6E05-3BC7-4168-B107-11808B6CB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25E9A1-04A9-4368-8F7B-00CC768B6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94D1D1-39BF-4B93-9910-0D68C4AFB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D20DAA-27BC-4D7F-B0FD-62D9246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43AA73-BC2C-41E1-9C6F-63342887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BE48AC-E04F-475A-B770-432CA67D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5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2BFEF-C698-4257-A6F8-B599BC45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CB337D-F965-43A7-8B56-71876051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B13036-FFAB-4D55-9950-81EE0D1D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1DA948-6B52-4414-B6B3-6192EE55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8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CB739D-A6B2-4CD9-A450-F78156BB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58BDFA-FDA8-4DC8-A14A-1AFDC8C2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2EDD99-96D5-479C-9FBF-5A740B9B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96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E42D1-9CE6-4D81-9C35-2DF3AB06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A2DDD-2509-442D-B708-9AF14855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786AF2-132A-406D-8136-AA7D47E0A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16B3E2-46B0-41F6-80A3-1CCB58A2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82C72-5663-47D2-A518-21F748CB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249342-9A35-4A81-B423-85B79D54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5093A-3FFA-4795-B27C-F291AFD5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03B152-B816-40B5-9757-EDB9508D7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3A6ED5-6190-43BC-B3DA-2BDE50B5F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92FF6F-2F95-4B50-A013-F4F4EC6A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669890-313A-41B5-B874-A1846F49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2B8769-15CB-4068-BB9C-31F0691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60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13AED3-2B93-41EC-BE18-7F7BB716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C34074-77E1-4B35-A40A-A42D773B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AD519-D94E-475D-BE20-E8CF00345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9EA6-0080-4789-8BC0-451227F2D19A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E08B27-F57F-47B4-862A-7D8B05B5C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E797E-FB94-4271-9ACE-FBC444252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5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FF124-516E-4415-84E8-4BA1ABFC6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fr-FR" dirty="0"/>
              <a:t>DIVISER  PAR 3AVEC ÉCHANGE</a:t>
            </a:r>
            <a:br>
              <a:rPr lang="fr-FR" dirty="0"/>
            </a:br>
            <a:r>
              <a:rPr lang="fr-FR" dirty="0"/>
              <a:t>reste 0, 1 ou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16364-D1D5-4700-B0E9-307D9474D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dirty="0"/>
              <a:t>Technique opératoire</a:t>
            </a:r>
          </a:p>
        </p:txBody>
      </p:sp>
    </p:spTree>
    <p:extLst>
      <p:ext uri="{BB962C8B-B14F-4D97-AF65-F5344CB8AC3E}">
        <p14:creationId xmlns:p14="http://schemas.microsoft.com/office/powerpoint/2010/main" val="70933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bâtiment, dessin&#10;&#10;Description générée automatiquement">
            <a:extLst>
              <a:ext uri="{FF2B5EF4-FFF2-40B4-BE49-F238E27FC236}">
                <a16:creationId xmlns:a16="http://schemas.microsoft.com/office/drawing/2014/main" id="{89BCF222-5948-4479-8670-A7CB595D8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02" y="1459330"/>
            <a:ext cx="3049348" cy="24310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477EC88-CD8B-4B14-9A02-658F32AD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92973"/>
              </p:ext>
            </p:extLst>
          </p:nvPr>
        </p:nvGraphicFramePr>
        <p:xfrm>
          <a:off x="4674226" y="627538"/>
          <a:ext cx="2919648" cy="30039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019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88534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318446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337940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337940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48039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E9C7441-A0AF-443F-B9DE-BDFFE524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65047" y="706782"/>
            <a:ext cx="2213125" cy="2845448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A0E241F-298B-4210-84EE-C8A2C4D946D8}"/>
              </a:ext>
            </a:extLst>
          </p:cNvPr>
          <p:cNvCxnSpPr>
            <a:cxnSpLocks/>
          </p:cNvCxnSpPr>
          <p:nvPr/>
        </p:nvCxnSpPr>
        <p:spPr>
          <a:xfrm>
            <a:off x="5381897" y="1001486"/>
            <a:ext cx="0" cy="6270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97B54524-2ED0-4584-9AD5-AD19C897A741}"/>
              </a:ext>
            </a:extLst>
          </p:cNvPr>
          <p:cNvCxnSpPr>
            <a:cxnSpLocks/>
          </p:cNvCxnSpPr>
          <p:nvPr/>
        </p:nvCxnSpPr>
        <p:spPr>
          <a:xfrm>
            <a:off x="5708469" y="1001485"/>
            <a:ext cx="65314" cy="14020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0B1DCF6C-67A6-43D1-840C-69E26EDE8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776" y="4137323"/>
            <a:ext cx="2104038" cy="2354978"/>
          </a:xfrm>
          <a:prstGeom prst="rect">
            <a:avLst/>
          </a:prstGeom>
        </p:spPr>
      </p:pic>
      <p:sp>
        <p:nvSpPr>
          <p:cNvPr id="20" name="Bulle narrative : ronde 19">
            <a:extLst>
              <a:ext uri="{FF2B5EF4-FFF2-40B4-BE49-F238E27FC236}">
                <a16:creationId xmlns:a16="http://schemas.microsoft.com/office/drawing/2014/main" id="{B132745C-F943-48AC-A9B6-AFCE1B2DA399}"/>
              </a:ext>
            </a:extLst>
          </p:cNvPr>
          <p:cNvSpPr/>
          <p:nvPr/>
        </p:nvSpPr>
        <p:spPr>
          <a:xfrm>
            <a:off x="4188373" y="3680404"/>
            <a:ext cx="8003627" cy="2176110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>
                <a:solidFill>
                  <a:schemeClr val="tx1"/>
                </a:solidFill>
              </a:rPr>
              <a:t>Rappelle-toi que le reste avec la division par 3 ne peut être que 0 ,1 ou 2. 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Quand tu as fini une division, vérifie avec une calculette: (</a:t>
            </a:r>
            <a:r>
              <a:rPr lang="fr-FR" sz="2000" b="1" dirty="0">
                <a:solidFill>
                  <a:srgbClr val="C00000"/>
                </a:solidFill>
              </a:rPr>
              <a:t>d</a:t>
            </a:r>
            <a:r>
              <a:rPr lang="fr-FR" sz="2000" b="1" dirty="0">
                <a:solidFill>
                  <a:schemeClr val="tx1"/>
                </a:solidFill>
              </a:rPr>
              <a:t>iviseur X </a:t>
            </a:r>
            <a:r>
              <a:rPr lang="fr-FR" sz="2000" b="1" dirty="0">
                <a:solidFill>
                  <a:srgbClr val="C00000"/>
                </a:solidFill>
              </a:rPr>
              <a:t>q</a:t>
            </a:r>
            <a:r>
              <a:rPr lang="fr-FR" sz="2000" b="1" dirty="0">
                <a:solidFill>
                  <a:schemeClr val="tx1"/>
                </a:solidFill>
              </a:rPr>
              <a:t>uotient) + </a:t>
            </a:r>
            <a:r>
              <a:rPr lang="fr-FR" sz="2000" b="1" dirty="0">
                <a:solidFill>
                  <a:srgbClr val="C00000"/>
                </a:solidFill>
              </a:rPr>
              <a:t>r</a:t>
            </a:r>
            <a:r>
              <a:rPr lang="fr-FR" sz="2000" b="1" dirty="0">
                <a:solidFill>
                  <a:schemeClr val="tx1"/>
                </a:solidFill>
              </a:rPr>
              <a:t>este = </a:t>
            </a:r>
            <a:r>
              <a:rPr lang="fr-FR" sz="2000" b="1" dirty="0">
                <a:solidFill>
                  <a:srgbClr val="C00000"/>
                </a:solidFill>
              </a:rPr>
              <a:t>D</a:t>
            </a:r>
            <a:r>
              <a:rPr lang="fr-FR" sz="2000" b="1" dirty="0">
                <a:solidFill>
                  <a:schemeClr val="tx1"/>
                </a:solidFill>
              </a:rPr>
              <a:t>ividende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E3D970-FC87-472C-976D-57E9EB77A7FA}"/>
              </a:ext>
            </a:extLst>
          </p:cNvPr>
          <p:cNvSpPr/>
          <p:nvPr/>
        </p:nvSpPr>
        <p:spPr>
          <a:xfrm>
            <a:off x="8971187" y="1628503"/>
            <a:ext cx="2400847" cy="2238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1B52A8-BB34-433F-B393-A15C143B29F7}"/>
              </a:ext>
            </a:extLst>
          </p:cNvPr>
          <p:cNvSpPr/>
          <p:nvPr/>
        </p:nvSpPr>
        <p:spPr>
          <a:xfrm>
            <a:off x="8971187" y="3289683"/>
            <a:ext cx="2400847" cy="2238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04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bâtiment, dessin&#10;&#10;Description générée automatiquement">
            <a:extLst>
              <a:ext uri="{FF2B5EF4-FFF2-40B4-BE49-F238E27FC236}">
                <a16:creationId xmlns:a16="http://schemas.microsoft.com/office/drawing/2014/main" id="{89BCF222-5948-4479-8670-A7CB595D8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8" y="231421"/>
            <a:ext cx="976857" cy="77877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477EC88-CD8B-4B14-9A02-658F32AD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32780"/>
              </p:ext>
            </p:extLst>
          </p:nvPr>
        </p:nvGraphicFramePr>
        <p:xfrm>
          <a:off x="2224906" y="592704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E9C7441-A0AF-443F-B9DE-BDFFE524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1616" y="592704"/>
            <a:ext cx="1293706" cy="1663337"/>
          </a:xfrm>
          <a:prstGeom prst="rect">
            <a:avLst/>
          </a:prstGeom>
        </p:spPr>
      </p:pic>
      <p:graphicFrame>
        <p:nvGraphicFramePr>
          <p:cNvPr id="7" name="Tableau 8">
            <a:extLst>
              <a:ext uri="{FF2B5EF4-FFF2-40B4-BE49-F238E27FC236}">
                <a16:creationId xmlns:a16="http://schemas.microsoft.com/office/drawing/2014/main" id="{716025B9-19AC-4889-B84C-CBAE0AC0A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28668"/>
              </p:ext>
            </p:extLst>
          </p:nvPr>
        </p:nvGraphicFramePr>
        <p:xfrm>
          <a:off x="6351435" y="584517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009439-29FD-4B9C-849C-8A02E16D9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8599"/>
              </p:ext>
            </p:extLst>
          </p:nvPr>
        </p:nvGraphicFramePr>
        <p:xfrm>
          <a:off x="10066817" y="584517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62A382C2-EC3E-4D08-827B-F6D922710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8745" y="592704"/>
            <a:ext cx="1294495" cy="1664352"/>
          </a:xfrm>
          <a:prstGeom prst="rect">
            <a:avLst/>
          </a:prstGeom>
        </p:spPr>
      </p:pic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id="{1461E474-74BD-4513-AA62-01781863C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87513"/>
              </p:ext>
            </p:extLst>
          </p:nvPr>
        </p:nvGraphicFramePr>
        <p:xfrm>
          <a:off x="2224906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EB6334A0-6DBF-4CD7-9D53-A8C3D3AF2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1616" y="3568950"/>
            <a:ext cx="1293706" cy="1663337"/>
          </a:xfrm>
          <a:prstGeom prst="rect">
            <a:avLst/>
          </a:prstGeom>
        </p:spPr>
      </p:pic>
      <p:graphicFrame>
        <p:nvGraphicFramePr>
          <p:cNvPr id="17" name="Tableau 8">
            <a:extLst>
              <a:ext uri="{FF2B5EF4-FFF2-40B4-BE49-F238E27FC236}">
                <a16:creationId xmlns:a16="http://schemas.microsoft.com/office/drawing/2014/main" id="{7C6531C5-CF7C-40ED-866D-EA0BAA7B2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86031"/>
              </p:ext>
            </p:extLst>
          </p:nvPr>
        </p:nvGraphicFramePr>
        <p:xfrm>
          <a:off x="6351435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6EF182E0-86F4-47A4-AF56-C99E1E8D1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50174"/>
              </p:ext>
            </p:extLst>
          </p:nvPr>
        </p:nvGraphicFramePr>
        <p:xfrm>
          <a:off x="10066817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9" name="Image 18">
            <a:extLst>
              <a:ext uri="{FF2B5EF4-FFF2-40B4-BE49-F238E27FC236}">
                <a16:creationId xmlns:a16="http://schemas.microsoft.com/office/drawing/2014/main" id="{9EE2052B-8CCF-426D-BE6C-95BC7A3D2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8745" y="3568950"/>
            <a:ext cx="1294495" cy="166435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B633324-C5CE-4CB7-B844-F861FCEEC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550" y="1423865"/>
            <a:ext cx="1294495" cy="166435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75AE0D1-3B03-441A-95D3-853554E51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625" y="3833441"/>
            <a:ext cx="1294495" cy="166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0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5000">
        <p:fade/>
      </p:transition>
    </mc:Choice>
    <mc:Fallback>
      <p:transition spd="med" advClick="0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112889" y="88662"/>
            <a:ext cx="7652825" cy="2574388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Donc nous allons voir maintenant comment on divise 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795 ÷ 3</a:t>
            </a:r>
          </a:p>
          <a:p>
            <a:pPr algn="ctr"/>
            <a:r>
              <a:rPr lang="fr-FR" dirty="0"/>
              <a:t>r</a:t>
            </a:r>
          </a:p>
        </p:txBody>
      </p:sp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6F0DB7E9-3902-4CFA-ADE0-205CB92F69E1}"/>
              </a:ext>
            </a:extLst>
          </p:cNvPr>
          <p:cNvSpPr/>
          <p:nvPr/>
        </p:nvSpPr>
        <p:spPr>
          <a:xfrm>
            <a:off x="4539175" y="2264898"/>
            <a:ext cx="7652825" cy="2574388"/>
          </a:xfrm>
          <a:prstGeom prst="wedgeEllipseCallout">
            <a:avLst>
              <a:gd name="adj1" fmla="val -65823"/>
              <a:gd name="adj2" fmla="val -41505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Rappel du vocabulaire: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Dividende       diviseur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                quotient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reste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7E924-A477-4B44-BA8A-463470004532}"/>
              </a:ext>
            </a:extLst>
          </p:cNvPr>
          <p:cNvCxnSpPr/>
          <p:nvPr/>
        </p:nvCxnSpPr>
        <p:spPr>
          <a:xfrm>
            <a:off x="7315200" y="3164305"/>
            <a:ext cx="96253" cy="1275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B8E20BA-CB3E-4680-A08B-A0819A0CAA57}"/>
              </a:ext>
            </a:extLst>
          </p:cNvPr>
          <p:cNvCxnSpPr>
            <a:cxnSpLocks/>
          </p:cNvCxnSpPr>
          <p:nvPr/>
        </p:nvCxnSpPr>
        <p:spPr>
          <a:xfrm>
            <a:off x="7315200" y="3429000"/>
            <a:ext cx="141972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2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0635"/>
              <a:gd name="adj2" fmla="val 12237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Toujours , </a:t>
            </a:r>
            <a:r>
              <a:rPr lang="fr-FR" sz="2400" b="1" dirty="0">
                <a:solidFill>
                  <a:schemeClr val="tx1"/>
                </a:solidFill>
              </a:rPr>
              <a:t>la table de 3 </a:t>
            </a:r>
            <a:r>
              <a:rPr lang="fr-FR" dirty="0">
                <a:solidFill>
                  <a:schemeClr val="tx1"/>
                </a:solidFill>
              </a:rPr>
              <a:t>que nous allons utiliser: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3E18F-6505-453E-AAE9-031585D23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1067" y="1212192"/>
            <a:ext cx="2213125" cy="284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3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1107"/>
              <a:gd name="adj2" fmla="val 9348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Les échanges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par exemple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centaine contre 10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centaines contre 20 dizaines  etc…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dizaine contre 10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dizaines contre 20 unités etc…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9293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26676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Divise les centaines par  3.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795        3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6</a:t>
            </a:r>
            <a:r>
              <a:rPr lang="fr-FR" dirty="0">
                <a:solidFill>
                  <a:schemeClr val="tx1"/>
                </a:solidFill>
              </a:rPr>
              <a:t>             </a:t>
            </a:r>
            <a:r>
              <a:rPr lang="fr-FR" dirty="0">
                <a:solidFill>
                  <a:srgbClr val="C00000"/>
                </a:solidFill>
              </a:rPr>
              <a:t>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</a:t>
            </a:r>
            <a:r>
              <a:rPr lang="fr-FR" dirty="0">
                <a:solidFill>
                  <a:srgbClr val="C00000"/>
                </a:solidFill>
              </a:rPr>
              <a:t>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7 centaines ÷ 3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2 centaines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 centaine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8111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867FB6C7-C4D7-4DC4-ADE5-B0B6EA72C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4091" y="3053023"/>
            <a:ext cx="2213125" cy="284544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92BF3C5-11AB-4DA7-AB4B-B173B169F0F5}"/>
              </a:ext>
            </a:extLst>
          </p:cNvPr>
          <p:cNvSpPr/>
          <p:nvPr/>
        </p:nvSpPr>
        <p:spPr>
          <a:xfrm>
            <a:off x="9176369" y="4127833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0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54661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dizaines par  3.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795          3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- 6              2</a:t>
            </a:r>
            <a:r>
              <a:rPr lang="fr-FR" dirty="0">
                <a:solidFill>
                  <a:srgbClr val="C00000"/>
                </a:solidFill>
              </a:rPr>
              <a:t>6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19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18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1 centaine contre 10 dizaines plus les 9,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19 dizaines ÷ 3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6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 dizaine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12298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/>
          <p:nvPr/>
        </p:nvCxnSpPr>
        <p:spPr>
          <a:xfrm>
            <a:off x="7494494" y="1558142"/>
            <a:ext cx="0" cy="3048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F0A42E83-09DD-422C-A8B4-74AFA1044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3007" y="3429000"/>
            <a:ext cx="2213125" cy="28454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D2CC236-93A6-48D8-A0C6-F8ED0209566E}"/>
              </a:ext>
            </a:extLst>
          </p:cNvPr>
          <p:cNvSpPr/>
          <p:nvPr/>
        </p:nvSpPr>
        <p:spPr>
          <a:xfrm>
            <a:off x="9525285" y="5359546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5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310775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unités par  3.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795        3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- 6              26</a:t>
            </a:r>
            <a:r>
              <a:rPr lang="fr-FR" dirty="0">
                <a:solidFill>
                  <a:srgbClr val="C00000"/>
                </a:solidFill>
              </a:rPr>
              <a:t>5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19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- 18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</a:t>
            </a:r>
            <a:r>
              <a:rPr lang="fr-FR" dirty="0">
                <a:solidFill>
                  <a:schemeClr val="tx1"/>
                </a:solidFill>
              </a:rPr>
              <a:t>15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-    15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   0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1 dizaine contre 10 unités plus les 5,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135unités ÷ 3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5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0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59142" y="1405742"/>
            <a:ext cx="102419" cy="1672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>
            <a:cxnSpLocks/>
          </p:cNvCxnSpPr>
          <p:nvPr/>
        </p:nvCxnSpPr>
        <p:spPr>
          <a:xfrm>
            <a:off x="7506447" y="1558142"/>
            <a:ext cx="0" cy="3582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5A98DCB-E1A5-4958-A039-97C663A9E6B7}"/>
              </a:ext>
            </a:extLst>
          </p:cNvPr>
          <p:cNvCxnSpPr>
            <a:cxnSpLocks/>
          </p:cNvCxnSpPr>
          <p:nvPr/>
        </p:nvCxnSpPr>
        <p:spPr>
          <a:xfrm>
            <a:off x="7097674" y="2935718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72C5336-7991-4359-8708-49E2CFD06D20}"/>
              </a:ext>
            </a:extLst>
          </p:cNvPr>
          <p:cNvCxnSpPr>
            <a:cxnSpLocks/>
          </p:cNvCxnSpPr>
          <p:nvPr/>
        </p:nvCxnSpPr>
        <p:spPr>
          <a:xfrm>
            <a:off x="7646894" y="1512047"/>
            <a:ext cx="44823" cy="9861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B4D49C73-B0B5-4ACA-ABFD-AE38AD8EC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2765" y="100205"/>
            <a:ext cx="2313865" cy="297497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90E1CB-5270-4A78-8B5D-911D791033BD}"/>
              </a:ext>
            </a:extLst>
          </p:cNvPr>
          <p:cNvSpPr/>
          <p:nvPr/>
        </p:nvSpPr>
        <p:spPr>
          <a:xfrm>
            <a:off x="9465134" y="1876252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9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0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dirty="0">
                <a:solidFill>
                  <a:schemeClr val="tx1"/>
                </a:solidFill>
              </a:rPr>
              <a:t>Maintenant la preuve:</a:t>
            </a:r>
          </a:p>
          <a:p>
            <a:r>
              <a:rPr lang="fr-FR" sz="2400" dirty="0">
                <a:solidFill>
                  <a:schemeClr val="tx1"/>
                </a:solidFill>
              </a:rPr>
              <a:t>Souviens-toi</a:t>
            </a:r>
          </a:p>
          <a:p>
            <a:r>
              <a:rPr lang="fr-FR" sz="2400" dirty="0">
                <a:solidFill>
                  <a:schemeClr val="tx1"/>
                </a:solidFill>
              </a:rPr>
              <a:t>( diviseur X quotient) + reste = Dividende</a:t>
            </a:r>
          </a:p>
          <a:p>
            <a:r>
              <a:rPr lang="fr-FR" sz="2400" dirty="0">
                <a:solidFill>
                  <a:schemeClr val="tx1"/>
                </a:solidFill>
              </a:rPr>
              <a:t>(d X q ) + r = 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( 3 X  265) + 0 = 795 + 0 = 795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6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3874864" y="2278913"/>
            <a:ext cx="7652825" cy="2145042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</a:rPr>
              <a:t>Voilà! Maintenant, entraine-toi avec les divisions qui suivent….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6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431</Words>
  <Application>Microsoft Office PowerPoint</Application>
  <PresentationFormat>Grand écran</PresentationFormat>
  <Paragraphs>212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DIVISER  PAR 3AVEC ÉCHANGE reste 0, 1 ou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DIVISER AVEC ÉCHANGE</dc:title>
  <dc:creator>Thierry Bertrand</dc:creator>
  <cp:lastModifiedBy>Thierry Bertrand</cp:lastModifiedBy>
  <cp:revision>54</cp:revision>
  <dcterms:created xsi:type="dcterms:W3CDTF">2020-05-02T08:33:00Z</dcterms:created>
  <dcterms:modified xsi:type="dcterms:W3CDTF">2020-05-04T12:44:19Z</dcterms:modified>
</cp:coreProperties>
</file>