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51989" y="648715"/>
            <a:ext cx="365887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4244974"/>
            <a:ext cx="6703695" cy="2606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659" y="361949"/>
            <a:ext cx="6648450" cy="7557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4239" y="380999"/>
            <a:ext cx="5838825" cy="7610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1989" y="648715"/>
            <a:ext cx="3656329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Les </a:t>
            </a:r>
            <a:r>
              <a:rPr dirty="0" spc="-5"/>
              <a:t>triangles </a:t>
            </a:r>
            <a:r>
              <a:rPr dirty="0"/>
              <a:t>et les</a:t>
            </a:r>
            <a:r>
              <a:rPr dirty="0" spc="-80"/>
              <a:t> </a:t>
            </a:r>
            <a:r>
              <a:rPr dirty="0"/>
              <a:t>cercles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1433829"/>
            <a:ext cx="1779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rlito"/>
                <a:cs typeface="Carlito"/>
              </a:rPr>
              <a:t>❶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Complète ce</a:t>
            </a:r>
            <a:r>
              <a:rPr dirty="0" u="heavy" sz="1200" spc="-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tableau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884802"/>
            <a:ext cx="24314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rlito"/>
                <a:cs typeface="Carlito"/>
              </a:rPr>
              <a:t>❷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Trace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les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triangles</a:t>
            </a:r>
            <a:r>
              <a:rPr dirty="0" u="heavy" sz="1200" spc="-3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demandés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6803517"/>
            <a:ext cx="3678554" cy="138938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200">
                <a:latin typeface="Carlito"/>
                <a:cs typeface="Carlito"/>
              </a:rPr>
              <a:t>❸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Complète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ces</a:t>
            </a:r>
            <a:r>
              <a:rPr dirty="0" u="heavy" sz="12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propositions</a:t>
            </a:r>
            <a:endParaRPr sz="1200">
              <a:latin typeface="Arial"/>
              <a:cs typeface="Arial"/>
            </a:endParaRPr>
          </a:p>
          <a:p>
            <a:pPr marL="911860" indent="-180340">
              <a:lnSpc>
                <a:spcPct val="100000"/>
              </a:lnSpc>
              <a:spcBef>
                <a:spcPts val="229"/>
              </a:spcBef>
              <a:buFont typeface="Symbol"/>
              <a:buChar char=""/>
              <a:tabLst>
                <a:tab pos="912494" algn="l"/>
              </a:tabLst>
            </a:pPr>
            <a:r>
              <a:rPr dirty="0" sz="1200">
                <a:latin typeface="Arial"/>
                <a:cs typeface="Arial"/>
              </a:rPr>
              <a:t>O est …………… </a:t>
            </a:r>
            <a:r>
              <a:rPr dirty="0" sz="1200" spc="-5">
                <a:latin typeface="Arial"/>
                <a:cs typeface="Arial"/>
              </a:rPr>
              <a:t>de </a:t>
            </a:r>
            <a:r>
              <a:rPr dirty="0" sz="1200" spc="-10">
                <a:latin typeface="Arial"/>
                <a:cs typeface="Arial"/>
              </a:rPr>
              <a:t>ce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cercle.</a:t>
            </a:r>
            <a:endParaRPr sz="1200">
              <a:latin typeface="Arial"/>
              <a:cs typeface="Arial"/>
            </a:endParaRPr>
          </a:p>
          <a:p>
            <a:pPr marL="911860" indent="-180340">
              <a:lnSpc>
                <a:spcPct val="100000"/>
              </a:lnSpc>
              <a:spcBef>
                <a:spcPts val="225"/>
              </a:spcBef>
              <a:buFont typeface="Symbol"/>
              <a:buChar char=""/>
              <a:tabLst>
                <a:tab pos="912494" algn="l"/>
              </a:tabLst>
            </a:pPr>
            <a:r>
              <a:rPr dirty="0" sz="1200">
                <a:latin typeface="Arial"/>
                <a:cs typeface="Arial"/>
              </a:rPr>
              <a:t>………….… est </a:t>
            </a:r>
            <a:r>
              <a:rPr dirty="0" sz="1200" spc="-5">
                <a:latin typeface="Arial"/>
                <a:cs typeface="Arial"/>
              </a:rPr>
              <a:t>le diamètre </a:t>
            </a:r>
            <a:r>
              <a:rPr dirty="0" sz="1200">
                <a:latin typeface="Arial"/>
                <a:cs typeface="Arial"/>
              </a:rPr>
              <a:t>de </a:t>
            </a:r>
            <a:r>
              <a:rPr dirty="0" sz="1200" spc="-5">
                <a:latin typeface="Arial"/>
                <a:cs typeface="Arial"/>
              </a:rPr>
              <a:t>ce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cercle.</a:t>
            </a:r>
            <a:endParaRPr sz="1200">
              <a:latin typeface="Arial"/>
              <a:cs typeface="Arial"/>
            </a:endParaRPr>
          </a:p>
          <a:p>
            <a:pPr marL="911860" indent="-180340">
              <a:lnSpc>
                <a:spcPct val="100000"/>
              </a:lnSpc>
              <a:spcBef>
                <a:spcPts val="229"/>
              </a:spcBef>
              <a:buFont typeface="Symbol"/>
              <a:buChar char=""/>
              <a:tabLst>
                <a:tab pos="912494" algn="l"/>
              </a:tabLst>
            </a:pPr>
            <a:r>
              <a:rPr dirty="0" sz="1200">
                <a:latin typeface="Arial"/>
                <a:cs typeface="Arial"/>
              </a:rPr>
              <a:t>[OA] est </a:t>
            </a:r>
            <a:r>
              <a:rPr dirty="0" sz="1200" spc="-5">
                <a:latin typeface="Arial"/>
                <a:cs typeface="Arial"/>
              </a:rPr>
              <a:t>le ……..……….. de ce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cercle.</a:t>
            </a:r>
            <a:endParaRPr sz="1200">
              <a:latin typeface="Arial"/>
              <a:cs typeface="Arial"/>
            </a:endParaRPr>
          </a:p>
          <a:p>
            <a:pPr marL="911860" indent="-180340">
              <a:lnSpc>
                <a:spcPct val="100000"/>
              </a:lnSpc>
              <a:spcBef>
                <a:spcPts val="229"/>
              </a:spcBef>
              <a:buFont typeface="Symbol"/>
              <a:buChar char=""/>
              <a:tabLst>
                <a:tab pos="912494" algn="l"/>
              </a:tabLst>
            </a:pPr>
            <a:r>
              <a:rPr dirty="0" sz="1200" spc="-5">
                <a:latin typeface="Arial"/>
                <a:cs typeface="Arial"/>
              </a:rPr>
              <a:t>Le segment [MN] </a:t>
            </a:r>
            <a:r>
              <a:rPr dirty="0" sz="1200">
                <a:latin typeface="Arial"/>
                <a:cs typeface="Arial"/>
              </a:rPr>
              <a:t>est </a:t>
            </a:r>
            <a:r>
              <a:rPr dirty="0" sz="1200" spc="-5">
                <a:latin typeface="Arial"/>
                <a:cs typeface="Arial"/>
              </a:rPr>
              <a:t>une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…….…………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200">
                <a:latin typeface="Carlito"/>
                <a:cs typeface="Carlito"/>
              </a:rPr>
              <a:t>❹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Trace </a:t>
            </a:r>
            <a:r>
              <a:rPr dirty="0" u="heavy" sz="12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les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cercles</a:t>
            </a:r>
            <a:r>
              <a:rPr dirty="0" u="heavy" sz="12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demandés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01064" y="1817242"/>
          <a:ext cx="5817235" cy="1015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2160"/>
                <a:gridCol w="2181225"/>
                <a:gridCol w="1478914"/>
                <a:gridCol w="1384300"/>
              </a:tblGrid>
              <a:tr h="501395"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400" b="1">
                          <a:latin typeface="Carlito"/>
                          <a:cs typeface="Carlito"/>
                        </a:rPr>
                        <a:t>A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12636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1484">
                        <a:lnSpc>
                          <a:spcPct val="100000"/>
                        </a:lnSpc>
                        <a:tabLst>
                          <a:tab pos="1696720" algn="l"/>
                        </a:tabLst>
                      </a:pPr>
                      <a:r>
                        <a:rPr dirty="0" sz="1400" b="1">
                          <a:latin typeface="Carlito"/>
                          <a:cs typeface="Carlito"/>
                        </a:rPr>
                        <a:t>B	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ctr" marR="369570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dirty="0" sz="1400" b="1">
                          <a:latin typeface="Carlito"/>
                          <a:cs typeface="Carlito"/>
                        </a:rPr>
                        <a:t>D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135255"/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335"/>
                        </a:lnSpc>
                        <a:tabLst>
                          <a:tab pos="1174750" algn="l"/>
                        </a:tabLst>
                      </a:pPr>
                      <a:r>
                        <a:rPr dirty="0" sz="1400" b="1">
                          <a:latin typeface="Carlito"/>
                          <a:cs typeface="Carlito"/>
                        </a:rPr>
                        <a:t>E	F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0"/>
                </a:tc>
              </a:tr>
              <a:tr h="513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50"/>
                        </a:lnSpc>
                      </a:pPr>
                      <a:r>
                        <a:rPr dirty="0" sz="1400" b="1">
                          <a:latin typeface="Carlito"/>
                          <a:cs typeface="Carlito"/>
                        </a:rPr>
                        <a:t>G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491490">
                        <a:lnSpc>
                          <a:spcPct val="100000"/>
                        </a:lnSpc>
                        <a:tabLst>
                          <a:tab pos="1608455" algn="l"/>
                        </a:tabLst>
                      </a:pPr>
                      <a:r>
                        <a:rPr dirty="0" sz="1400" b="1">
                          <a:latin typeface="Carlito"/>
                          <a:cs typeface="Carlito"/>
                        </a:rPr>
                        <a:t>H	I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21793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400" b="1">
                          <a:latin typeface="Carlito"/>
                          <a:cs typeface="Carlito"/>
                        </a:rPr>
                        <a:t>K</a:t>
                      </a:r>
                      <a:endParaRPr sz="1400">
                        <a:latin typeface="Carlito"/>
                        <a:cs typeface="Carlito"/>
                      </a:endParaRPr>
                    </a:p>
                    <a:p>
                      <a:pPr marL="374015">
                        <a:lnSpc>
                          <a:spcPts val="1650"/>
                        </a:lnSpc>
                        <a:spcBef>
                          <a:spcPts val="25"/>
                        </a:spcBef>
                      </a:pPr>
                      <a:r>
                        <a:rPr dirty="0" sz="1400" b="1">
                          <a:latin typeface="Carlito"/>
                          <a:cs typeface="Carlito"/>
                        </a:rPr>
                        <a:t>J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33464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400" b="1">
                          <a:latin typeface="Carlito"/>
                          <a:cs typeface="Carlito"/>
                        </a:rPr>
                        <a:t>L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B="0" marT="76200"/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81227" y="3273805"/>
          <a:ext cx="6202680" cy="62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195"/>
                <a:gridCol w="1289684"/>
                <a:gridCol w="1196339"/>
                <a:gridCol w="1135380"/>
                <a:gridCol w="1265554"/>
              </a:tblGrid>
              <a:tr h="356997">
                <a:tc>
                  <a:txBody>
                    <a:bodyPr/>
                    <a:lstStyle/>
                    <a:p>
                      <a:pPr marL="68580">
                        <a:lnSpc>
                          <a:spcPts val="136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………………......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ts val="134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………………….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36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……………….....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…………………..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…………….......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………………..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36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………….......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………………..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……………….....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ts val="1345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…………………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07034">
                        <a:lnSpc>
                          <a:spcPts val="139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…….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……..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>
                        <a:lnSpc>
                          <a:spcPts val="139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spc="3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………..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139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E………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345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D………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7200" y="4244974"/>
          <a:ext cx="6703695" cy="2606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4565"/>
                <a:gridCol w="2083435"/>
                <a:gridCol w="2385059"/>
              </a:tblGrid>
              <a:tr h="1254251"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Trace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triangle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isocèle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Trace une triangle rectangle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isocèle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Trace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triangle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équilatéral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52042">
                <a:tc>
                  <a:txBody>
                    <a:bodyPr/>
                    <a:lstStyle/>
                    <a:p>
                      <a:pPr marL="116839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Trace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triangle ABC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tel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que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276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AB =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BC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cm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et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CA=</a:t>
                      </a:r>
                      <a:r>
                        <a:rPr dirty="0" sz="1200" spc="3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3cm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Trace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triangle tel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que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AB=BC=BC=3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Trace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triangle tel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que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AB=6cm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,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BC=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3cm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CA=4cm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51180" y="8309812"/>
          <a:ext cx="6661784" cy="17043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900"/>
                <a:gridCol w="2520950"/>
                <a:gridCol w="2526665"/>
              </a:tblGrid>
              <a:tr h="1704086">
                <a:tc>
                  <a:txBody>
                    <a:bodyPr/>
                    <a:lstStyle/>
                    <a:p>
                      <a:pPr marL="276225" marR="215265" indent="-14986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Trace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cercle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de  diamètre 3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137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Trace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cercle de rayon 2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8745" marR="119380" indent="-190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Trace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un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cercle de rayon AB de  centre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et un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cercle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rayon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AB 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de centre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123825">
                        <a:lnSpc>
                          <a:spcPts val="1240"/>
                        </a:lnSpc>
                      </a:pPr>
                      <a:r>
                        <a:rPr dirty="0" sz="1100">
                          <a:latin typeface="Carlito"/>
                          <a:cs typeface="Carlito"/>
                        </a:rPr>
                        <a:t>C</a:t>
                      </a:r>
                      <a:endParaRPr sz="1100">
                        <a:latin typeface="Carlito"/>
                        <a:cs typeface="Carlito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30175">
                        <a:lnSpc>
                          <a:spcPct val="100000"/>
                        </a:lnSpc>
                        <a:tabLst>
                          <a:tab pos="842644" algn="l"/>
                        </a:tabLst>
                      </a:pPr>
                      <a:r>
                        <a:rPr dirty="0" sz="1100">
                          <a:latin typeface="Carlito"/>
                          <a:cs typeface="Carlito"/>
                        </a:rPr>
                        <a:t>A	B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7110730" y="251078"/>
            <a:ext cx="429259" cy="1892935"/>
          </a:xfrm>
          <a:custGeom>
            <a:avLst/>
            <a:gdLst/>
            <a:ahLst/>
            <a:cxnLst/>
            <a:rect l="l" t="t" r="r" b="b"/>
            <a:pathLst>
              <a:path w="429259" h="1892935">
                <a:moveTo>
                  <a:pt x="429260" y="0"/>
                </a:moveTo>
                <a:lnTo>
                  <a:pt x="214629" y="0"/>
                </a:lnTo>
                <a:lnTo>
                  <a:pt x="165431" y="5670"/>
                </a:lnTo>
                <a:lnTo>
                  <a:pt x="120261" y="21823"/>
                </a:lnTo>
                <a:lnTo>
                  <a:pt x="80409" y="47166"/>
                </a:lnTo>
                <a:lnTo>
                  <a:pt x="47166" y="80409"/>
                </a:lnTo>
                <a:lnTo>
                  <a:pt x="21823" y="120261"/>
                </a:lnTo>
                <a:lnTo>
                  <a:pt x="5670" y="165431"/>
                </a:lnTo>
                <a:lnTo>
                  <a:pt x="0" y="214629"/>
                </a:lnTo>
                <a:lnTo>
                  <a:pt x="0" y="1678304"/>
                </a:lnTo>
                <a:lnTo>
                  <a:pt x="5670" y="1727543"/>
                </a:lnTo>
                <a:lnTo>
                  <a:pt x="21823" y="1772729"/>
                </a:lnTo>
                <a:lnTo>
                  <a:pt x="47166" y="1812579"/>
                </a:lnTo>
                <a:lnTo>
                  <a:pt x="80409" y="1845808"/>
                </a:lnTo>
                <a:lnTo>
                  <a:pt x="120261" y="1871133"/>
                </a:lnTo>
                <a:lnTo>
                  <a:pt x="165431" y="1887270"/>
                </a:lnTo>
                <a:lnTo>
                  <a:pt x="214629" y="1892934"/>
                </a:lnTo>
                <a:lnTo>
                  <a:pt x="429260" y="1892934"/>
                </a:lnTo>
                <a:lnTo>
                  <a:pt x="42926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212720" y="521969"/>
            <a:ext cx="289560" cy="1346200"/>
          </a:xfrm>
          <a:prstGeom prst="rect">
            <a:avLst/>
          </a:prstGeom>
        </p:spPr>
        <p:txBody>
          <a:bodyPr wrap="square" lIns="0" tIns="12700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10" b="1">
                <a:solidFill>
                  <a:srgbClr val="FFFFFF"/>
                </a:solidFill>
                <a:latin typeface="Verdana"/>
                <a:cs typeface="Verdana"/>
              </a:rPr>
              <a:t>Géométrie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35330" y="1715769"/>
            <a:ext cx="2186940" cy="579755"/>
            <a:chOff x="735330" y="1715769"/>
            <a:chExt cx="2186940" cy="579755"/>
          </a:xfrm>
        </p:grpSpPr>
        <p:sp>
          <p:nvSpPr>
            <p:cNvPr id="13" name="object 13"/>
            <p:cNvSpPr/>
            <p:nvPr/>
          </p:nvSpPr>
          <p:spPr>
            <a:xfrm>
              <a:off x="1875408" y="1787270"/>
              <a:ext cx="1040765" cy="502284"/>
            </a:xfrm>
            <a:custGeom>
              <a:avLst/>
              <a:gdLst/>
              <a:ahLst/>
              <a:cxnLst/>
              <a:rect l="l" t="t" r="r" b="b"/>
              <a:pathLst>
                <a:path w="1040764" h="502285">
                  <a:moveTo>
                    <a:pt x="357124" y="501904"/>
                  </a:moveTo>
                  <a:lnTo>
                    <a:pt x="0" y="15748"/>
                  </a:lnTo>
                  <a:lnTo>
                    <a:pt x="1040257" y="0"/>
                  </a:lnTo>
                  <a:lnTo>
                    <a:pt x="357124" y="50190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741680" y="1722119"/>
              <a:ext cx="1104265" cy="561975"/>
            </a:xfrm>
            <a:custGeom>
              <a:avLst/>
              <a:gdLst/>
              <a:ahLst/>
              <a:cxnLst/>
              <a:rect l="l" t="t" r="r" b="b"/>
              <a:pathLst>
                <a:path w="1104264" h="561975">
                  <a:moveTo>
                    <a:pt x="0" y="561975"/>
                  </a:moveTo>
                  <a:lnTo>
                    <a:pt x="552069" y="0"/>
                  </a:lnTo>
                  <a:lnTo>
                    <a:pt x="1104264" y="561975"/>
                  </a:lnTo>
                  <a:lnTo>
                    <a:pt x="0" y="56197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/>
          <p:nvPr/>
        </p:nvSpPr>
        <p:spPr>
          <a:xfrm>
            <a:off x="4326254" y="1491614"/>
            <a:ext cx="719455" cy="719455"/>
          </a:xfrm>
          <a:custGeom>
            <a:avLst/>
            <a:gdLst/>
            <a:ahLst/>
            <a:cxnLst/>
            <a:rect l="l" t="t" r="r" b="b"/>
            <a:pathLst>
              <a:path w="719454" h="719455">
                <a:moveTo>
                  <a:pt x="0" y="719454"/>
                </a:moveTo>
                <a:lnTo>
                  <a:pt x="0" y="0"/>
                </a:lnTo>
                <a:lnTo>
                  <a:pt x="719455" y="719454"/>
                </a:lnTo>
                <a:lnTo>
                  <a:pt x="0" y="71945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961890" y="2239390"/>
            <a:ext cx="522605" cy="571500"/>
          </a:xfrm>
          <a:custGeom>
            <a:avLst/>
            <a:gdLst/>
            <a:ahLst/>
            <a:cxnLst/>
            <a:rect l="l" t="t" r="r" b="b"/>
            <a:pathLst>
              <a:path w="522604" h="571500">
                <a:moveTo>
                  <a:pt x="0" y="571500"/>
                </a:moveTo>
                <a:lnTo>
                  <a:pt x="261238" y="0"/>
                </a:lnTo>
                <a:lnTo>
                  <a:pt x="522605" y="571500"/>
                </a:lnTo>
                <a:lnTo>
                  <a:pt x="0" y="5715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7" name="object 17"/>
          <p:cNvGrpSpPr/>
          <p:nvPr/>
        </p:nvGrpSpPr>
        <p:grpSpPr>
          <a:xfrm>
            <a:off x="5274309" y="1491995"/>
            <a:ext cx="1623060" cy="1347470"/>
            <a:chOff x="5274309" y="1491995"/>
            <a:chExt cx="1623060" cy="1347470"/>
          </a:xfrm>
        </p:grpSpPr>
        <p:sp>
          <p:nvSpPr>
            <p:cNvPr id="18" name="object 18"/>
            <p:cNvSpPr/>
            <p:nvPr/>
          </p:nvSpPr>
          <p:spPr>
            <a:xfrm>
              <a:off x="5769609" y="2397632"/>
              <a:ext cx="953769" cy="435609"/>
            </a:xfrm>
            <a:custGeom>
              <a:avLst/>
              <a:gdLst/>
              <a:ahLst/>
              <a:cxnLst/>
              <a:rect l="l" t="t" r="r" b="b"/>
              <a:pathLst>
                <a:path w="953770" h="435610">
                  <a:moveTo>
                    <a:pt x="0" y="111759"/>
                  </a:moveTo>
                  <a:lnTo>
                    <a:pt x="569722" y="0"/>
                  </a:lnTo>
                  <a:lnTo>
                    <a:pt x="953642" y="435482"/>
                  </a:lnTo>
                  <a:lnTo>
                    <a:pt x="0" y="11175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181343" y="1498345"/>
              <a:ext cx="709930" cy="875030"/>
            </a:xfrm>
            <a:custGeom>
              <a:avLst/>
              <a:gdLst/>
              <a:ahLst/>
              <a:cxnLst/>
              <a:rect l="l" t="t" r="r" b="b"/>
              <a:pathLst>
                <a:path w="709929" h="875030">
                  <a:moveTo>
                    <a:pt x="709676" y="284480"/>
                  </a:moveTo>
                  <a:lnTo>
                    <a:pt x="473201" y="874522"/>
                  </a:lnTo>
                  <a:lnTo>
                    <a:pt x="0" y="0"/>
                  </a:lnTo>
                  <a:lnTo>
                    <a:pt x="709676" y="28448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5280659" y="1527174"/>
              <a:ext cx="990600" cy="571500"/>
            </a:xfrm>
            <a:custGeom>
              <a:avLst/>
              <a:gdLst/>
              <a:ahLst/>
              <a:cxnLst/>
              <a:rect l="l" t="t" r="r" b="b"/>
              <a:pathLst>
                <a:path w="990600" h="571500">
                  <a:moveTo>
                    <a:pt x="0" y="571500"/>
                  </a:moveTo>
                  <a:lnTo>
                    <a:pt x="59309" y="0"/>
                  </a:lnTo>
                  <a:lnTo>
                    <a:pt x="990600" y="571500"/>
                  </a:lnTo>
                  <a:lnTo>
                    <a:pt x="0" y="5715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/>
          <p:nvPr/>
        </p:nvSpPr>
        <p:spPr>
          <a:xfrm>
            <a:off x="1576958" y="2351404"/>
            <a:ext cx="1340485" cy="553720"/>
          </a:xfrm>
          <a:custGeom>
            <a:avLst/>
            <a:gdLst/>
            <a:ahLst/>
            <a:cxnLst/>
            <a:rect l="l" t="t" r="r" b="b"/>
            <a:pathLst>
              <a:path w="1340485" h="553719">
                <a:moveTo>
                  <a:pt x="1339977" y="0"/>
                </a:moveTo>
                <a:lnTo>
                  <a:pt x="718947" y="553465"/>
                </a:lnTo>
                <a:lnTo>
                  <a:pt x="0" y="164337"/>
                </a:lnTo>
                <a:lnTo>
                  <a:pt x="13399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73430" y="2464180"/>
            <a:ext cx="703580" cy="445770"/>
          </a:xfrm>
          <a:custGeom>
            <a:avLst/>
            <a:gdLst/>
            <a:ahLst/>
            <a:cxnLst/>
            <a:rect l="l" t="t" r="r" b="b"/>
            <a:pathLst>
              <a:path w="703580" h="445769">
                <a:moveTo>
                  <a:pt x="0" y="445770"/>
                </a:moveTo>
                <a:lnTo>
                  <a:pt x="572643" y="0"/>
                </a:lnTo>
                <a:lnTo>
                  <a:pt x="703580" y="445770"/>
                </a:lnTo>
                <a:lnTo>
                  <a:pt x="0" y="44577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3" name="object 23"/>
          <p:cNvGrpSpPr/>
          <p:nvPr/>
        </p:nvGrpSpPr>
        <p:grpSpPr>
          <a:xfrm>
            <a:off x="3042285" y="1571243"/>
            <a:ext cx="1591310" cy="1480820"/>
            <a:chOff x="3042285" y="1571243"/>
            <a:chExt cx="1591310" cy="1480820"/>
          </a:xfrm>
        </p:grpSpPr>
        <p:sp>
          <p:nvSpPr>
            <p:cNvPr id="24" name="object 24"/>
            <p:cNvSpPr/>
            <p:nvPr/>
          </p:nvSpPr>
          <p:spPr>
            <a:xfrm>
              <a:off x="3048635" y="2328290"/>
              <a:ext cx="914400" cy="537210"/>
            </a:xfrm>
            <a:custGeom>
              <a:avLst/>
              <a:gdLst/>
              <a:ahLst/>
              <a:cxnLst/>
              <a:rect l="l" t="t" r="r" b="b"/>
              <a:pathLst>
                <a:path w="914400" h="537210">
                  <a:moveTo>
                    <a:pt x="0" y="537210"/>
                  </a:moveTo>
                  <a:lnTo>
                    <a:pt x="265811" y="0"/>
                  </a:lnTo>
                  <a:lnTo>
                    <a:pt x="914400" y="537210"/>
                  </a:lnTo>
                  <a:lnTo>
                    <a:pt x="0" y="53721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004310" y="2416047"/>
              <a:ext cx="622935" cy="629920"/>
            </a:xfrm>
            <a:custGeom>
              <a:avLst/>
              <a:gdLst/>
              <a:ahLst/>
              <a:cxnLst/>
              <a:rect l="l" t="t" r="r" b="b"/>
              <a:pathLst>
                <a:path w="622935" h="629919">
                  <a:moveTo>
                    <a:pt x="0" y="179069"/>
                  </a:moveTo>
                  <a:lnTo>
                    <a:pt x="622807" y="0"/>
                  </a:lnTo>
                  <a:lnTo>
                    <a:pt x="468756" y="629538"/>
                  </a:lnTo>
                  <a:lnTo>
                    <a:pt x="0" y="17906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051937" y="1577593"/>
              <a:ext cx="955040" cy="965200"/>
            </a:xfrm>
            <a:custGeom>
              <a:avLst/>
              <a:gdLst/>
              <a:ahLst/>
              <a:cxnLst/>
              <a:rect l="l" t="t" r="r" b="b"/>
              <a:pathLst>
                <a:path w="955039" h="965200">
                  <a:moveTo>
                    <a:pt x="0" y="274193"/>
                  </a:moveTo>
                  <a:lnTo>
                    <a:pt x="954786" y="0"/>
                  </a:lnTo>
                  <a:lnTo>
                    <a:pt x="718947" y="964946"/>
                  </a:lnTo>
                  <a:lnTo>
                    <a:pt x="0" y="27419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/>
          <p:nvPr/>
        </p:nvSpPr>
        <p:spPr>
          <a:xfrm>
            <a:off x="5727700" y="9004300"/>
            <a:ext cx="518159" cy="464820"/>
          </a:xfrm>
          <a:custGeom>
            <a:avLst/>
            <a:gdLst/>
            <a:ahLst/>
            <a:cxnLst/>
            <a:rect l="l" t="t" r="r" b="b"/>
            <a:pathLst>
              <a:path w="518160" h="464820">
                <a:moveTo>
                  <a:pt x="0" y="464781"/>
                </a:moveTo>
                <a:lnTo>
                  <a:pt x="264287" y="0"/>
                </a:lnTo>
                <a:lnTo>
                  <a:pt x="518160" y="464781"/>
                </a:lnTo>
                <a:lnTo>
                  <a:pt x="0" y="46478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113712" y="6796411"/>
            <a:ext cx="1242421" cy="13183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29" name="object 29"/>
          <p:cNvGrpSpPr/>
          <p:nvPr/>
        </p:nvGrpSpPr>
        <p:grpSpPr>
          <a:xfrm>
            <a:off x="457200" y="360044"/>
            <a:ext cx="1447800" cy="466725"/>
            <a:chOff x="457200" y="360044"/>
            <a:chExt cx="1447800" cy="466725"/>
          </a:xfrm>
        </p:grpSpPr>
        <p:sp>
          <p:nvSpPr>
            <p:cNvPr id="30" name="object 30"/>
            <p:cNvSpPr/>
            <p:nvPr/>
          </p:nvSpPr>
          <p:spPr>
            <a:xfrm>
              <a:off x="457200" y="360044"/>
              <a:ext cx="1447800" cy="466725"/>
            </a:xfrm>
            <a:custGeom>
              <a:avLst/>
              <a:gdLst/>
              <a:ahLst/>
              <a:cxnLst/>
              <a:rect l="l" t="t" r="r" b="b"/>
              <a:pathLst>
                <a:path w="1447800" h="466725">
                  <a:moveTo>
                    <a:pt x="1447800" y="0"/>
                  </a:moveTo>
                  <a:lnTo>
                    <a:pt x="0" y="0"/>
                  </a:lnTo>
                  <a:lnTo>
                    <a:pt x="0" y="466725"/>
                  </a:lnTo>
                  <a:lnTo>
                    <a:pt x="1447800" y="466725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539496" y="405383"/>
              <a:ext cx="1365504" cy="3764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457200" y="360044"/>
            <a:ext cx="1447800" cy="46672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249554">
              <a:lnSpc>
                <a:spcPct val="100000"/>
              </a:lnSpc>
              <a:spcBef>
                <a:spcPts val="335"/>
              </a:spcBef>
            </a:pPr>
            <a:r>
              <a:rPr dirty="0" sz="2000" spc="-5">
                <a:latin typeface="Carlito"/>
                <a:cs typeface="Carlito"/>
              </a:rPr>
              <a:t>Exercices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.</dc:creator>
  <dcterms:created xsi:type="dcterms:W3CDTF">2020-05-25T12:57:41Z</dcterms:created>
  <dcterms:modified xsi:type="dcterms:W3CDTF">2020-05-25T12:57:41Z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2020-05-25T00:00:00Z</vt:filetime>
  </property>
  <property fmtid="{D5CDD505-2E9C-101B-9397-08002B2CF9AE}" pid="3" name="Creator">
    <vt:lpwstr>Microsoft® Word pour Microsoft 365</vt:lpwstr>
  </property>
  <property fmtid="{D5CDD505-2E9C-101B-9397-08002B2CF9AE}" pid="4" name="LastSaved">
    <vt:filetime>2020-05-25T00:00:00Z</vt:filetime>
  </property>
</Properties>
</file>