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014" y="-35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53488" y="412495"/>
            <a:ext cx="4055872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14984" y="399414"/>
            <a:ext cx="6746240" cy="648335"/>
          </a:xfrm>
          <a:custGeom>
            <a:avLst/>
            <a:gdLst/>
            <a:ahLst/>
            <a:cxnLst/>
            <a:rect l="l" t="t" r="r" b="b"/>
            <a:pathLst>
              <a:path w="6746240" h="648335">
                <a:moveTo>
                  <a:pt x="6638163" y="0"/>
                </a:moveTo>
                <a:lnTo>
                  <a:pt x="108051" y="0"/>
                </a:lnTo>
                <a:lnTo>
                  <a:pt x="65992" y="8493"/>
                </a:lnTo>
                <a:lnTo>
                  <a:pt x="31646" y="31654"/>
                </a:lnTo>
                <a:lnTo>
                  <a:pt x="8490" y="66008"/>
                </a:lnTo>
                <a:lnTo>
                  <a:pt x="0" y="108076"/>
                </a:lnTo>
                <a:lnTo>
                  <a:pt x="0" y="648335"/>
                </a:lnTo>
                <a:lnTo>
                  <a:pt x="6746240" y="648335"/>
                </a:lnTo>
                <a:lnTo>
                  <a:pt x="6746240" y="108076"/>
                </a:lnTo>
                <a:lnTo>
                  <a:pt x="6737746" y="66008"/>
                </a:lnTo>
                <a:lnTo>
                  <a:pt x="6714585" y="31654"/>
                </a:lnTo>
                <a:lnTo>
                  <a:pt x="6680231" y="8493"/>
                </a:lnTo>
                <a:lnTo>
                  <a:pt x="6638163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68450" y="412495"/>
            <a:ext cx="4464176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1035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Le coin des petits futés 2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504507" y="238124"/>
            <a:ext cx="6859270" cy="1089025"/>
            <a:chOff x="504507" y="238124"/>
            <a:chExt cx="6859270" cy="1089025"/>
          </a:xfrm>
        </p:grpSpPr>
        <p:sp>
          <p:nvSpPr>
            <p:cNvPr id="6" name="object 6"/>
            <p:cNvSpPr/>
            <p:nvPr/>
          </p:nvSpPr>
          <p:spPr>
            <a:xfrm>
              <a:off x="6416802" y="238124"/>
              <a:ext cx="946912" cy="7141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18794" y="827912"/>
              <a:ext cx="1616710" cy="484505"/>
            </a:xfrm>
            <a:custGeom>
              <a:avLst/>
              <a:gdLst/>
              <a:ahLst/>
              <a:cxnLst/>
              <a:rect l="l" t="t" r="r" b="b"/>
              <a:pathLst>
                <a:path w="1616710" h="484505">
                  <a:moveTo>
                    <a:pt x="1535938" y="0"/>
                  </a:moveTo>
                  <a:lnTo>
                    <a:pt x="80759" y="0"/>
                  </a:lnTo>
                  <a:lnTo>
                    <a:pt x="49324" y="6351"/>
                  </a:lnTo>
                  <a:lnTo>
                    <a:pt x="23653" y="23669"/>
                  </a:lnTo>
                  <a:lnTo>
                    <a:pt x="6346" y="49345"/>
                  </a:lnTo>
                  <a:lnTo>
                    <a:pt x="0" y="80772"/>
                  </a:lnTo>
                  <a:lnTo>
                    <a:pt x="0" y="484504"/>
                  </a:lnTo>
                  <a:lnTo>
                    <a:pt x="1616710" y="484504"/>
                  </a:lnTo>
                  <a:lnTo>
                    <a:pt x="1616710" y="80772"/>
                  </a:lnTo>
                  <a:lnTo>
                    <a:pt x="1610358" y="49345"/>
                  </a:lnTo>
                  <a:lnTo>
                    <a:pt x="1593040" y="23669"/>
                  </a:lnTo>
                  <a:lnTo>
                    <a:pt x="1567364" y="6351"/>
                  </a:lnTo>
                  <a:lnTo>
                    <a:pt x="1535938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18794" y="827912"/>
              <a:ext cx="1616710" cy="484505"/>
            </a:xfrm>
            <a:custGeom>
              <a:avLst/>
              <a:gdLst/>
              <a:ahLst/>
              <a:cxnLst/>
              <a:rect l="l" t="t" r="r" b="b"/>
              <a:pathLst>
                <a:path w="1616710" h="484505">
                  <a:moveTo>
                    <a:pt x="80759" y="0"/>
                  </a:moveTo>
                  <a:lnTo>
                    <a:pt x="1535938" y="0"/>
                  </a:lnTo>
                  <a:lnTo>
                    <a:pt x="1567364" y="6351"/>
                  </a:lnTo>
                  <a:lnTo>
                    <a:pt x="1593040" y="23669"/>
                  </a:lnTo>
                  <a:lnTo>
                    <a:pt x="1610358" y="49345"/>
                  </a:lnTo>
                  <a:lnTo>
                    <a:pt x="1616710" y="80772"/>
                  </a:lnTo>
                  <a:lnTo>
                    <a:pt x="1616710" y="484504"/>
                  </a:lnTo>
                  <a:lnTo>
                    <a:pt x="0" y="484504"/>
                  </a:lnTo>
                  <a:lnTo>
                    <a:pt x="0" y="80772"/>
                  </a:lnTo>
                  <a:lnTo>
                    <a:pt x="6346" y="49345"/>
                  </a:lnTo>
                  <a:lnTo>
                    <a:pt x="23653" y="23669"/>
                  </a:lnTo>
                  <a:lnTo>
                    <a:pt x="49324" y="6351"/>
                  </a:lnTo>
                  <a:lnTo>
                    <a:pt x="80759" y="0"/>
                  </a:lnTo>
                  <a:close/>
                </a:path>
              </a:pathLst>
            </a:custGeom>
            <a:ln w="28574">
              <a:solidFill>
                <a:srgbClr val="6FAC4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64895" y="824229"/>
            <a:ext cx="14960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1F5F"/>
                </a:solidFill>
                <a:latin typeface="Carlito"/>
                <a:cs typeface="Carlito"/>
              </a:rPr>
              <a:t>Géographie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50875" y="4820157"/>
            <a:ext cx="3480435" cy="461009"/>
          </a:xfrm>
          <a:custGeom>
            <a:avLst/>
            <a:gdLst/>
            <a:ahLst/>
            <a:cxnLst/>
            <a:rect l="l" t="t" r="r" b="b"/>
            <a:pathLst>
              <a:path w="3480435" h="461010">
                <a:moveTo>
                  <a:pt x="3403600" y="0"/>
                </a:moveTo>
                <a:lnTo>
                  <a:pt x="76834" y="0"/>
                </a:lnTo>
                <a:lnTo>
                  <a:pt x="46929" y="6040"/>
                </a:lnTo>
                <a:lnTo>
                  <a:pt x="22505" y="22510"/>
                </a:lnTo>
                <a:lnTo>
                  <a:pt x="6038" y="46934"/>
                </a:lnTo>
                <a:lnTo>
                  <a:pt x="0" y="76835"/>
                </a:lnTo>
                <a:lnTo>
                  <a:pt x="0" y="461010"/>
                </a:lnTo>
                <a:lnTo>
                  <a:pt x="3480435" y="461010"/>
                </a:lnTo>
                <a:lnTo>
                  <a:pt x="3480435" y="76835"/>
                </a:lnTo>
                <a:lnTo>
                  <a:pt x="3474394" y="46934"/>
                </a:lnTo>
                <a:lnTo>
                  <a:pt x="3457924" y="22510"/>
                </a:lnTo>
                <a:lnTo>
                  <a:pt x="3433500" y="6040"/>
                </a:lnTo>
                <a:lnTo>
                  <a:pt x="3403600" y="0"/>
                </a:lnTo>
                <a:close/>
              </a:path>
            </a:pathLst>
          </a:custGeom>
          <a:solidFill>
            <a:srgbClr val="BCD6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95324" y="4822316"/>
            <a:ext cx="3242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4471C4"/>
                </a:solidFill>
                <a:latin typeface="Carlito"/>
                <a:cs typeface="Carlito"/>
              </a:rPr>
              <a:t>Grammaire </a:t>
            </a:r>
            <a:r>
              <a:rPr sz="2400" b="1" dirty="0">
                <a:solidFill>
                  <a:srgbClr val="4471C4"/>
                </a:solidFill>
                <a:latin typeface="Carlito"/>
                <a:cs typeface="Carlito"/>
              </a:rPr>
              <a:t>/</a:t>
            </a:r>
            <a:r>
              <a:rPr sz="2400" b="1" spc="-35" dirty="0">
                <a:solidFill>
                  <a:srgbClr val="4471C4"/>
                </a:solidFill>
                <a:latin typeface="Carlito"/>
                <a:cs typeface="Carlito"/>
              </a:rPr>
              <a:t> </a:t>
            </a:r>
            <a:r>
              <a:rPr sz="2400" b="1" spc="-5" dirty="0">
                <a:solidFill>
                  <a:srgbClr val="4471C4"/>
                </a:solidFill>
                <a:latin typeface="Carlito"/>
                <a:cs typeface="Carlito"/>
              </a:rPr>
              <a:t>Vocabulaire</a:t>
            </a:r>
            <a:endParaRPr sz="2400">
              <a:latin typeface="Carlito"/>
              <a:cs typeface="Carlito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942430" y="374014"/>
            <a:ext cx="1622425" cy="1682750"/>
            <a:chOff x="5795009" y="155378"/>
            <a:chExt cx="1622425" cy="1682750"/>
          </a:xfrm>
        </p:grpSpPr>
        <p:sp>
          <p:nvSpPr>
            <p:cNvPr id="13" name="object 13"/>
            <p:cNvSpPr/>
            <p:nvPr/>
          </p:nvSpPr>
          <p:spPr>
            <a:xfrm>
              <a:off x="5795009" y="510539"/>
              <a:ext cx="1082039" cy="132702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330034" y="161728"/>
              <a:ext cx="1080770" cy="796925"/>
            </a:xfrm>
            <a:custGeom>
              <a:avLst/>
              <a:gdLst/>
              <a:ahLst/>
              <a:cxnLst/>
              <a:rect l="l" t="t" r="r" b="b"/>
              <a:pathLst>
                <a:path w="1080770" h="796925">
                  <a:moveTo>
                    <a:pt x="133122" y="637101"/>
                  </a:moveTo>
                  <a:lnTo>
                    <a:pt x="152299" y="508577"/>
                  </a:lnTo>
                  <a:lnTo>
                    <a:pt x="113558" y="466236"/>
                  </a:lnTo>
                  <a:lnTo>
                    <a:pt x="80489" y="423946"/>
                  </a:lnTo>
                  <a:lnTo>
                    <a:pt x="53087" y="382007"/>
                  </a:lnTo>
                  <a:lnTo>
                    <a:pt x="31343" y="340720"/>
                  </a:lnTo>
                  <a:lnTo>
                    <a:pt x="15252" y="300386"/>
                  </a:lnTo>
                  <a:lnTo>
                    <a:pt x="4806" y="261307"/>
                  </a:lnTo>
                  <a:lnTo>
                    <a:pt x="0" y="223783"/>
                  </a:lnTo>
                  <a:lnTo>
                    <a:pt x="825" y="188115"/>
                  </a:lnTo>
                  <a:lnTo>
                    <a:pt x="19344" y="123551"/>
                  </a:lnTo>
                  <a:lnTo>
                    <a:pt x="60310" y="70023"/>
                  </a:lnTo>
                  <a:lnTo>
                    <a:pt x="123669" y="29938"/>
                  </a:lnTo>
                  <a:lnTo>
                    <a:pt x="163729" y="15690"/>
                  </a:lnTo>
                  <a:lnTo>
                    <a:pt x="202834" y="6813"/>
                  </a:lnTo>
                  <a:lnTo>
                    <a:pt x="244275" y="1621"/>
                  </a:lnTo>
                  <a:lnTo>
                    <a:pt x="287730" y="0"/>
                  </a:lnTo>
                  <a:lnTo>
                    <a:pt x="332880" y="1834"/>
                  </a:lnTo>
                  <a:lnTo>
                    <a:pt x="379404" y="7010"/>
                  </a:lnTo>
                  <a:lnTo>
                    <a:pt x="426983" y="15414"/>
                  </a:lnTo>
                  <a:lnTo>
                    <a:pt x="475297" y="26930"/>
                  </a:lnTo>
                  <a:lnTo>
                    <a:pt x="524025" y="41444"/>
                  </a:lnTo>
                  <a:lnTo>
                    <a:pt x="572846" y="58842"/>
                  </a:lnTo>
                  <a:lnTo>
                    <a:pt x="621442" y="79009"/>
                  </a:lnTo>
                  <a:lnTo>
                    <a:pt x="669492" y="101831"/>
                  </a:lnTo>
                  <a:lnTo>
                    <a:pt x="716676" y="127194"/>
                  </a:lnTo>
                  <a:lnTo>
                    <a:pt x="762673" y="154982"/>
                  </a:lnTo>
                  <a:lnTo>
                    <a:pt x="807164" y="185082"/>
                  </a:lnTo>
                  <a:lnTo>
                    <a:pt x="849828" y="217378"/>
                  </a:lnTo>
                  <a:lnTo>
                    <a:pt x="890345" y="251758"/>
                  </a:lnTo>
                  <a:lnTo>
                    <a:pt x="928396" y="288105"/>
                  </a:lnTo>
                  <a:lnTo>
                    <a:pt x="967137" y="330446"/>
                  </a:lnTo>
                  <a:lnTo>
                    <a:pt x="1000206" y="372736"/>
                  </a:lnTo>
                  <a:lnTo>
                    <a:pt x="1027608" y="414675"/>
                  </a:lnTo>
                  <a:lnTo>
                    <a:pt x="1049352" y="455962"/>
                  </a:lnTo>
                  <a:lnTo>
                    <a:pt x="1065443" y="496296"/>
                  </a:lnTo>
                  <a:lnTo>
                    <a:pt x="1075889" y="535375"/>
                  </a:lnTo>
                  <a:lnTo>
                    <a:pt x="1080696" y="572899"/>
                  </a:lnTo>
                  <a:lnTo>
                    <a:pt x="1079870" y="608567"/>
                  </a:lnTo>
                  <a:lnTo>
                    <a:pt x="1061351" y="673131"/>
                  </a:lnTo>
                  <a:lnTo>
                    <a:pt x="1020385" y="726659"/>
                  </a:lnTo>
                  <a:lnTo>
                    <a:pt x="957026" y="766744"/>
                  </a:lnTo>
                  <a:lnTo>
                    <a:pt x="916966" y="780992"/>
                  </a:lnTo>
                  <a:lnTo>
                    <a:pt x="879129" y="789618"/>
                  </a:lnTo>
                  <a:lnTo>
                    <a:pt x="838853" y="794792"/>
                  </a:lnTo>
                  <a:lnTo>
                    <a:pt x="796443" y="796586"/>
                  </a:lnTo>
                  <a:lnTo>
                    <a:pt x="752202" y="795068"/>
                  </a:lnTo>
                  <a:lnTo>
                    <a:pt x="706434" y="790308"/>
                  </a:lnTo>
                  <a:lnTo>
                    <a:pt x="659442" y="782378"/>
                  </a:lnTo>
                  <a:lnTo>
                    <a:pt x="611529" y="771347"/>
                  </a:lnTo>
                  <a:lnTo>
                    <a:pt x="562999" y="757284"/>
                  </a:lnTo>
                  <a:lnTo>
                    <a:pt x="514156" y="740261"/>
                  </a:lnTo>
                  <a:lnTo>
                    <a:pt x="465303" y="720346"/>
                  </a:lnTo>
                  <a:lnTo>
                    <a:pt x="416743" y="697611"/>
                  </a:lnTo>
                  <a:lnTo>
                    <a:pt x="368780" y="672126"/>
                  </a:lnTo>
                  <a:lnTo>
                    <a:pt x="321717" y="643959"/>
                  </a:lnTo>
                  <a:lnTo>
                    <a:pt x="133122" y="637101"/>
                  </a:lnTo>
                  <a:close/>
                </a:path>
              </a:pathLst>
            </a:custGeom>
            <a:ln w="127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74966" y="8438458"/>
            <a:ext cx="6806565" cy="1354857"/>
          </a:xfrm>
          <a:prstGeom prst="rect">
            <a:avLst/>
          </a:prstGeom>
          <a:solidFill>
            <a:srgbClr val="E1EFD9"/>
          </a:solidFill>
        </p:spPr>
        <p:txBody>
          <a:bodyPr vert="horz" wrap="square" lIns="0" tIns="48894" rIns="0" bIns="0" rtlCol="0">
            <a:spAutoFit/>
          </a:bodyPr>
          <a:lstStyle/>
          <a:p>
            <a:pPr marL="100330">
              <a:lnSpc>
                <a:spcPct val="100000"/>
              </a:lnSpc>
              <a:spcBef>
                <a:spcPts val="384"/>
              </a:spcBef>
              <a:tabLst>
                <a:tab pos="414020" algn="l"/>
              </a:tabLst>
            </a:pPr>
            <a:r>
              <a:rPr sz="120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Verdana"/>
                <a:cs typeface="Verdana"/>
              </a:rPr>
              <a:t>Je	</a:t>
            </a:r>
            <a:r>
              <a:rPr sz="12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Verdana"/>
                <a:cs typeface="Verdana"/>
              </a:rPr>
              <a:t>retiens</a:t>
            </a:r>
            <a:r>
              <a:rPr sz="1200" b="1" spc="-5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200" b="1" dirty="0">
                <a:solidFill>
                  <a:srgbClr val="385522"/>
                </a:solidFill>
                <a:latin typeface="Verdana"/>
                <a:cs typeface="Verdana"/>
              </a:rPr>
              <a:t>:</a:t>
            </a:r>
            <a:r>
              <a:rPr sz="1200" b="1" spc="390" dirty="0">
                <a:solidFill>
                  <a:srgbClr val="385522"/>
                </a:solidFill>
                <a:latin typeface="Verdana"/>
                <a:cs typeface="Verdana"/>
              </a:rPr>
              <a:t> </a:t>
            </a:r>
            <a:r>
              <a:rPr sz="1400" b="1" dirty="0">
                <a:solidFill>
                  <a:srgbClr val="385522"/>
                </a:solidFill>
                <a:cs typeface="Carlito"/>
              </a:rPr>
              <a:t>un écoquartier est un endroit de la ville dans lequel on respecte</a:t>
            </a:r>
            <a:endParaRPr sz="1400" dirty="0">
              <a:cs typeface="Carlito"/>
            </a:endParaRPr>
          </a:p>
          <a:p>
            <a:pPr marL="100330">
              <a:lnSpc>
                <a:spcPct val="100000"/>
              </a:lnSpc>
              <a:spcBef>
                <a:spcPts val="20"/>
              </a:spcBef>
            </a:pPr>
            <a:r>
              <a:rPr sz="1400" b="1" dirty="0">
                <a:solidFill>
                  <a:srgbClr val="385522"/>
                </a:solidFill>
                <a:cs typeface="Arial"/>
              </a:rPr>
              <a:t>l’environnement en essayant d’offrir un cadre de vie très agréable.</a:t>
            </a:r>
            <a:endParaRPr sz="1400" dirty="0">
              <a:cs typeface="Arial"/>
            </a:endParaRPr>
          </a:p>
          <a:p>
            <a:pPr marL="100330">
              <a:lnSpc>
                <a:spcPct val="100000"/>
              </a:lnSpc>
              <a:spcBef>
                <a:spcPts val="35"/>
              </a:spcBef>
            </a:pPr>
            <a:r>
              <a:rPr sz="1400" b="1" dirty="0">
                <a:solidFill>
                  <a:srgbClr val="385522"/>
                </a:solidFill>
                <a:cs typeface="Carlito"/>
              </a:rPr>
              <a:t>De plus en plus de villes tentent de développer ces espaces. Pour les encourager à le faire, le ministère</a:t>
            </a:r>
            <a:endParaRPr sz="1400" dirty="0">
              <a:cs typeface="Carlito"/>
            </a:endParaRPr>
          </a:p>
          <a:p>
            <a:pPr marL="100330">
              <a:lnSpc>
                <a:spcPct val="100000"/>
              </a:lnSpc>
              <a:spcBef>
                <a:spcPts val="145"/>
              </a:spcBef>
            </a:pPr>
            <a:r>
              <a:rPr sz="1400" b="1" dirty="0">
                <a:solidFill>
                  <a:srgbClr val="385522"/>
                </a:solidFill>
                <a:cs typeface="Carlito"/>
              </a:rPr>
              <a:t>du logement </a:t>
            </a:r>
            <a:r>
              <a:rPr sz="1400" b="1" dirty="0">
                <a:solidFill>
                  <a:srgbClr val="385522"/>
                </a:solidFill>
                <a:cs typeface="Arial"/>
              </a:rPr>
              <a:t>a créé un label écoquartier qu’elle décerne aux villes qui aménagent ces espaces de vie.</a:t>
            </a:r>
            <a:endParaRPr sz="1400" dirty="0">
              <a:cs typeface="Arial"/>
            </a:endParaRPr>
          </a:p>
        </p:txBody>
      </p:sp>
      <p:pic>
        <p:nvPicPr>
          <p:cNvPr id="20" name="Image 19" descr="Une image contenant texte, carte&#10;&#10;Description générée automatiquement">
            <a:extLst>
              <a:ext uri="{FF2B5EF4-FFF2-40B4-BE49-F238E27FC236}">
                <a16:creationId xmlns:a16="http://schemas.microsoft.com/office/drawing/2014/main" id="{873EF054-2E9C-4C60-8055-9AD73D94FF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colorTemperature colorTemp="53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10" y="1740915"/>
            <a:ext cx="7260879" cy="669754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36879"/>
            <a:ext cx="25190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rlito"/>
                <a:cs typeface="Carlito"/>
              </a:rPr>
              <a:t>Prénom </a:t>
            </a:r>
            <a:r>
              <a:rPr sz="1200" spc="-120" dirty="0">
                <a:latin typeface="Trebuchet MS"/>
                <a:cs typeface="Trebuchet MS"/>
              </a:rPr>
              <a:t>:</a:t>
            </a:r>
            <a:r>
              <a:rPr sz="1200" spc="-114" dirty="0">
                <a:latin typeface="Trebuchet MS"/>
                <a:cs typeface="Trebuchet MS"/>
              </a:rPr>
              <a:t> </a:t>
            </a:r>
            <a:r>
              <a:rPr sz="1200" spc="-60" dirty="0">
                <a:latin typeface="Trebuchet MS"/>
                <a:cs typeface="Trebuchet MS"/>
              </a:rPr>
              <a:t>………………………………………………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87977" y="436879"/>
            <a:ext cx="2397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arlito"/>
                <a:cs typeface="Carlito"/>
              </a:rPr>
              <a:t>Date </a:t>
            </a:r>
            <a:r>
              <a:rPr sz="1200" spc="-120" dirty="0">
                <a:latin typeface="Trebuchet MS"/>
                <a:cs typeface="Trebuchet MS"/>
              </a:rPr>
              <a:t>:</a:t>
            </a:r>
            <a:r>
              <a:rPr sz="1200" spc="-110" dirty="0">
                <a:latin typeface="Trebuchet MS"/>
                <a:cs typeface="Trebuchet MS"/>
              </a:rPr>
              <a:t> </a:t>
            </a:r>
            <a:r>
              <a:rPr sz="1200" spc="-70" dirty="0">
                <a:latin typeface="Trebuchet MS"/>
                <a:cs typeface="Trebuchet MS"/>
              </a:rPr>
              <a:t>………………………………………………..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1426209"/>
            <a:ext cx="6578600" cy="979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335" indent="-128270">
              <a:lnSpc>
                <a:spcPct val="100000"/>
              </a:lnSpc>
              <a:spcBef>
                <a:spcPts val="100"/>
              </a:spcBef>
              <a:buSzPct val="91666"/>
              <a:buAutoNum type="arabicPeriod"/>
              <a:tabLst>
                <a:tab pos="140970" algn="l"/>
              </a:tabLst>
            </a:pPr>
            <a:r>
              <a:rPr sz="1200" b="1" dirty="0">
                <a:latin typeface="Arial"/>
                <a:cs typeface="Arial"/>
              </a:rPr>
              <a:t>Que doit </a:t>
            </a:r>
            <a:r>
              <a:rPr sz="1200" b="1" spc="-5" dirty="0">
                <a:latin typeface="Arial"/>
                <a:cs typeface="Arial"/>
              </a:rPr>
              <a:t>faire </a:t>
            </a:r>
            <a:r>
              <a:rPr sz="1200" b="1" dirty="0">
                <a:latin typeface="Arial"/>
                <a:cs typeface="Arial"/>
              </a:rPr>
              <a:t>une </a:t>
            </a:r>
            <a:r>
              <a:rPr sz="1200" b="1" spc="-5" dirty="0">
                <a:latin typeface="Arial"/>
                <a:cs typeface="Arial"/>
              </a:rPr>
              <a:t>ville </a:t>
            </a:r>
            <a:r>
              <a:rPr sz="1200" b="1" dirty="0">
                <a:latin typeface="Arial"/>
                <a:cs typeface="Arial"/>
              </a:rPr>
              <a:t>pour </a:t>
            </a:r>
            <a:r>
              <a:rPr sz="1200" b="1" spc="-5" dirty="0">
                <a:latin typeface="Arial"/>
                <a:cs typeface="Arial"/>
              </a:rPr>
              <a:t>obtenir </a:t>
            </a:r>
            <a:r>
              <a:rPr sz="1200" b="1" dirty="0">
                <a:latin typeface="Arial"/>
                <a:cs typeface="Arial"/>
              </a:rPr>
              <a:t>le </a:t>
            </a:r>
            <a:r>
              <a:rPr sz="1200" b="1" spc="-5" dirty="0">
                <a:latin typeface="Arial"/>
                <a:cs typeface="Arial"/>
              </a:rPr>
              <a:t>label Ecoquartier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?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1200" b="1" dirty="0">
                <a:latin typeface="Arial"/>
                <a:cs typeface="Arial"/>
              </a:rPr>
              <a:t>…………………………………………………………………………………………………………………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1200" b="1" dirty="0">
                <a:latin typeface="Arial"/>
                <a:cs typeface="Arial"/>
              </a:rPr>
              <a:t>…………………………………………………………………………………………………………………</a:t>
            </a:r>
            <a:endParaRPr sz="1200">
              <a:latin typeface="Arial"/>
              <a:cs typeface="Arial"/>
            </a:endParaRPr>
          </a:p>
          <a:p>
            <a:pPr marL="182880" indent="-170815">
              <a:lnSpc>
                <a:spcPct val="100000"/>
              </a:lnSpc>
              <a:spcBef>
                <a:spcPts val="850"/>
              </a:spcBef>
              <a:buSzPct val="91666"/>
              <a:buAutoNum type="arabicPeriod" startAt="2"/>
              <a:tabLst>
                <a:tab pos="183515" algn="l"/>
              </a:tabLst>
            </a:pPr>
            <a:r>
              <a:rPr sz="1200" b="1" spc="-5" dirty="0">
                <a:latin typeface="Arial"/>
                <a:cs typeface="Arial"/>
              </a:rPr>
              <a:t>Mets </a:t>
            </a:r>
            <a:r>
              <a:rPr sz="1200" b="1" dirty="0">
                <a:latin typeface="Arial"/>
                <a:cs typeface="Arial"/>
              </a:rPr>
              <a:t>une </a:t>
            </a:r>
            <a:r>
              <a:rPr sz="1200" b="1" spc="-5" dirty="0">
                <a:latin typeface="Arial"/>
                <a:cs typeface="Arial"/>
              </a:rPr>
              <a:t>croix dans </a:t>
            </a:r>
            <a:r>
              <a:rPr sz="1200" b="1" dirty="0">
                <a:latin typeface="Arial"/>
                <a:cs typeface="Arial"/>
              </a:rPr>
              <a:t>la </a:t>
            </a:r>
            <a:r>
              <a:rPr sz="1200" b="1" spc="-5" dirty="0">
                <a:latin typeface="Arial"/>
                <a:cs typeface="Arial"/>
              </a:rPr>
              <a:t>case </a:t>
            </a:r>
            <a:r>
              <a:rPr sz="1200" b="1" dirty="0">
                <a:latin typeface="Arial"/>
                <a:cs typeface="Arial"/>
              </a:rPr>
              <a:t>quand </a:t>
            </a:r>
            <a:r>
              <a:rPr sz="1200" b="1" spc="-5" dirty="0">
                <a:latin typeface="Arial"/>
                <a:cs typeface="Arial"/>
              </a:rPr>
              <a:t>c’est vrai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57200" y="2510281"/>
          <a:ext cx="6685915" cy="20623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79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131">
                <a:tc>
                  <a:txBody>
                    <a:bodyPr/>
                    <a:lstStyle/>
                    <a:p>
                      <a:pPr marL="68580">
                        <a:lnSpc>
                          <a:spcPts val="1405"/>
                        </a:lnSpc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a)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On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ne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doit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pas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construire sur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des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zones</a:t>
                      </a:r>
                      <a:r>
                        <a:rPr sz="12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naturelles.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512">
                <a:tc>
                  <a:txBody>
                    <a:bodyPr/>
                    <a:lstStyle/>
                    <a:p>
                      <a:pPr marL="68580">
                        <a:lnSpc>
                          <a:spcPts val="1405"/>
                        </a:lnSpc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b)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20" dirty="0">
                          <a:latin typeface="Trebuchet MS"/>
                          <a:cs typeface="Trebuchet MS"/>
                        </a:rPr>
                        <a:t>Un</a:t>
                      </a:r>
                      <a:r>
                        <a:rPr sz="1200" spc="-10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5" dirty="0">
                          <a:latin typeface="Trebuchet MS"/>
                          <a:cs typeface="Trebuchet MS"/>
                        </a:rPr>
                        <a:t>maximum</a:t>
                      </a:r>
                      <a:r>
                        <a:rPr sz="1200" spc="-10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0" dirty="0"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200" spc="-10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45" dirty="0">
                          <a:latin typeface="Trebuchet MS"/>
                          <a:cs typeface="Trebuchet MS"/>
                        </a:rPr>
                        <a:t>logements</a:t>
                      </a:r>
                      <a:r>
                        <a:rPr sz="1200" spc="-10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40" dirty="0">
                          <a:latin typeface="Trebuchet MS"/>
                          <a:cs typeface="Trebuchet MS"/>
                        </a:rPr>
                        <a:t>sont</a:t>
                      </a:r>
                      <a:r>
                        <a:rPr sz="1200" spc="-10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0" dirty="0">
                          <a:latin typeface="Trebuchet MS"/>
                          <a:cs typeface="Trebuchet MS"/>
                        </a:rPr>
                        <a:t>situés</a:t>
                      </a:r>
                      <a:r>
                        <a:rPr sz="1200" spc="-10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60" dirty="0">
                          <a:latin typeface="Trebuchet MS"/>
                          <a:cs typeface="Trebuchet MS"/>
                        </a:rPr>
                        <a:t>à</a:t>
                      </a:r>
                      <a:r>
                        <a:rPr sz="1200" spc="-10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35" dirty="0">
                          <a:latin typeface="Trebuchet MS"/>
                          <a:cs typeface="Trebuchet MS"/>
                        </a:rPr>
                        <a:t>moins</a:t>
                      </a:r>
                      <a:r>
                        <a:rPr sz="1200" spc="-9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65" dirty="0">
                          <a:latin typeface="Trebuchet MS"/>
                          <a:cs typeface="Trebuchet MS"/>
                        </a:rPr>
                        <a:t>d’un</a:t>
                      </a:r>
                      <a:r>
                        <a:rPr sz="1200" spc="-9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60" dirty="0">
                          <a:latin typeface="Trebuchet MS"/>
                          <a:cs typeface="Trebuchet MS"/>
                        </a:rPr>
                        <a:t>kilomètre</a:t>
                      </a:r>
                      <a:r>
                        <a:rPr sz="1200" spc="-10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40" dirty="0">
                          <a:latin typeface="Trebuchet MS"/>
                          <a:cs typeface="Trebuchet MS"/>
                        </a:rPr>
                        <a:t>des</a:t>
                      </a:r>
                      <a:r>
                        <a:rPr sz="1200" spc="-114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45" dirty="0">
                          <a:latin typeface="Trebuchet MS"/>
                          <a:cs typeface="Trebuchet MS"/>
                        </a:rPr>
                        <a:t>transports</a:t>
                      </a:r>
                      <a:r>
                        <a:rPr sz="1200" spc="-1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0" dirty="0">
                          <a:latin typeface="Trebuchet MS"/>
                          <a:cs typeface="Trebuchet MS"/>
                        </a:rPr>
                        <a:t>en</a:t>
                      </a:r>
                      <a:r>
                        <a:rPr sz="1200" spc="-8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5" dirty="0">
                          <a:latin typeface="Trebuchet MS"/>
                          <a:cs typeface="Trebuchet MS"/>
                        </a:rPr>
                        <a:t>commun.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655">
                <a:tc>
                  <a:txBody>
                    <a:bodyPr/>
                    <a:lstStyle/>
                    <a:p>
                      <a:pPr marL="68580">
                        <a:lnSpc>
                          <a:spcPts val="1405"/>
                        </a:lnSpc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c)</a:t>
                      </a:r>
                      <a:r>
                        <a:rPr sz="12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35" dirty="0">
                          <a:latin typeface="Trebuchet MS"/>
                          <a:cs typeface="Trebuchet MS"/>
                        </a:rPr>
                        <a:t>Une</a:t>
                      </a:r>
                      <a:r>
                        <a:rPr sz="1200" spc="-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60" dirty="0">
                          <a:latin typeface="Trebuchet MS"/>
                          <a:cs typeface="Trebuchet MS"/>
                        </a:rPr>
                        <a:t>part</a:t>
                      </a:r>
                      <a:r>
                        <a:rPr sz="1200" spc="-8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0" dirty="0"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200" spc="-80" dirty="0">
                          <a:latin typeface="Trebuchet MS"/>
                          <a:cs typeface="Trebuchet MS"/>
                        </a:rPr>
                        <a:t> l’électricité </a:t>
                      </a:r>
                      <a:r>
                        <a:rPr sz="1200" spc="-60" dirty="0">
                          <a:latin typeface="Trebuchet MS"/>
                          <a:cs typeface="Trebuchet MS"/>
                        </a:rPr>
                        <a:t>utilisée</a:t>
                      </a:r>
                      <a:r>
                        <a:rPr sz="1200" spc="-8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35" dirty="0">
                          <a:latin typeface="Trebuchet MS"/>
                          <a:cs typeface="Trebuchet MS"/>
                        </a:rPr>
                        <a:t>pour</a:t>
                      </a:r>
                      <a:r>
                        <a:rPr sz="1200" spc="-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5" dirty="0">
                          <a:latin typeface="Trebuchet MS"/>
                          <a:cs typeface="Trebuchet MS"/>
                        </a:rPr>
                        <a:t>les</a:t>
                      </a:r>
                      <a:r>
                        <a:rPr sz="1200" spc="-9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45" dirty="0">
                          <a:latin typeface="Trebuchet MS"/>
                          <a:cs typeface="Trebuchet MS"/>
                        </a:rPr>
                        <a:t>logements</a:t>
                      </a:r>
                      <a:r>
                        <a:rPr sz="1200" spc="-9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5" dirty="0">
                          <a:latin typeface="Trebuchet MS"/>
                          <a:cs typeface="Trebuchet MS"/>
                        </a:rPr>
                        <a:t>doit</a:t>
                      </a:r>
                      <a:r>
                        <a:rPr sz="1200" spc="-9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45" dirty="0">
                          <a:latin typeface="Trebuchet MS"/>
                          <a:cs typeface="Trebuchet MS"/>
                        </a:rPr>
                        <a:t>provenir</a:t>
                      </a:r>
                      <a:r>
                        <a:rPr sz="1200" spc="-9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65" dirty="0">
                          <a:latin typeface="Trebuchet MS"/>
                          <a:cs typeface="Trebuchet MS"/>
                        </a:rPr>
                        <a:t>d’énergie</a:t>
                      </a:r>
                      <a:r>
                        <a:rPr sz="1200" spc="-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60" dirty="0">
                          <a:latin typeface="Trebuchet MS"/>
                          <a:cs typeface="Trebuchet MS"/>
                        </a:rPr>
                        <a:t>renouvelable.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131">
                <a:tc>
                  <a:txBody>
                    <a:bodyPr/>
                    <a:lstStyle/>
                    <a:p>
                      <a:pPr marL="68580">
                        <a:lnSpc>
                          <a:spcPts val="1405"/>
                        </a:lnSpc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d)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Beaucoup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de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logements doivent être raccordés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à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internet haut</a:t>
                      </a:r>
                      <a:r>
                        <a:rPr sz="1200" spc="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débit.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131">
                <a:tc>
                  <a:txBody>
                    <a:bodyPr/>
                    <a:lstStyle/>
                    <a:p>
                      <a:pPr marL="68580">
                        <a:lnSpc>
                          <a:spcPts val="1405"/>
                        </a:lnSpc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e) </a:t>
                      </a:r>
                      <a:r>
                        <a:rPr sz="1200" spc="-85" dirty="0">
                          <a:latin typeface="Trebuchet MS"/>
                          <a:cs typeface="Trebuchet MS"/>
                        </a:rPr>
                        <a:t>Le</a:t>
                      </a:r>
                      <a:r>
                        <a:rPr sz="1200" spc="-9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45" dirty="0">
                          <a:latin typeface="Trebuchet MS"/>
                          <a:cs typeface="Trebuchet MS"/>
                        </a:rPr>
                        <a:t>nombre</a:t>
                      </a:r>
                      <a:r>
                        <a:rPr sz="1200" spc="-8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5" dirty="0"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1200" spc="-8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5" dirty="0">
                          <a:latin typeface="Trebuchet MS"/>
                          <a:cs typeface="Trebuchet MS"/>
                        </a:rPr>
                        <a:t>mètres</a:t>
                      </a:r>
                      <a:r>
                        <a:rPr sz="1200" spc="-114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5" dirty="0">
                          <a:latin typeface="Trebuchet MS"/>
                          <a:cs typeface="Trebuchet MS"/>
                        </a:rPr>
                        <a:t>carrés</a:t>
                      </a:r>
                      <a:r>
                        <a:rPr sz="1200" spc="-8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65" dirty="0">
                          <a:latin typeface="Trebuchet MS"/>
                          <a:cs typeface="Trebuchet MS"/>
                        </a:rPr>
                        <a:t>d’espace</a:t>
                      </a:r>
                      <a:r>
                        <a:rPr sz="1200" spc="-9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5" dirty="0">
                          <a:latin typeface="Trebuchet MS"/>
                          <a:cs typeface="Trebuchet MS"/>
                        </a:rPr>
                        <a:t>verts</a:t>
                      </a:r>
                      <a:r>
                        <a:rPr sz="1200" spc="-10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5" dirty="0">
                          <a:latin typeface="Trebuchet MS"/>
                          <a:cs typeface="Trebuchet MS"/>
                        </a:rPr>
                        <a:t>doit</a:t>
                      </a:r>
                      <a:r>
                        <a:rPr sz="1200" spc="-8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65" dirty="0">
                          <a:latin typeface="Trebuchet MS"/>
                          <a:cs typeface="Trebuchet MS"/>
                        </a:rPr>
                        <a:t>être</a:t>
                      </a:r>
                      <a:r>
                        <a:rPr sz="1200" spc="-9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65" dirty="0">
                          <a:latin typeface="Trebuchet MS"/>
                          <a:cs typeface="Trebuchet MS"/>
                        </a:rPr>
                        <a:t>restreint.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656">
                <a:tc>
                  <a:txBody>
                    <a:bodyPr/>
                    <a:lstStyle/>
                    <a:p>
                      <a:pPr marL="68580">
                        <a:lnSpc>
                          <a:spcPts val="1405"/>
                        </a:lnSpc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f) </a:t>
                      </a:r>
                      <a:r>
                        <a:rPr sz="1200" spc="-25" dirty="0">
                          <a:latin typeface="Trebuchet MS"/>
                          <a:cs typeface="Trebuchet MS"/>
                        </a:rPr>
                        <a:t>Des</a:t>
                      </a:r>
                      <a:r>
                        <a:rPr sz="1200" spc="-10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5" dirty="0">
                          <a:latin typeface="Trebuchet MS"/>
                          <a:cs typeface="Trebuchet MS"/>
                        </a:rPr>
                        <a:t>bâtiments</a:t>
                      </a:r>
                      <a:r>
                        <a:rPr sz="1200" spc="-9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45" dirty="0">
                          <a:latin typeface="Trebuchet MS"/>
                          <a:cs typeface="Trebuchet MS"/>
                        </a:rPr>
                        <a:t>ne</a:t>
                      </a:r>
                      <a:r>
                        <a:rPr sz="1200" spc="-8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40" dirty="0">
                          <a:latin typeface="Trebuchet MS"/>
                          <a:cs typeface="Trebuchet MS"/>
                        </a:rPr>
                        <a:t>sont</a:t>
                      </a:r>
                      <a:r>
                        <a:rPr sz="1200" spc="-10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50" dirty="0">
                          <a:latin typeface="Trebuchet MS"/>
                          <a:cs typeface="Trebuchet MS"/>
                        </a:rPr>
                        <a:t>réservés</a:t>
                      </a:r>
                      <a:r>
                        <a:rPr sz="1200" spc="-9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70" dirty="0">
                          <a:latin typeface="Trebuchet MS"/>
                          <a:cs typeface="Trebuchet MS"/>
                        </a:rPr>
                        <a:t>qu’à</a:t>
                      </a:r>
                      <a:r>
                        <a:rPr sz="1200" spc="-10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40" dirty="0">
                          <a:latin typeface="Trebuchet MS"/>
                          <a:cs typeface="Trebuchet MS"/>
                        </a:rPr>
                        <a:t>des</a:t>
                      </a:r>
                      <a:r>
                        <a:rPr sz="1200" spc="-10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200" spc="-65" dirty="0">
                          <a:latin typeface="Trebuchet MS"/>
                          <a:cs typeface="Trebuchet MS"/>
                        </a:rPr>
                        <a:t>bureaux.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132">
                <a:tc>
                  <a:txBody>
                    <a:bodyPr/>
                    <a:lstStyle/>
                    <a:p>
                      <a:pPr marL="68580">
                        <a:lnSpc>
                          <a:spcPts val="1405"/>
                        </a:lnSpc>
                      </a:pPr>
                      <a:r>
                        <a:rPr sz="1200" dirty="0">
                          <a:latin typeface="Carlito"/>
                          <a:cs typeface="Carlito"/>
                        </a:rPr>
                        <a:t>g) </a:t>
                      </a:r>
                      <a:r>
                        <a:rPr sz="1200" spc="-5" dirty="0">
                          <a:latin typeface="Carlito"/>
                          <a:cs typeface="Carlito"/>
                        </a:rPr>
                        <a:t>Douze quartiers ont déjà reçu ce label.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444500" y="5567976"/>
            <a:ext cx="6671945" cy="105600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>
              <a:lnSpc>
                <a:spcPct val="104800"/>
              </a:lnSpc>
              <a:spcBef>
                <a:spcPts val="114"/>
              </a:spcBef>
            </a:pPr>
            <a:r>
              <a:rPr sz="1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Les vitesses :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on </a:t>
            </a:r>
            <a:r>
              <a:rPr sz="1200" b="1" spc="-5" dirty="0">
                <a:latin typeface="Arial"/>
                <a:cs typeface="Arial"/>
              </a:rPr>
              <a:t>appelle vitesse moyenne </a:t>
            </a:r>
            <a:r>
              <a:rPr sz="1200" b="1" dirty="0">
                <a:latin typeface="Arial"/>
                <a:cs typeface="Arial"/>
              </a:rPr>
              <a:t>le nombre de </a:t>
            </a:r>
            <a:r>
              <a:rPr sz="1200" b="1" spc="-5" dirty="0">
                <a:latin typeface="Arial"/>
                <a:cs typeface="Arial"/>
              </a:rPr>
              <a:t>kilomètres </a:t>
            </a:r>
            <a:r>
              <a:rPr sz="1200" b="1" dirty="0">
                <a:latin typeface="Arial"/>
                <a:cs typeface="Arial"/>
              </a:rPr>
              <a:t>qu’un </a:t>
            </a:r>
            <a:r>
              <a:rPr sz="1200" b="1" spc="-5" dirty="0">
                <a:latin typeface="Arial"/>
                <a:cs typeface="Arial"/>
              </a:rPr>
              <a:t>véhicule</a:t>
            </a:r>
            <a:r>
              <a:rPr sz="1200" b="1" spc="-17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réalise  </a:t>
            </a:r>
            <a:r>
              <a:rPr sz="1200" b="1" dirty="0">
                <a:latin typeface="Arial"/>
                <a:cs typeface="Arial"/>
              </a:rPr>
              <a:t>en une </a:t>
            </a:r>
            <a:r>
              <a:rPr sz="1200" b="1" spc="-5" dirty="0">
                <a:latin typeface="Arial"/>
                <a:cs typeface="Arial"/>
              </a:rPr>
              <a:t>heure </a:t>
            </a:r>
            <a:r>
              <a:rPr sz="1200" b="1" dirty="0">
                <a:latin typeface="Arial"/>
                <a:cs typeface="Arial"/>
              </a:rPr>
              <a:t>en </a:t>
            </a:r>
            <a:r>
              <a:rPr sz="1200" b="1" spc="-5" dirty="0">
                <a:latin typeface="Arial"/>
                <a:cs typeface="Arial"/>
              </a:rPr>
              <a:t>se déplaçant </a:t>
            </a:r>
            <a:r>
              <a:rPr sz="1200" b="1" dirty="0">
                <a:latin typeface="Arial"/>
                <a:cs typeface="Arial"/>
              </a:rPr>
              <a:t>toujours </a:t>
            </a:r>
            <a:r>
              <a:rPr sz="1200" b="1" spc="-5" dirty="0">
                <a:latin typeface="Arial"/>
                <a:cs typeface="Arial"/>
              </a:rPr>
              <a:t>à la même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allure.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1200" b="1" spc="-5" dirty="0">
                <a:latin typeface="Arial"/>
                <a:cs typeface="Arial"/>
              </a:rPr>
              <a:t>Ex </a:t>
            </a:r>
            <a:r>
              <a:rPr sz="1200" b="1" dirty="0">
                <a:latin typeface="Arial"/>
                <a:cs typeface="Arial"/>
              </a:rPr>
              <a:t>: une voiture </a:t>
            </a:r>
            <a:r>
              <a:rPr sz="1200" b="1" spc="-5" dirty="0">
                <a:latin typeface="Arial"/>
                <a:cs typeface="Arial"/>
              </a:rPr>
              <a:t>roulant à </a:t>
            </a:r>
            <a:r>
              <a:rPr sz="1200" b="1" dirty="0">
                <a:latin typeface="Arial"/>
                <a:cs typeface="Arial"/>
              </a:rPr>
              <a:t>90 km/h </a:t>
            </a:r>
            <a:r>
              <a:rPr sz="1200" b="1" spc="-5" dirty="0">
                <a:latin typeface="Arial"/>
                <a:cs typeface="Arial"/>
              </a:rPr>
              <a:t>fera 90 km </a:t>
            </a:r>
            <a:r>
              <a:rPr sz="1200" b="1" dirty="0">
                <a:latin typeface="Arial"/>
                <a:cs typeface="Arial"/>
              </a:rPr>
              <a:t>en </a:t>
            </a:r>
            <a:r>
              <a:rPr sz="1200" b="1" spc="-5" dirty="0">
                <a:latin typeface="Arial"/>
                <a:cs typeface="Arial"/>
              </a:rPr>
              <a:t>1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heure.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sz="1400" u="sng" spc="-3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 </a:t>
            </a:r>
            <a:r>
              <a:rPr sz="1400" b="1" u="sng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l’aide </a:t>
            </a:r>
            <a:r>
              <a:rPr sz="1400" b="1" u="sng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des </a:t>
            </a:r>
            <a:r>
              <a:rPr sz="1400" b="1" u="sng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informations </a:t>
            </a:r>
            <a:r>
              <a:rPr sz="1400" b="1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ci</a:t>
            </a:r>
            <a:r>
              <a:rPr sz="1400" b="1" u="sng" spc="-3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-dessus, </a:t>
            </a:r>
            <a:r>
              <a:rPr sz="1400" b="1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peux-tu compléter le tableau suivant</a:t>
            </a:r>
            <a:r>
              <a:rPr sz="1400" b="1" u="sng" spc="-2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:</a:t>
            </a:r>
            <a:endParaRPr sz="1400">
              <a:latin typeface="Carlito"/>
              <a:cs typeface="Carlito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57200" y="6743065"/>
          <a:ext cx="4655184" cy="21827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3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3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2257">
                <a:tc>
                  <a:txBody>
                    <a:bodyPr/>
                    <a:lstStyle/>
                    <a:p>
                      <a:pPr marL="120014" marR="111125" indent="109220">
                        <a:lnSpc>
                          <a:spcPct val="101699"/>
                        </a:lnSpc>
                        <a:spcBef>
                          <a:spcPts val="540"/>
                        </a:spcBef>
                      </a:pPr>
                      <a:r>
                        <a:rPr sz="1200" spc="-5" dirty="0">
                          <a:latin typeface="Carlito"/>
                          <a:cs typeface="Carlito"/>
                        </a:rPr>
                        <a:t>Nombre de  kilomètres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en</a:t>
                      </a:r>
                      <a:r>
                        <a:rPr sz="1200" spc="-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200" dirty="0">
                          <a:latin typeface="Carlito"/>
                          <a:cs typeface="Carlito"/>
                        </a:rPr>
                        <a:t>: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685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86690" algn="ctr">
                        <a:lnSpc>
                          <a:spcPct val="959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Une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voiture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roulant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à  70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km/h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 marR="95885" indent="-1270" algn="ctr">
                        <a:lnSpc>
                          <a:spcPct val="959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Un drone  avançant à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60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km/h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835" marR="69850" indent="-128270">
                        <a:lnSpc>
                          <a:spcPts val="1380"/>
                        </a:lnSpc>
                        <a:spcBef>
                          <a:spcPts val="7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Un avion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allant  à 840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km/h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27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1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400" b="1" dirty="0">
                          <a:latin typeface="Carlito"/>
                          <a:cs typeface="Carlito"/>
                        </a:rPr>
                        <a:t>1</a:t>
                      </a:r>
                      <a:r>
                        <a:rPr sz="1400" b="1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heure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7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400" b="1" dirty="0">
                          <a:latin typeface="Carlito"/>
                          <a:cs typeface="Carlito"/>
                        </a:rPr>
                        <a:t>2</a:t>
                      </a:r>
                      <a:r>
                        <a:rPr sz="1400" b="1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heures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488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7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400" b="1" dirty="0">
                          <a:latin typeface="Carlito"/>
                          <a:cs typeface="Carlito"/>
                        </a:rPr>
                        <a:t>5</a:t>
                      </a:r>
                      <a:r>
                        <a:rPr sz="1400" b="1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spc="-5" dirty="0">
                          <a:latin typeface="Carlito"/>
                          <a:cs typeface="Carlito"/>
                        </a:rPr>
                        <a:t>heures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184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400" b="1" dirty="0">
                          <a:latin typeface="Carlito"/>
                          <a:cs typeface="Carlito"/>
                        </a:rPr>
                        <a:t>½</a:t>
                      </a:r>
                      <a:r>
                        <a:rPr sz="1400" b="1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400" b="1" dirty="0">
                          <a:latin typeface="Carlito"/>
                          <a:cs typeface="Carlito"/>
                        </a:rPr>
                        <a:t>heure</a:t>
                      </a:r>
                      <a:endParaRPr sz="1400">
                        <a:latin typeface="Carlito"/>
                        <a:cs typeface="Carlito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7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400" b="1" spc="-245" dirty="0">
                          <a:latin typeface="Arial"/>
                          <a:cs typeface="Arial"/>
                        </a:rPr>
                        <a:t>¼</a:t>
                      </a:r>
                      <a:r>
                        <a:rPr sz="1400" b="1" spc="-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80" dirty="0">
                          <a:latin typeface="Arial"/>
                          <a:cs typeface="Arial"/>
                        </a:rPr>
                        <a:t>d’heure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444500" y="9096247"/>
            <a:ext cx="5145405" cy="1110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Réponds </a:t>
            </a:r>
            <a:r>
              <a:rPr sz="1400" b="1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par vrai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ou </a:t>
            </a:r>
            <a:r>
              <a:rPr sz="1400" b="1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faux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: </a:t>
            </a:r>
            <a:r>
              <a:rPr sz="1400" dirty="0">
                <a:latin typeface="Carlito"/>
                <a:cs typeface="Carlito"/>
              </a:rPr>
              <a:t>(entoure la bonne</a:t>
            </a:r>
            <a:r>
              <a:rPr sz="1400" spc="-45" dirty="0">
                <a:latin typeface="Carlito"/>
                <a:cs typeface="Carlito"/>
              </a:rPr>
              <a:t> </a:t>
            </a:r>
            <a:r>
              <a:rPr sz="1400" spc="-5" dirty="0">
                <a:latin typeface="Carlito"/>
                <a:cs typeface="Carlito"/>
              </a:rPr>
              <a:t>réponse)</a:t>
            </a:r>
            <a:endParaRPr sz="1400">
              <a:latin typeface="Carlito"/>
              <a:cs typeface="Carlito"/>
            </a:endParaRPr>
          </a:p>
          <a:p>
            <a:pPr marL="469900" indent="-229235">
              <a:lnSpc>
                <a:spcPct val="100000"/>
              </a:lnSpc>
              <a:spcBef>
                <a:spcPts val="960"/>
              </a:spcBef>
              <a:buFont typeface="Arial"/>
              <a:buAutoNum type="alphaLcParenR"/>
              <a:tabLst>
                <a:tab pos="470534" algn="l"/>
                <a:tab pos="4037965" algn="l"/>
                <a:tab pos="4352290" algn="l"/>
              </a:tabLst>
            </a:pPr>
            <a:r>
              <a:rPr sz="1200" spc="-5" dirty="0">
                <a:latin typeface="Arial"/>
                <a:cs typeface="Arial"/>
              </a:rPr>
              <a:t>L’avion se déplace 12 fois plus </a:t>
            </a:r>
            <a:r>
              <a:rPr sz="1200" dirty="0">
                <a:latin typeface="Arial"/>
                <a:cs typeface="Arial"/>
              </a:rPr>
              <a:t>vite </a:t>
            </a:r>
            <a:r>
              <a:rPr sz="1200" spc="-5" dirty="0">
                <a:latin typeface="Arial"/>
                <a:cs typeface="Arial"/>
              </a:rPr>
              <a:t>que</a:t>
            </a:r>
            <a:r>
              <a:rPr sz="1200" spc="6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la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voiture.	</a:t>
            </a:r>
            <a:r>
              <a:rPr sz="1200" b="1" dirty="0">
                <a:latin typeface="Arial"/>
                <a:cs typeface="Arial"/>
              </a:rPr>
              <a:t>V	F</a:t>
            </a:r>
            <a:endParaRPr sz="12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45"/>
              </a:spcBef>
              <a:buFont typeface="Arial"/>
              <a:buAutoNum type="alphaLcParenR"/>
              <a:tabLst>
                <a:tab pos="470534" algn="l"/>
                <a:tab pos="4335145" algn="l"/>
              </a:tabLst>
            </a:pPr>
            <a:r>
              <a:rPr sz="1200" spc="-5" dirty="0">
                <a:latin typeface="Arial"/>
                <a:cs typeface="Arial"/>
              </a:rPr>
              <a:t>Le drone </a:t>
            </a:r>
            <a:r>
              <a:rPr sz="1200" dirty="0">
                <a:latin typeface="Arial"/>
                <a:cs typeface="Arial"/>
              </a:rPr>
              <a:t>est </a:t>
            </a:r>
            <a:r>
              <a:rPr sz="1200" spc="-5" dirty="0">
                <a:latin typeface="Arial"/>
                <a:cs typeface="Arial"/>
              </a:rPr>
              <a:t>celui qui se déplace </a:t>
            </a:r>
            <a:r>
              <a:rPr sz="1200" spc="-10" dirty="0">
                <a:latin typeface="Arial"/>
                <a:cs typeface="Arial"/>
              </a:rPr>
              <a:t>le </a:t>
            </a:r>
            <a:r>
              <a:rPr sz="1200" dirty="0">
                <a:latin typeface="Arial"/>
                <a:cs typeface="Arial"/>
              </a:rPr>
              <a:t>plus</a:t>
            </a:r>
            <a:r>
              <a:rPr sz="1200" spc="9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lentement. 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V	F</a:t>
            </a:r>
            <a:endParaRPr sz="12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50"/>
              </a:spcBef>
              <a:buFont typeface="Arial"/>
              <a:buAutoNum type="alphaLcParenR"/>
              <a:tabLst>
                <a:tab pos="470534" algn="l"/>
                <a:tab pos="4037965" algn="l"/>
                <a:tab pos="4352290" algn="l"/>
              </a:tabLst>
            </a:pPr>
            <a:r>
              <a:rPr sz="1200" spc="-5" dirty="0">
                <a:latin typeface="Arial"/>
                <a:cs typeface="Arial"/>
              </a:rPr>
              <a:t>Le drone </a:t>
            </a:r>
            <a:r>
              <a:rPr sz="1200" dirty="0">
                <a:latin typeface="Arial"/>
                <a:cs typeface="Arial"/>
              </a:rPr>
              <a:t>est </a:t>
            </a:r>
            <a:r>
              <a:rPr sz="1200" spc="-5" dirty="0">
                <a:latin typeface="Arial"/>
                <a:cs typeface="Arial"/>
              </a:rPr>
              <a:t>16 fois plus lent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que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l’avion.	</a:t>
            </a:r>
            <a:r>
              <a:rPr sz="1200" b="1" dirty="0">
                <a:latin typeface="Arial"/>
                <a:cs typeface="Arial"/>
              </a:rPr>
              <a:t>V	F</a:t>
            </a:r>
            <a:endParaRPr sz="12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45"/>
              </a:spcBef>
              <a:buFont typeface="Arial"/>
              <a:buAutoNum type="alphaLcParenR"/>
              <a:tabLst>
                <a:tab pos="470534" algn="l"/>
                <a:tab pos="5039360" algn="l"/>
              </a:tabLst>
            </a:pPr>
            <a:r>
              <a:rPr sz="1200" dirty="0">
                <a:latin typeface="Arial"/>
                <a:cs typeface="Arial"/>
              </a:rPr>
              <a:t>L</a:t>
            </a:r>
            <a:r>
              <a:rPr sz="1200" spc="-5" dirty="0">
                <a:latin typeface="Arial"/>
                <a:cs typeface="Arial"/>
              </a:rPr>
              <a:t>’avi</a:t>
            </a:r>
            <a:r>
              <a:rPr sz="1200" dirty="0">
                <a:latin typeface="Arial"/>
                <a:cs typeface="Arial"/>
              </a:rPr>
              <a:t>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effe</a:t>
            </a:r>
            <a:r>
              <a:rPr sz="1200" spc="-15" dirty="0">
                <a:latin typeface="Arial"/>
                <a:cs typeface="Arial"/>
              </a:rPr>
              <a:t>c</a:t>
            </a:r>
            <a:r>
              <a:rPr sz="120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e</a:t>
            </a:r>
            <a:r>
              <a:rPr sz="1200" spc="-20" dirty="0">
                <a:latin typeface="Arial"/>
                <a:cs typeface="Arial"/>
              </a:rPr>
              <a:t>r</a:t>
            </a:r>
            <a:r>
              <a:rPr sz="1200" dirty="0">
                <a:latin typeface="Arial"/>
                <a:cs typeface="Arial"/>
              </a:rPr>
              <a:t>a </a:t>
            </a:r>
            <a:r>
              <a:rPr sz="1200" spc="-5" dirty="0">
                <a:latin typeface="Arial"/>
                <a:cs typeface="Arial"/>
              </a:rPr>
              <a:t>u</a:t>
            </a:r>
            <a:r>
              <a:rPr sz="1200" dirty="0">
                <a:latin typeface="Arial"/>
                <a:cs typeface="Arial"/>
              </a:rPr>
              <a:t>n </a:t>
            </a:r>
            <a:r>
              <a:rPr sz="1200" spc="-10" dirty="0">
                <a:latin typeface="Arial"/>
                <a:cs typeface="Arial"/>
              </a:rPr>
              <a:t>P</a:t>
            </a:r>
            <a:r>
              <a:rPr sz="1200" dirty="0">
                <a:latin typeface="Arial"/>
                <a:cs typeface="Arial"/>
              </a:rPr>
              <a:t>ar</a:t>
            </a:r>
            <a:r>
              <a:rPr sz="1200" spc="-10" dirty="0">
                <a:latin typeface="Arial"/>
                <a:cs typeface="Arial"/>
              </a:rPr>
              <a:t>i</a:t>
            </a:r>
            <a:r>
              <a:rPr sz="1200" dirty="0">
                <a:latin typeface="Arial"/>
                <a:cs typeface="Arial"/>
              </a:rPr>
              <a:t>s/ </a:t>
            </a:r>
            <a:r>
              <a:rPr sz="1200" spc="-5" dirty="0">
                <a:latin typeface="Arial"/>
                <a:cs typeface="Arial"/>
              </a:rPr>
              <a:t>Ne</a:t>
            </a:r>
            <a:r>
              <a:rPr sz="1200" dirty="0">
                <a:latin typeface="Arial"/>
                <a:cs typeface="Arial"/>
              </a:rPr>
              <a:t>w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York </a:t>
            </a:r>
            <a:r>
              <a:rPr sz="1200" spc="-5" dirty="0">
                <a:latin typeface="Arial"/>
                <a:cs typeface="Arial"/>
              </a:rPr>
              <a:t>(</a:t>
            </a:r>
            <a:r>
              <a:rPr sz="1200" dirty="0">
                <a:latin typeface="Arial"/>
                <a:cs typeface="Arial"/>
              </a:rPr>
              <a:t>5</a:t>
            </a:r>
            <a:r>
              <a:rPr sz="1200" spc="-10" dirty="0">
                <a:latin typeface="Arial"/>
                <a:cs typeface="Arial"/>
              </a:rPr>
              <a:t>8</a:t>
            </a:r>
            <a:r>
              <a:rPr sz="1200" dirty="0">
                <a:latin typeface="Arial"/>
                <a:cs typeface="Arial"/>
              </a:rPr>
              <a:t>80 </a:t>
            </a:r>
            <a:r>
              <a:rPr sz="1200" spc="-10" dirty="0">
                <a:latin typeface="Arial"/>
                <a:cs typeface="Arial"/>
              </a:rPr>
              <a:t>k</a:t>
            </a:r>
            <a:r>
              <a:rPr sz="1200" spc="5" dirty="0">
                <a:latin typeface="Arial"/>
                <a:cs typeface="Arial"/>
              </a:rPr>
              <a:t>m</a:t>
            </a:r>
            <a:r>
              <a:rPr sz="1200" dirty="0">
                <a:latin typeface="Arial"/>
                <a:cs typeface="Arial"/>
              </a:rPr>
              <a:t>) en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7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heure</a:t>
            </a:r>
            <a:r>
              <a:rPr sz="1200" spc="-15" dirty="0">
                <a:latin typeface="Arial"/>
                <a:cs typeface="Arial"/>
              </a:rPr>
              <a:t>s</a:t>
            </a:r>
            <a:r>
              <a:rPr sz="1200" dirty="0">
                <a:latin typeface="Arial"/>
                <a:cs typeface="Arial"/>
              </a:rPr>
              <a:t>. 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V	F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200" y="759586"/>
            <a:ext cx="2045970" cy="484505"/>
          </a:xfrm>
          <a:custGeom>
            <a:avLst/>
            <a:gdLst/>
            <a:ahLst/>
            <a:cxnLst/>
            <a:rect l="l" t="t" r="r" b="b"/>
            <a:pathLst>
              <a:path w="2045970" h="484505">
                <a:moveTo>
                  <a:pt x="1965198" y="0"/>
                </a:moveTo>
                <a:lnTo>
                  <a:pt x="80746" y="0"/>
                </a:lnTo>
                <a:lnTo>
                  <a:pt x="49318" y="6334"/>
                </a:lnTo>
                <a:lnTo>
                  <a:pt x="23652" y="23622"/>
                </a:lnTo>
                <a:lnTo>
                  <a:pt x="6346" y="49291"/>
                </a:lnTo>
                <a:lnTo>
                  <a:pt x="0" y="80772"/>
                </a:lnTo>
                <a:lnTo>
                  <a:pt x="0" y="484504"/>
                </a:lnTo>
                <a:lnTo>
                  <a:pt x="2045970" y="484504"/>
                </a:lnTo>
                <a:lnTo>
                  <a:pt x="2045970" y="80772"/>
                </a:lnTo>
                <a:lnTo>
                  <a:pt x="2039618" y="49291"/>
                </a:lnTo>
                <a:lnTo>
                  <a:pt x="2022300" y="23622"/>
                </a:lnTo>
                <a:lnTo>
                  <a:pt x="1996624" y="6334"/>
                </a:lnTo>
                <a:lnTo>
                  <a:pt x="1965198" y="0"/>
                </a:lnTo>
                <a:close/>
              </a:path>
            </a:pathLst>
          </a:custGeom>
          <a:solidFill>
            <a:srgbClr val="C5DF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63372" y="770890"/>
            <a:ext cx="18300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rlito"/>
                <a:cs typeface="Carlito"/>
              </a:rPr>
              <a:t>Questionnaire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7200" y="4866004"/>
            <a:ext cx="2217420" cy="484505"/>
          </a:xfrm>
          <a:custGeom>
            <a:avLst/>
            <a:gdLst/>
            <a:ahLst/>
            <a:cxnLst/>
            <a:rect l="l" t="t" r="r" b="b"/>
            <a:pathLst>
              <a:path w="2217420" h="484504">
                <a:moveTo>
                  <a:pt x="2136648" y="0"/>
                </a:moveTo>
                <a:lnTo>
                  <a:pt x="80746" y="0"/>
                </a:lnTo>
                <a:lnTo>
                  <a:pt x="49318" y="6332"/>
                </a:lnTo>
                <a:lnTo>
                  <a:pt x="23652" y="23606"/>
                </a:lnTo>
                <a:lnTo>
                  <a:pt x="6346" y="49238"/>
                </a:lnTo>
                <a:lnTo>
                  <a:pt x="0" y="80644"/>
                </a:lnTo>
                <a:lnTo>
                  <a:pt x="0" y="484504"/>
                </a:lnTo>
                <a:lnTo>
                  <a:pt x="2217420" y="484504"/>
                </a:lnTo>
                <a:lnTo>
                  <a:pt x="2217420" y="80644"/>
                </a:lnTo>
                <a:lnTo>
                  <a:pt x="2211068" y="49238"/>
                </a:lnTo>
                <a:lnTo>
                  <a:pt x="2193750" y="23606"/>
                </a:lnTo>
                <a:lnTo>
                  <a:pt x="2168074" y="6332"/>
                </a:lnTo>
                <a:lnTo>
                  <a:pt x="2136648" y="0"/>
                </a:lnTo>
                <a:close/>
              </a:path>
            </a:pathLst>
          </a:custGeom>
          <a:solidFill>
            <a:srgbClr val="C5DF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66419" y="4890896"/>
            <a:ext cx="20447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01F5F"/>
                </a:solidFill>
                <a:latin typeface="Carlito"/>
                <a:cs typeface="Carlito"/>
              </a:rPr>
              <a:t>Mathématiques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367</Words>
  <Application>Microsoft Office PowerPoint</Application>
  <PresentationFormat>Personnalisé</PresentationFormat>
  <Paragraphs>39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Carlito</vt:lpstr>
      <vt:lpstr>Times New Roman</vt:lpstr>
      <vt:lpstr>Trebuchet MS</vt:lpstr>
      <vt:lpstr>Verdana</vt:lpstr>
      <vt:lpstr>Office Theme</vt:lpstr>
      <vt:lpstr>Le coin des petits futés 2</vt:lpstr>
      <vt:lpstr>Questionnaire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coin des petits futés 2</dc:title>
  <dc:creator>User</dc:creator>
  <cp:lastModifiedBy>Thierry Bertrand</cp:lastModifiedBy>
  <cp:revision>3</cp:revision>
  <dcterms:created xsi:type="dcterms:W3CDTF">2020-05-09T15:33:09Z</dcterms:created>
  <dcterms:modified xsi:type="dcterms:W3CDTF">2020-05-09T15:48:06Z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2020-04-16T00:00:00Z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2020-05-09T00:00:00Z</vt:filetime>
  </property>
</Properties>
</file>