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58" r:id="rId4"/>
    <p:sldId id="259" r:id="rId5"/>
    <p:sldId id="260" r:id="rId6"/>
    <p:sldId id="262" r:id="rId7"/>
    <p:sldId id="263"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A2C47EDE-7367-4B13-8BB7-E93A20767788}" type="datetimeFigureOut">
              <a:rPr lang="fr-FR" smtClean="0"/>
              <a:t>13/05/2020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7A67CF-CC8D-4874-BAF8-55C18A64904B}" type="slidenum">
              <a:rPr lang="fr-FR" smtClean="0"/>
              <a:t>‹N°›</a:t>
            </a:fld>
            <a:endParaRPr lang="fr-FR"/>
          </a:p>
        </p:txBody>
      </p:sp>
    </p:spTree>
    <p:extLst>
      <p:ext uri="{BB962C8B-B14F-4D97-AF65-F5344CB8AC3E}">
        <p14:creationId xmlns:p14="http://schemas.microsoft.com/office/powerpoint/2010/main" val="4045741791"/>
      </p:ext>
    </p:extLst>
  </p:cSld>
  <p:clrMapOvr>
    <a:masterClrMapping/>
  </p:clrMapOvr>
  <mc:AlternateContent xmlns:mc="http://schemas.openxmlformats.org/markup-compatibility/2006" xmlns:p14="http://schemas.microsoft.com/office/powerpoint/2010/main">
    <mc:Choice Requires="p14">
      <p:transition spd="slow" p14:dur="4000" advClick="0" advTm="0">
        <p:split orient="vert"/>
      </p:transition>
    </mc:Choice>
    <mc:Fallback xmlns="">
      <p:transition spd="slow" advClick="0" advTm="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2C47EDE-7367-4B13-8BB7-E93A20767788}" type="datetimeFigureOut">
              <a:rPr lang="fr-FR" smtClean="0"/>
              <a:t>13/05/2020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7A67CF-CC8D-4874-BAF8-55C18A64904B}" type="slidenum">
              <a:rPr lang="fr-FR" smtClean="0"/>
              <a:t>‹N°›</a:t>
            </a:fld>
            <a:endParaRPr lang="fr-FR"/>
          </a:p>
        </p:txBody>
      </p:sp>
    </p:spTree>
    <p:extLst>
      <p:ext uri="{BB962C8B-B14F-4D97-AF65-F5344CB8AC3E}">
        <p14:creationId xmlns:p14="http://schemas.microsoft.com/office/powerpoint/2010/main" val="3017602877"/>
      </p:ext>
    </p:extLst>
  </p:cSld>
  <p:clrMapOvr>
    <a:masterClrMapping/>
  </p:clrMapOvr>
  <mc:AlternateContent xmlns:mc="http://schemas.openxmlformats.org/markup-compatibility/2006" xmlns:p14="http://schemas.microsoft.com/office/powerpoint/2010/main">
    <mc:Choice Requires="p14">
      <p:transition spd="slow" p14:dur="4000" advClick="0" advTm="0">
        <p:split orient="vert"/>
      </p:transition>
    </mc:Choice>
    <mc:Fallback xmlns="">
      <p:transition spd="slow" advClick="0" advTm="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2C47EDE-7367-4B13-8BB7-E93A20767788}" type="datetimeFigureOut">
              <a:rPr lang="fr-FR" smtClean="0"/>
              <a:t>13/05/2020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7A67CF-CC8D-4874-BAF8-55C18A64904B}" type="slidenum">
              <a:rPr lang="fr-FR" smtClean="0"/>
              <a:t>‹N°›</a:t>
            </a:fld>
            <a:endParaRPr lang="fr-FR"/>
          </a:p>
        </p:txBody>
      </p:sp>
    </p:spTree>
    <p:extLst>
      <p:ext uri="{BB962C8B-B14F-4D97-AF65-F5344CB8AC3E}">
        <p14:creationId xmlns:p14="http://schemas.microsoft.com/office/powerpoint/2010/main" val="773816105"/>
      </p:ext>
    </p:extLst>
  </p:cSld>
  <p:clrMapOvr>
    <a:masterClrMapping/>
  </p:clrMapOvr>
  <mc:AlternateContent xmlns:mc="http://schemas.openxmlformats.org/markup-compatibility/2006" xmlns:p14="http://schemas.microsoft.com/office/powerpoint/2010/main">
    <mc:Choice Requires="p14">
      <p:transition spd="slow" p14:dur="4000" advClick="0" advTm="0">
        <p:split orient="vert"/>
      </p:transition>
    </mc:Choice>
    <mc:Fallback xmlns="">
      <p:transition spd="slow" advClick="0" advTm="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2C47EDE-7367-4B13-8BB7-E93A20767788}" type="datetimeFigureOut">
              <a:rPr lang="fr-FR" smtClean="0"/>
              <a:t>13/05/2020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7A67CF-CC8D-4874-BAF8-55C18A64904B}" type="slidenum">
              <a:rPr lang="fr-FR" smtClean="0"/>
              <a:t>‹N°›</a:t>
            </a:fld>
            <a:endParaRPr lang="fr-FR"/>
          </a:p>
        </p:txBody>
      </p:sp>
    </p:spTree>
    <p:extLst>
      <p:ext uri="{BB962C8B-B14F-4D97-AF65-F5344CB8AC3E}">
        <p14:creationId xmlns:p14="http://schemas.microsoft.com/office/powerpoint/2010/main" val="2008804059"/>
      </p:ext>
    </p:extLst>
  </p:cSld>
  <p:clrMapOvr>
    <a:masterClrMapping/>
  </p:clrMapOvr>
  <mc:AlternateContent xmlns:mc="http://schemas.openxmlformats.org/markup-compatibility/2006" xmlns:p14="http://schemas.microsoft.com/office/powerpoint/2010/main">
    <mc:Choice Requires="p14">
      <p:transition spd="slow" p14:dur="4000" advClick="0" advTm="0">
        <p:split orient="vert"/>
      </p:transition>
    </mc:Choice>
    <mc:Fallback xmlns="">
      <p:transition spd="slow" advClick="0" advTm="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A2C47EDE-7367-4B13-8BB7-E93A20767788}" type="datetimeFigureOut">
              <a:rPr lang="fr-FR" smtClean="0"/>
              <a:t>13/05/2020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7A67CF-CC8D-4874-BAF8-55C18A64904B}" type="slidenum">
              <a:rPr lang="fr-FR" smtClean="0"/>
              <a:t>‹N°›</a:t>
            </a:fld>
            <a:endParaRPr lang="fr-FR"/>
          </a:p>
        </p:txBody>
      </p:sp>
    </p:spTree>
    <p:extLst>
      <p:ext uri="{BB962C8B-B14F-4D97-AF65-F5344CB8AC3E}">
        <p14:creationId xmlns:p14="http://schemas.microsoft.com/office/powerpoint/2010/main" val="20161630"/>
      </p:ext>
    </p:extLst>
  </p:cSld>
  <p:clrMapOvr>
    <a:masterClrMapping/>
  </p:clrMapOvr>
  <mc:AlternateContent xmlns:mc="http://schemas.openxmlformats.org/markup-compatibility/2006" xmlns:p14="http://schemas.microsoft.com/office/powerpoint/2010/main">
    <mc:Choice Requires="p14">
      <p:transition spd="slow" p14:dur="4000" advClick="0" advTm="0">
        <p:split orient="vert"/>
      </p:transition>
    </mc:Choice>
    <mc:Fallback xmlns="">
      <p:transition spd="slow" advClick="0" advTm="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2C47EDE-7367-4B13-8BB7-E93A20767788}" type="datetimeFigureOut">
              <a:rPr lang="fr-FR" smtClean="0"/>
              <a:t>13/05/2020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07A67CF-CC8D-4874-BAF8-55C18A64904B}" type="slidenum">
              <a:rPr lang="fr-FR" smtClean="0"/>
              <a:t>‹N°›</a:t>
            </a:fld>
            <a:endParaRPr lang="fr-FR"/>
          </a:p>
        </p:txBody>
      </p:sp>
    </p:spTree>
    <p:extLst>
      <p:ext uri="{BB962C8B-B14F-4D97-AF65-F5344CB8AC3E}">
        <p14:creationId xmlns:p14="http://schemas.microsoft.com/office/powerpoint/2010/main" val="1854592549"/>
      </p:ext>
    </p:extLst>
  </p:cSld>
  <p:clrMapOvr>
    <a:masterClrMapping/>
  </p:clrMapOvr>
  <mc:AlternateContent xmlns:mc="http://schemas.openxmlformats.org/markup-compatibility/2006" xmlns:p14="http://schemas.microsoft.com/office/powerpoint/2010/main">
    <mc:Choice Requires="p14">
      <p:transition spd="slow" p14:dur="4000" advClick="0" advTm="0">
        <p:split orient="vert"/>
      </p:transition>
    </mc:Choice>
    <mc:Fallback xmlns="">
      <p:transition spd="slow" advClick="0" advTm="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2C47EDE-7367-4B13-8BB7-E93A20767788}" type="datetimeFigureOut">
              <a:rPr lang="fr-FR" smtClean="0"/>
              <a:t>13/05/2020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07A67CF-CC8D-4874-BAF8-55C18A64904B}" type="slidenum">
              <a:rPr lang="fr-FR" smtClean="0"/>
              <a:t>‹N°›</a:t>
            </a:fld>
            <a:endParaRPr lang="fr-FR"/>
          </a:p>
        </p:txBody>
      </p:sp>
    </p:spTree>
    <p:extLst>
      <p:ext uri="{BB962C8B-B14F-4D97-AF65-F5344CB8AC3E}">
        <p14:creationId xmlns:p14="http://schemas.microsoft.com/office/powerpoint/2010/main" val="3698549999"/>
      </p:ext>
    </p:extLst>
  </p:cSld>
  <p:clrMapOvr>
    <a:masterClrMapping/>
  </p:clrMapOvr>
  <mc:AlternateContent xmlns:mc="http://schemas.openxmlformats.org/markup-compatibility/2006" xmlns:p14="http://schemas.microsoft.com/office/powerpoint/2010/main">
    <mc:Choice Requires="p14">
      <p:transition spd="slow" p14:dur="4000" advClick="0" advTm="0">
        <p:split orient="vert"/>
      </p:transition>
    </mc:Choice>
    <mc:Fallback xmlns="">
      <p:transition spd="slow" advClick="0" advTm="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2C47EDE-7367-4B13-8BB7-E93A20767788}" type="datetimeFigureOut">
              <a:rPr lang="fr-FR" smtClean="0"/>
              <a:t>13/05/2020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07A67CF-CC8D-4874-BAF8-55C18A64904B}" type="slidenum">
              <a:rPr lang="fr-FR" smtClean="0"/>
              <a:t>‹N°›</a:t>
            </a:fld>
            <a:endParaRPr lang="fr-FR"/>
          </a:p>
        </p:txBody>
      </p:sp>
    </p:spTree>
    <p:extLst>
      <p:ext uri="{BB962C8B-B14F-4D97-AF65-F5344CB8AC3E}">
        <p14:creationId xmlns:p14="http://schemas.microsoft.com/office/powerpoint/2010/main" val="1686118977"/>
      </p:ext>
    </p:extLst>
  </p:cSld>
  <p:clrMapOvr>
    <a:masterClrMapping/>
  </p:clrMapOvr>
  <mc:AlternateContent xmlns:mc="http://schemas.openxmlformats.org/markup-compatibility/2006" xmlns:p14="http://schemas.microsoft.com/office/powerpoint/2010/main">
    <mc:Choice Requires="p14">
      <p:transition spd="slow" p14:dur="4000" advClick="0" advTm="0">
        <p:split orient="vert"/>
      </p:transition>
    </mc:Choice>
    <mc:Fallback xmlns="">
      <p:transition spd="slow" advClick="0" advTm="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2C47EDE-7367-4B13-8BB7-E93A20767788}" type="datetimeFigureOut">
              <a:rPr lang="fr-FR" smtClean="0"/>
              <a:t>13/05/2020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07A67CF-CC8D-4874-BAF8-55C18A64904B}" type="slidenum">
              <a:rPr lang="fr-FR" smtClean="0"/>
              <a:t>‹N°›</a:t>
            </a:fld>
            <a:endParaRPr lang="fr-FR"/>
          </a:p>
        </p:txBody>
      </p:sp>
    </p:spTree>
    <p:extLst>
      <p:ext uri="{BB962C8B-B14F-4D97-AF65-F5344CB8AC3E}">
        <p14:creationId xmlns:p14="http://schemas.microsoft.com/office/powerpoint/2010/main" val="3835497327"/>
      </p:ext>
    </p:extLst>
  </p:cSld>
  <p:clrMapOvr>
    <a:masterClrMapping/>
  </p:clrMapOvr>
  <mc:AlternateContent xmlns:mc="http://schemas.openxmlformats.org/markup-compatibility/2006" xmlns:p14="http://schemas.microsoft.com/office/powerpoint/2010/main">
    <mc:Choice Requires="p14">
      <p:transition spd="slow" p14:dur="4000" advClick="0" advTm="0">
        <p:split orient="vert"/>
      </p:transition>
    </mc:Choice>
    <mc:Fallback xmlns="">
      <p:transition spd="slow" advClick="0" advTm="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2C47EDE-7367-4B13-8BB7-E93A20767788}" type="datetimeFigureOut">
              <a:rPr lang="fr-FR" smtClean="0"/>
              <a:t>13/05/2020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07A67CF-CC8D-4874-BAF8-55C18A64904B}" type="slidenum">
              <a:rPr lang="fr-FR" smtClean="0"/>
              <a:t>‹N°›</a:t>
            </a:fld>
            <a:endParaRPr lang="fr-FR"/>
          </a:p>
        </p:txBody>
      </p:sp>
    </p:spTree>
    <p:extLst>
      <p:ext uri="{BB962C8B-B14F-4D97-AF65-F5344CB8AC3E}">
        <p14:creationId xmlns:p14="http://schemas.microsoft.com/office/powerpoint/2010/main" val="3092233169"/>
      </p:ext>
    </p:extLst>
  </p:cSld>
  <p:clrMapOvr>
    <a:masterClrMapping/>
  </p:clrMapOvr>
  <mc:AlternateContent xmlns:mc="http://schemas.openxmlformats.org/markup-compatibility/2006" xmlns:p14="http://schemas.microsoft.com/office/powerpoint/2010/main">
    <mc:Choice Requires="p14">
      <p:transition spd="slow" p14:dur="4000" advClick="0" advTm="0">
        <p:split orient="vert"/>
      </p:transition>
    </mc:Choice>
    <mc:Fallback xmlns="">
      <p:transition spd="slow" advClick="0" advTm="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2C47EDE-7367-4B13-8BB7-E93A20767788}" type="datetimeFigureOut">
              <a:rPr lang="fr-FR" smtClean="0"/>
              <a:t>13/05/2020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07A67CF-CC8D-4874-BAF8-55C18A64904B}" type="slidenum">
              <a:rPr lang="fr-FR" smtClean="0"/>
              <a:t>‹N°›</a:t>
            </a:fld>
            <a:endParaRPr lang="fr-FR"/>
          </a:p>
        </p:txBody>
      </p:sp>
    </p:spTree>
    <p:extLst>
      <p:ext uri="{BB962C8B-B14F-4D97-AF65-F5344CB8AC3E}">
        <p14:creationId xmlns:p14="http://schemas.microsoft.com/office/powerpoint/2010/main" val="3273496116"/>
      </p:ext>
    </p:extLst>
  </p:cSld>
  <p:clrMapOvr>
    <a:masterClrMapping/>
  </p:clrMapOvr>
  <mc:AlternateContent xmlns:mc="http://schemas.openxmlformats.org/markup-compatibility/2006" xmlns:p14="http://schemas.microsoft.com/office/powerpoint/2010/main">
    <mc:Choice Requires="p14">
      <p:transition spd="slow" p14:dur="4000" advClick="0" advTm="0">
        <p:split orient="vert"/>
      </p:transition>
    </mc:Choice>
    <mc:Fallback xmlns="">
      <p:transition spd="slow" advClick="0" advTm="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C47EDE-7367-4B13-8BB7-E93A20767788}" type="datetimeFigureOut">
              <a:rPr lang="fr-FR" smtClean="0"/>
              <a:t>13/05/2020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7A67CF-CC8D-4874-BAF8-55C18A64904B}" type="slidenum">
              <a:rPr lang="fr-FR" smtClean="0"/>
              <a:t>‹N°›</a:t>
            </a:fld>
            <a:endParaRPr lang="fr-FR"/>
          </a:p>
        </p:txBody>
      </p:sp>
    </p:spTree>
    <p:extLst>
      <p:ext uri="{BB962C8B-B14F-4D97-AF65-F5344CB8AC3E}">
        <p14:creationId xmlns:p14="http://schemas.microsoft.com/office/powerpoint/2010/main" val="581702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4000" advClick="0" advTm="0">
        <p:split orient="vert"/>
      </p:transition>
    </mc:Choice>
    <mc:Fallback xmlns="">
      <p:transition spd="slow" advClick="0" advTm="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4314" y="365126"/>
            <a:ext cx="10719486" cy="1131442"/>
          </a:xfrm>
          <a:ln w="57150">
            <a:solidFill>
              <a:schemeClr val="tx1"/>
            </a:solidFill>
          </a:ln>
        </p:spPr>
        <p:txBody>
          <a:bodyPr/>
          <a:lstStyle/>
          <a:p>
            <a:pPr algn="ctr"/>
            <a:r>
              <a:rPr lang="fr-FR" b="1" dirty="0">
                <a:latin typeface="Comic Sans MS" panose="030F0702030302020204" pitchFamily="66" charset="0"/>
              </a:rPr>
              <a:t>Les grandes inventions et explorations</a:t>
            </a:r>
          </a:p>
        </p:txBody>
      </p:sp>
      <p:pic>
        <p:nvPicPr>
          <p:cNvPr id="1026" name="Picture 2" descr="http://planetejeanjaures.free.fr/histoire/renaissance/colomb1.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6392" y="1496567"/>
            <a:ext cx="7735330" cy="45653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274019"/>
      </p:ext>
    </p:extLst>
  </p:cSld>
  <p:clrMapOvr>
    <a:masterClrMapping/>
  </p:clrMapOvr>
  <mc:AlternateContent xmlns:mc="http://schemas.openxmlformats.org/markup-compatibility/2006" xmlns:p14="http://schemas.microsoft.com/office/powerpoint/2010/main">
    <mc:Choice Requires="p14">
      <p:transition spd="slow" p14:dur="4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1250"/>
                                  </p:stCondLst>
                                  <p:childTnLst>
                                    <p:set>
                                      <p:cBhvr>
                                        <p:cTn id="6" dur="1" fill="hold">
                                          <p:stCondLst>
                                            <p:cond delay="0"/>
                                          </p:stCondLst>
                                        </p:cTn>
                                        <p:tgtEl>
                                          <p:spTgt spid="1026"/>
                                        </p:tgtEl>
                                        <p:attrNameLst>
                                          <p:attrName>style.visibility</p:attrName>
                                        </p:attrNameLst>
                                      </p:cBhvr>
                                      <p:to>
                                        <p:strVal val="visible"/>
                                      </p:to>
                                    </p:set>
                                    <p:anim calcmode="lin" valueType="num">
                                      <p:cBhvr>
                                        <p:cTn id="7" dur="3000" fill="hold"/>
                                        <p:tgtEl>
                                          <p:spTgt spid="1026"/>
                                        </p:tgtEl>
                                        <p:attrNameLst>
                                          <p:attrName>ppt_w</p:attrName>
                                        </p:attrNameLst>
                                      </p:cBhvr>
                                      <p:tavLst>
                                        <p:tav tm="0">
                                          <p:val>
                                            <p:fltVal val="0"/>
                                          </p:val>
                                        </p:tav>
                                        <p:tav tm="100000">
                                          <p:val>
                                            <p:strVal val="#ppt_w"/>
                                          </p:val>
                                        </p:tav>
                                      </p:tavLst>
                                    </p:anim>
                                    <p:anim calcmode="lin" valueType="num">
                                      <p:cBhvr>
                                        <p:cTn id="8" dur="3000" fill="hold"/>
                                        <p:tgtEl>
                                          <p:spTgt spid="1026"/>
                                        </p:tgtEl>
                                        <p:attrNameLst>
                                          <p:attrName>ppt_h</p:attrName>
                                        </p:attrNameLst>
                                      </p:cBhvr>
                                      <p:tavLst>
                                        <p:tav tm="0">
                                          <p:val>
                                            <p:fltVal val="0"/>
                                          </p:val>
                                        </p:tav>
                                        <p:tav tm="100000">
                                          <p:val>
                                            <p:strVal val="#ppt_h"/>
                                          </p:val>
                                        </p:tav>
                                      </p:tavLst>
                                    </p:anim>
                                    <p:animEffect transition="in" filter="fade">
                                      <p:cBhvr>
                                        <p:cTn id="9" dur="3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9962" y="271848"/>
            <a:ext cx="10515600" cy="897926"/>
          </a:xfrm>
        </p:spPr>
        <p:txBody>
          <a:bodyPr>
            <a:normAutofit fontScale="90000"/>
          </a:bodyPr>
          <a:lstStyle/>
          <a:p>
            <a:pPr algn="ctr"/>
            <a:r>
              <a:rPr lang="fr-FR" sz="6000" b="1" dirty="0">
                <a:latin typeface="Comic Sans MS" panose="030F0702030302020204" pitchFamily="66" charset="0"/>
              </a:rPr>
              <a:t>La carte des explorations</a:t>
            </a:r>
          </a:p>
        </p:txBody>
      </p:sp>
      <p:pic>
        <p:nvPicPr>
          <p:cNvPr id="5122" name="Picture 2" descr="http://vroum52.com/lvn.img/grandsvoyagesmaritimes%5B1%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303" y="1359243"/>
            <a:ext cx="9824879" cy="5170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633015"/>
      </p:ext>
    </p:extLst>
  </p:cSld>
  <p:clrMapOvr>
    <a:masterClrMapping/>
  </p:clrMapOvr>
  <mc:AlternateContent xmlns:mc="http://schemas.openxmlformats.org/markup-compatibility/2006" xmlns:p14="http://schemas.microsoft.com/office/powerpoint/2010/main">
    <mc:Choice Requires="p14">
      <p:transition spd="slow" p14:dur="40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1000"/>
                                  </p:stCondLst>
                                  <p:childTnLst>
                                    <p:set>
                                      <p:cBhvr>
                                        <p:cTn id="6" dur="1" fill="hold">
                                          <p:stCondLst>
                                            <p:cond delay="0"/>
                                          </p:stCondLst>
                                        </p:cTn>
                                        <p:tgtEl>
                                          <p:spTgt spid="5122"/>
                                        </p:tgtEl>
                                        <p:attrNameLst>
                                          <p:attrName>style.visibility</p:attrName>
                                        </p:attrNameLst>
                                      </p:cBhvr>
                                      <p:to>
                                        <p:strVal val="visible"/>
                                      </p:to>
                                    </p:set>
                                    <p:anim calcmode="lin" valueType="num">
                                      <p:cBhvr>
                                        <p:cTn id="7" dur="3500" fill="hold"/>
                                        <p:tgtEl>
                                          <p:spTgt spid="5122"/>
                                        </p:tgtEl>
                                        <p:attrNameLst>
                                          <p:attrName>ppt_w</p:attrName>
                                        </p:attrNameLst>
                                      </p:cBhvr>
                                      <p:tavLst>
                                        <p:tav tm="0">
                                          <p:val>
                                            <p:fltVal val="0"/>
                                          </p:val>
                                        </p:tav>
                                        <p:tav tm="100000">
                                          <p:val>
                                            <p:strVal val="#ppt_w"/>
                                          </p:val>
                                        </p:tav>
                                      </p:tavLst>
                                    </p:anim>
                                    <p:anim calcmode="lin" valueType="num">
                                      <p:cBhvr>
                                        <p:cTn id="8" dur="3500" fill="hold"/>
                                        <p:tgtEl>
                                          <p:spTgt spid="5122"/>
                                        </p:tgtEl>
                                        <p:attrNameLst>
                                          <p:attrName>ppt_h</p:attrName>
                                        </p:attrNameLst>
                                      </p:cBhvr>
                                      <p:tavLst>
                                        <p:tav tm="0">
                                          <p:val>
                                            <p:fltVal val="0"/>
                                          </p:val>
                                        </p:tav>
                                        <p:tav tm="100000">
                                          <p:val>
                                            <p:strVal val="#ppt_h"/>
                                          </p:val>
                                        </p:tav>
                                      </p:tavLst>
                                    </p:anim>
                                    <p:animEffect transition="in" filter="fade">
                                      <p:cBhvr>
                                        <p:cTn id="9" dur="3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2297" y="183893"/>
            <a:ext cx="10818342" cy="1092972"/>
          </a:xfrm>
        </p:spPr>
        <p:txBody>
          <a:bodyPr>
            <a:noAutofit/>
          </a:bodyPr>
          <a:lstStyle/>
          <a:p>
            <a:r>
              <a:rPr lang="fr-FR" b="1" dirty="0">
                <a:latin typeface="Comic Sans MS" panose="030F0702030302020204" pitchFamily="66" charset="0"/>
              </a:rPr>
              <a:t>Les grands explorateurs </a:t>
            </a:r>
            <a:r>
              <a:rPr lang="fr-FR" sz="3200" b="1" dirty="0">
                <a:latin typeface="Comic Sans MS" panose="030F0702030302020204" pitchFamily="66" charset="0"/>
              </a:rPr>
              <a:t>XVe–XVIe </a:t>
            </a:r>
            <a:r>
              <a:rPr lang="fr-FR" b="1" dirty="0">
                <a:latin typeface="Comic Sans MS" panose="030F0702030302020204" pitchFamily="66" charset="0"/>
              </a:rPr>
              <a:t>siècle</a:t>
            </a:r>
          </a:p>
        </p:txBody>
      </p:sp>
      <p:sp>
        <p:nvSpPr>
          <p:cNvPr id="3" name="Rectangle 2"/>
          <p:cNvSpPr/>
          <p:nvPr/>
        </p:nvSpPr>
        <p:spPr>
          <a:xfrm>
            <a:off x="436604" y="1367861"/>
            <a:ext cx="11335265" cy="1134670"/>
          </a:xfrm>
          <a:prstGeom prst="rect">
            <a:avLst/>
          </a:prstGeom>
        </p:spPr>
        <p:txBody>
          <a:bodyPr wrap="square">
            <a:spAutoFit/>
          </a:bodyPr>
          <a:lstStyle/>
          <a:p>
            <a:pPr>
              <a:lnSpc>
                <a:spcPct val="115000"/>
              </a:lnSpc>
              <a:spcAft>
                <a:spcPts val="1000"/>
              </a:spcAft>
            </a:pPr>
            <a:r>
              <a:rPr lang="fr-FR" dirty="0">
                <a:effectLst/>
                <a:latin typeface="Times New Roman" panose="02020603050405020304" pitchFamily="18" charset="0"/>
                <a:ea typeface="Calibri" panose="020F0502020204030204" pitchFamily="34" charset="0"/>
                <a:cs typeface="Times New Roman" panose="02020603050405020304" pitchFamily="18" charset="0"/>
              </a:rPr>
              <a:t>Au XVème siècle, les rois du Portugal et d'Espagne organisent des expéditions maritimes vers les Indes pour ramener des produits précieux (épices : poivre et cannelle, or, argent). </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r>
              <a:rPr lang="fr-FR" dirty="0">
                <a:effectLst/>
                <a:latin typeface="Times New Roman" panose="02020603050405020304" pitchFamily="18" charset="0"/>
                <a:ea typeface="Calibri" panose="020F0502020204030204" pitchFamily="34" charset="0"/>
              </a:rPr>
              <a:t>Lors de ces explorations, de nouvelles terres sont découvertes. </a:t>
            </a:r>
            <a:endParaRPr lang="fr-FR" dirty="0"/>
          </a:p>
        </p:txBody>
      </p:sp>
      <p:sp>
        <p:nvSpPr>
          <p:cNvPr id="5" name="Rectangle 4"/>
          <p:cNvSpPr/>
          <p:nvPr/>
        </p:nvSpPr>
        <p:spPr>
          <a:xfrm>
            <a:off x="6013619" y="3486318"/>
            <a:ext cx="2380737" cy="2031325"/>
          </a:xfrm>
          <a:prstGeom prst="rect">
            <a:avLst/>
          </a:prstGeom>
        </p:spPr>
        <p:txBody>
          <a:bodyPr wrap="square">
            <a:spAutoFit/>
          </a:bodyPr>
          <a:lstStyle/>
          <a:p>
            <a:pPr algn="just">
              <a:defRPr/>
            </a:pPr>
            <a:r>
              <a:rPr lang="fr-FR" b="1" dirty="0"/>
              <a:t>Christophe Colomb </a:t>
            </a:r>
            <a:r>
              <a:rPr lang="fr-FR" dirty="0"/>
              <a:t>en </a:t>
            </a:r>
            <a:r>
              <a:rPr lang="fr-FR" b="1" dirty="0"/>
              <a:t>1492</a:t>
            </a:r>
            <a:r>
              <a:rPr lang="fr-FR" dirty="0"/>
              <a:t> part pour les Indes en direction de l'Ouest. Il découvre des îles et croit être arrivé aux Indes. En réalité, ce sont les Antilles.</a:t>
            </a:r>
          </a:p>
        </p:txBody>
      </p:sp>
      <p:pic>
        <p:nvPicPr>
          <p:cNvPr id="2050" name="Picture 2" descr="http://t1.gstatic.com/images?q=tbn:ANd9GcR43z8JUdSVDIbBF_yMIRSaZqR0ElDSxC8FC8o5bHTErf1u8ZMx7Sn2Vg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9762" y="3106900"/>
            <a:ext cx="2649742" cy="33088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931512" y="3758348"/>
            <a:ext cx="1845276" cy="1200329"/>
          </a:xfrm>
          <a:prstGeom prst="rect">
            <a:avLst/>
          </a:prstGeom>
        </p:spPr>
        <p:txBody>
          <a:bodyPr wrap="square">
            <a:spAutoFit/>
          </a:bodyPr>
          <a:lstStyle/>
          <a:p>
            <a:r>
              <a:rPr lang="fr-FR" b="1" dirty="0" err="1"/>
              <a:t>Bartolomeu</a:t>
            </a:r>
            <a:r>
              <a:rPr lang="fr-FR" b="1" dirty="0"/>
              <a:t> Diaz </a:t>
            </a:r>
            <a:r>
              <a:rPr lang="fr-FR" dirty="0"/>
              <a:t>découvre le Sud de l’Afrique en </a:t>
            </a:r>
            <a:r>
              <a:rPr lang="fr-FR" b="1" dirty="0"/>
              <a:t>1487</a:t>
            </a:r>
            <a:r>
              <a:rPr lang="fr-FR" dirty="0"/>
              <a:t>.</a:t>
            </a:r>
          </a:p>
        </p:txBody>
      </p:sp>
      <p:pic>
        <p:nvPicPr>
          <p:cNvPr id="12" name="Image 11"/>
          <p:cNvPicPr>
            <a:picLocks noChangeAspect="1"/>
          </p:cNvPicPr>
          <p:nvPr/>
        </p:nvPicPr>
        <p:blipFill>
          <a:blip r:embed="rId3"/>
          <a:stretch>
            <a:fillRect/>
          </a:stretch>
        </p:blipFill>
        <p:spPr>
          <a:xfrm>
            <a:off x="2769587" y="2784388"/>
            <a:ext cx="1593755" cy="3953907"/>
          </a:xfrm>
          <a:prstGeom prst="rect">
            <a:avLst/>
          </a:prstGeom>
        </p:spPr>
      </p:pic>
    </p:spTree>
    <p:extLst>
      <p:ext uri="{BB962C8B-B14F-4D97-AF65-F5344CB8AC3E}">
        <p14:creationId xmlns:p14="http://schemas.microsoft.com/office/powerpoint/2010/main" val="643291339"/>
      </p:ext>
    </p:extLst>
  </p:cSld>
  <p:clrMapOvr>
    <a:masterClrMapping/>
  </p:clrMapOvr>
  <mc:AlternateContent xmlns:mc="http://schemas.openxmlformats.org/markup-compatibility/2006" xmlns:p14="http://schemas.microsoft.com/office/powerpoint/2010/main">
    <mc:Choice Requires="p14">
      <p:transition spd="slow" p14:dur="40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ppt_x</p:attrName>
                                        </p:attrNameLst>
                                      </p:cBhvr>
                                      <p:tavLst>
                                        <p:tav tm="0">
                                          <p:val>
                                            <p:strVal val="#ppt_x"/>
                                          </p:val>
                                        </p:tav>
                                        <p:tav tm="100000">
                                          <p:val>
                                            <p:strVal val="#ppt_x"/>
                                          </p:val>
                                        </p:tav>
                                      </p:tavLst>
                                    </p:anim>
                                    <p:anim calcmode="lin" valueType="num">
                                      <p:cBhvr>
                                        <p:cTn id="9" dur="3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3000"/>
                                  </p:stCondLst>
                                  <p:childTnLst>
                                    <p:set>
                                      <p:cBhvr>
                                        <p:cTn id="13" dur="1" fill="hold">
                                          <p:stCondLst>
                                            <p:cond delay="0"/>
                                          </p:stCondLst>
                                        </p:cTn>
                                        <p:tgtEl>
                                          <p:spTgt spid="7"/>
                                        </p:tgtEl>
                                        <p:attrNameLst>
                                          <p:attrName>style.visibility</p:attrName>
                                        </p:attrNameLst>
                                      </p:cBhvr>
                                      <p:to>
                                        <p:strVal val="visible"/>
                                      </p:to>
                                    </p:set>
                                    <p:anim calcmode="lin" valueType="num">
                                      <p:cBhvr>
                                        <p:cTn id="14" dur="3000" fill="hold"/>
                                        <p:tgtEl>
                                          <p:spTgt spid="7"/>
                                        </p:tgtEl>
                                        <p:attrNameLst>
                                          <p:attrName>ppt_w</p:attrName>
                                        </p:attrNameLst>
                                      </p:cBhvr>
                                      <p:tavLst>
                                        <p:tav tm="0">
                                          <p:val>
                                            <p:fltVal val="0"/>
                                          </p:val>
                                        </p:tav>
                                        <p:tav tm="100000">
                                          <p:val>
                                            <p:strVal val="#ppt_w"/>
                                          </p:val>
                                        </p:tav>
                                      </p:tavLst>
                                    </p:anim>
                                    <p:anim calcmode="lin" valueType="num">
                                      <p:cBhvr>
                                        <p:cTn id="15" dur="3000" fill="hold"/>
                                        <p:tgtEl>
                                          <p:spTgt spid="7"/>
                                        </p:tgtEl>
                                        <p:attrNameLst>
                                          <p:attrName>ppt_h</p:attrName>
                                        </p:attrNameLst>
                                      </p:cBhvr>
                                      <p:tavLst>
                                        <p:tav tm="0">
                                          <p:val>
                                            <p:fltVal val="0"/>
                                          </p:val>
                                        </p:tav>
                                        <p:tav tm="100000">
                                          <p:val>
                                            <p:strVal val="#ppt_h"/>
                                          </p:val>
                                        </p:tav>
                                      </p:tavLst>
                                    </p:anim>
                                    <p:animEffect transition="in" filter="fade">
                                      <p:cBhvr>
                                        <p:cTn id="16" dur="3000"/>
                                        <p:tgtEl>
                                          <p:spTgt spid="7"/>
                                        </p:tgtEl>
                                      </p:cBhvr>
                                    </p:animEffect>
                                  </p:childTnLst>
                                </p:cTn>
                              </p:par>
                              <p:par>
                                <p:cTn id="17" presetID="53" presetClass="entr" presetSubtype="16" fill="hold" nodeType="withEffect">
                                  <p:stCondLst>
                                    <p:cond delay="30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3000" fill="hold"/>
                                        <p:tgtEl>
                                          <p:spTgt spid="12"/>
                                        </p:tgtEl>
                                        <p:attrNameLst>
                                          <p:attrName>ppt_w</p:attrName>
                                        </p:attrNameLst>
                                      </p:cBhvr>
                                      <p:tavLst>
                                        <p:tav tm="0">
                                          <p:val>
                                            <p:fltVal val="0"/>
                                          </p:val>
                                        </p:tav>
                                        <p:tav tm="100000">
                                          <p:val>
                                            <p:strVal val="#ppt_w"/>
                                          </p:val>
                                        </p:tav>
                                      </p:tavLst>
                                    </p:anim>
                                    <p:anim calcmode="lin" valueType="num">
                                      <p:cBhvr>
                                        <p:cTn id="20" dur="3000" fill="hold"/>
                                        <p:tgtEl>
                                          <p:spTgt spid="12"/>
                                        </p:tgtEl>
                                        <p:attrNameLst>
                                          <p:attrName>ppt_h</p:attrName>
                                        </p:attrNameLst>
                                      </p:cBhvr>
                                      <p:tavLst>
                                        <p:tav tm="0">
                                          <p:val>
                                            <p:fltVal val="0"/>
                                          </p:val>
                                        </p:tav>
                                        <p:tav tm="100000">
                                          <p:val>
                                            <p:strVal val="#ppt_h"/>
                                          </p:val>
                                        </p:tav>
                                      </p:tavLst>
                                    </p:anim>
                                    <p:animEffect transition="in" filter="fade">
                                      <p:cBhvr>
                                        <p:cTn id="21" dur="3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20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0" fill="hold"/>
                                        <p:tgtEl>
                                          <p:spTgt spid="5"/>
                                        </p:tgtEl>
                                        <p:attrNameLst>
                                          <p:attrName>ppt_w</p:attrName>
                                        </p:attrNameLst>
                                      </p:cBhvr>
                                      <p:tavLst>
                                        <p:tav tm="0">
                                          <p:val>
                                            <p:fltVal val="0"/>
                                          </p:val>
                                        </p:tav>
                                        <p:tav tm="100000">
                                          <p:val>
                                            <p:strVal val="#ppt_w"/>
                                          </p:val>
                                        </p:tav>
                                      </p:tavLst>
                                    </p:anim>
                                    <p:anim calcmode="lin" valueType="num">
                                      <p:cBhvr>
                                        <p:cTn id="27" dur="5000" fill="hold"/>
                                        <p:tgtEl>
                                          <p:spTgt spid="5"/>
                                        </p:tgtEl>
                                        <p:attrNameLst>
                                          <p:attrName>ppt_h</p:attrName>
                                        </p:attrNameLst>
                                      </p:cBhvr>
                                      <p:tavLst>
                                        <p:tav tm="0">
                                          <p:val>
                                            <p:fltVal val="0"/>
                                          </p:val>
                                        </p:tav>
                                        <p:tav tm="100000">
                                          <p:val>
                                            <p:strVal val="#ppt_h"/>
                                          </p:val>
                                        </p:tav>
                                      </p:tavLst>
                                    </p:anim>
                                    <p:animEffect transition="in" filter="fade">
                                      <p:cBhvr>
                                        <p:cTn id="28" dur="5000"/>
                                        <p:tgtEl>
                                          <p:spTgt spid="5"/>
                                        </p:tgtEl>
                                      </p:cBhvr>
                                    </p:animEffect>
                                  </p:childTnLst>
                                </p:cTn>
                              </p:par>
                              <p:par>
                                <p:cTn id="29" presetID="53" presetClass="entr" presetSubtype="16" fill="hold" nodeType="withEffect">
                                  <p:stCondLst>
                                    <p:cond delay="2000"/>
                                  </p:stCondLst>
                                  <p:childTnLst>
                                    <p:set>
                                      <p:cBhvr>
                                        <p:cTn id="30" dur="1" fill="hold">
                                          <p:stCondLst>
                                            <p:cond delay="0"/>
                                          </p:stCondLst>
                                        </p:cTn>
                                        <p:tgtEl>
                                          <p:spTgt spid="2050"/>
                                        </p:tgtEl>
                                        <p:attrNameLst>
                                          <p:attrName>style.visibility</p:attrName>
                                        </p:attrNameLst>
                                      </p:cBhvr>
                                      <p:to>
                                        <p:strVal val="visible"/>
                                      </p:to>
                                    </p:set>
                                    <p:anim calcmode="lin" valueType="num">
                                      <p:cBhvr>
                                        <p:cTn id="31" dur="5000" fill="hold"/>
                                        <p:tgtEl>
                                          <p:spTgt spid="2050"/>
                                        </p:tgtEl>
                                        <p:attrNameLst>
                                          <p:attrName>ppt_w</p:attrName>
                                        </p:attrNameLst>
                                      </p:cBhvr>
                                      <p:tavLst>
                                        <p:tav tm="0">
                                          <p:val>
                                            <p:fltVal val="0"/>
                                          </p:val>
                                        </p:tav>
                                        <p:tav tm="100000">
                                          <p:val>
                                            <p:strVal val="#ppt_w"/>
                                          </p:val>
                                        </p:tav>
                                      </p:tavLst>
                                    </p:anim>
                                    <p:anim calcmode="lin" valueType="num">
                                      <p:cBhvr>
                                        <p:cTn id="32" dur="5000" fill="hold"/>
                                        <p:tgtEl>
                                          <p:spTgt spid="2050"/>
                                        </p:tgtEl>
                                        <p:attrNameLst>
                                          <p:attrName>ppt_h</p:attrName>
                                        </p:attrNameLst>
                                      </p:cBhvr>
                                      <p:tavLst>
                                        <p:tav tm="0">
                                          <p:val>
                                            <p:fltVal val="0"/>
                                          </p:val>
                                        </p:tav>
                                        <p:tav tm="100000">
                                          <p:val>
                                            <p:strVal val="#ppt_h"/>
                                          </p:val>
                                        </p:tav>
                                      </p:tavLst>
                                    </p:anim>
                                    <p:animEffect transition="in" filter="fade">
                                      <p:cBhvr>
                                        <p:cTn id="33" dur="5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6437" y="225082"/>
            <a:ext cx="10818341" cy="961167"/>
          </a:xfrm>
        </p:spPr>
        <p:txBody>
          <a:bodyPr/>
          <a:lstStyle/>
          <a:p>
            <a:r>
              <a:rPr lang="fr-FR" b="1" dirty="0">
                <a:latin typeface="Comic Sans MS" panose="030F0702030302020204" pitchFamily="66" charset="0"/>
              </a:rPr>
              <a:t>Les grands explorateurs </a:t>
            </a:r>
            <a:r>
              <a:rPr lang="fr-FR" sz="3200" b="1" dirty="0">
                <a:latin typeface="Comic Sans MS" panose="030F0702030302020204" pitchFamily="66" charset="0"/>
              </a:rPr>
              <a:t>XVe–XVIe </a:t>
            </a:r>
            <a:r>
              <a:rPr lang="fr-FR" b="1" dirty="0">
                <a:latin typeface="Comic Sans MS" panose="030F0702030302020204" pitchFamily="66" charset="0"/>
              </a:rPr>
              <a:t>siècle</a:t>
            </a:r>
            <a:endParaRPr lang="fr-FR" dirty="0"/>
          </a:p>
        </p:txBody>
      </p:sp>
      <p:sp>
        <p:nvSpPr>
          <p:cNvPr id="4" name="Rectangle 3"/>
          <p:cNvSpPr/>
          <p:nvPr/>
        </p:nvSpPr>
        <p:spPr>
          <a:xfrm>
            <a:off x="4056104" y="1414604"/>
            <a:ext cx="2199503" cy="2322174"/>
          </a:xfrm>
          <a:prstGeom prst="rect">
            <a:avLst/>
          </a:prstGeom>
        </p:spPr>
        <p:txBody>
          <a:bodyPr wrap="square">
            <a:spAutoFit/>
          </a:bodyPr>
          <a:lstStyle/>
          <a:p>
            <a:pPr>
              <a:lnSpc>
                <a:spcPct val="115000"/>
              </a:lnSpc>
              <a:spcAft>
                <a:spcPts val="1000"/>
              </a:spcAft>
            </a:pPr>
            <a:r>
              <a:rPr lang="fr-FR" b="1" dirty="0"/>
              <a:t>Vasco de Gama </a:t>
            </a:r>
            <a:r>
              <a:rPr lang="fr-FR" dirty="0"/>
              <a:t>découvre la route des Indes en contournant l'Afrique. Il fut le premier européen à arriver en Inde en </a:t>
            </a:r>
            <a:r>
              <a:rPr lang="fr-FR" b="1" dirty="0"/>
              <a:t>1498</a:t>
            </a:r>
            <a:r>
              <a:rPr lang="fr-FR" dirty="0"/>
              <a:t>.</a:t>
            </a:r>
          </a:p>
        </p:txBody>
      </p:sp>
      <p:pic>
        <p:nvPicPr>
          <p:cNvPr id="5" name="Picture 4" descr="http://planetejeanjaures.free.fr/histoire/renaissance/Vasco%20de%20Ga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461" y="1414604"/>
            <a:ext cx="3344562" cy="29998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10025449" y="1414604"/>
            <a:ext cx="1787611" cy="1366528"/>
          </a:xfrm>
          <a:prstGeom prst="rect">
            <a:avLst/>
          </a:prstGeom>
        </p:spPr>
        <p:txBody>
          <a:bodyPr wrap="square">
            <a:spAutoFit/>
          </a:bodyPr>
          <a:lstStyle/>
          <a:p>
            <a:pPr>
              <a:lnSpc>
                <a:spcPct val="115000"/>
              </a:lnSpc>
              <a:spcAft>
                <a:spcPts val="1000"/>
              </a:spcAft>
            </a:pPr>
            <a:r>
              <a:rPr lang="fr-FR" b="1" dirty="0">
                <a:effectLst/>
                <a:latin typeface="Times New Roman" panose="02020603050405020304" pitchFamily="18" charset="0"/>
                <a:ea typeface="Calibri" panose="020F0502020204030204" pitchFamily="34" charset="0"/>
                <a:cs typeface="Times New Roman" panose="02020603050405020304" pitchFamily="18" charset="0"/>
              </a:rPr>
              <a:t>Magellan</a:t>
            </a:r>
            <a:r>
              <a:rPr lang="fr-FR" dirty="0">
                <a:effectLst/>
                <a:latin typeface="Times New Roman" panose="02020603050405020304" pitchFamily="18" charset="0"/>
                <a:ea typeface="Calibri" panose="020F0502020204030204" pitchFamily="34" charset="0"/>
                <a:cs typeface="Times New Roman" panose="02020603050405020304" pitchFamily="18" charset="0"/>
              </a:rPr>
              <a:t> réalise le premier tour du monde en </a:t>
            </a:r>
            <a:r>
              <a:rPr lang="fr-FR" b="1" dirty="0">
                <a:effectLst/>
                <a:latin typeface="Times New Roman" panose="02020603050405020304" pitchFamily="18" charset="0"/>
                <a:ea typeface="Calibri" panose="020F0502020204030204" pitchFamily="34" charset="0"/>
                <a:cs typeface="Times New Roman" panose="02020603050405020304" pitchFamily="18" charset="0"/>
              </a:rPr>
              <a:t>1519</a:t>
            </a:r>
            <a:r>
              <a:rPr lang="fr-FR"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6"/>
          <p:cNvPicPr>
            <a:picLocks noChangeAspect="1"/>
          </p:cNvPicPr>
          <p:nvPr/>
        </p:nvPicPr>
        <p:blipFill>
          <a:blip r:embed="rId3">
            <a:clrChange>
              <a:clrFrom>
                <a:srgbClr val="FFFFFF"/>
              </a:clrFrom>
              <a:clrTo>
                <a:srgbClr val="FFFFFF">
                  <a:alpha val="0"/>
                </a:srgbClr>
              </a:clrTo>
            </a:clrChange>
          </a:blip>
          <a:stretch>
            <a:fillRect/>
          </a:stretch>
        </p:blipFill>
        <p:spPr>
          <a:xfrm>
            <a:off x="8671869" y="1264430"/>
            <a:ext cx="1257300" cy="1666875"/>
          </a:xfrm>
          <a:prstGeom prst="rect">
            <a:avLst/>
          </a:prstGeom>
        </p:spPr>
      </p:pic>
      <p:pic>
        <p:nvPicPr>
          <p:cNvPr id="8" name="Image 7"/>
          <p:cNvPicPr>
            <a:picLocks noChangeAspect="1"/>
          </p:cNvPicPr>
          <p:nvPr/>
        </p:nvPicPr>
        <p:blipFill>
          <a:blip r:embed="rId4"/>
          <a:stretch>
            <a:fillRect/>
          </a:stretch>
        </p:blipFill>
        <p:spPr>
          <a:xfrm>
            <a:off x="6964831" y="3009486"/>
            <a:ext cx="4975966" cy="2899845"/>
          </a:xfrm>
          <a:prstGeom prst="rect">
            <a:avLst/>
          </a:prstGeom>
          <a:ln>
            <a:noFill/>
          </a:ln>
          <a:effectLst>
            <a:softEdge rad="112500"/>
          </a:effectLst>
        </p:spPr>
      </p:pic>
      <p:sp>
        <p:nvSpPr>
          <p:cNvPr id="9" name="Rectangle 8"/>
          <p:cNvSpPr/>
          <p:nvPr/>
        </p:nvSpPr>
        <p:spPr>
          <a:xfrm>
            <a:off x="382028" y="4753041"/>
            <a:ext cx="3168479" cy="1366528"/>
          </a:xfrm>
          <a:prstGeom prst="rect">
            <a:avLst/>
          </a:prstGeom>
        </p:spPr>
        <p:txBody>
          <a:bodyPr wrap="square">
            <a:spAutoFit/>
          </a:bodyPr>
          <a:lstStyle/>
          <a:p>
            <a:pPr algn="just">
              <a:lnSpc>
                <a:spcPct val="115000"/>
              </a:lnSpc>
              <a:spcAft>
                <a:spcPts val="1000"/>
              </a:spcAft>
            </a:pPr>
            <a:r>
              <a:rPr lang="fr-FR" b="1" dirty="0">
                <a:effectLst/>
                <a:latin typeface="Times New Roman" panose="02020603050405020304" pitchFamily="18" charset="0"/>
                <a:ea typeface="Calibri" panose="020F0502020204030204" pitchFamily="34" charset="0"/>
                <a:cs typeface="Times New Roman" panose="02020603050405020304" pitchFamily="18" charset="0"/>
              </a:rPr>
              <a:t>Jacques Cartier</a:t>
            </a:r>
            <a:r>
              <a:rPr lang="fr-FR" dirty="0">
                <a:effectLst/>
                <a:latin typeface="Times New Roman" panose="02020603050405020304" pitchFamily="18" charset="0"/>
                <a:ea typeface="Calibri" panose="020F0502020204030204" pitchFamily="34" charset="0"/>
                <a:cs typeface="Times New Roman" panose="02020603050405020304" pitchFamily="18" charset="0"/>
              </a:rPr>
              <a:t>, payé par la France, cherche la voie des Indes par le nord-ouest et découvre le Canada en </a:t>
            </a:r>
            <a:r>
              <a:rPr lang="fr-FR" b="1" dirty="0">
                <a:effectLst/>
                <a:latin typeface="Times New Roman" panose="02020603050405020304" pitchFamily="18" charset="0"/>
                <a:ea typeface="Calibri" panose="020F0502020204030204" pitchFamily="34" charset="0"/>
                <a:cs typeface="Times New Roman" panose="02020603050405020304" pitchFamily="18" charset="0"/>
              </a:rPr>
              <a:t>1534.</a:t>
            </a:r>
            <a:endParaRPr lang="fr-FR"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 9"/>
          <p:cNvPicPr>
            <a:picLocks noChangeAspect="1"/>
          </p:cNvPicPr>
          <p:nvPr/>
        </p:nvPicPr>
        <p:blipFill>
          <a:blip r:embed="rId5"/>
          <a:stretch>
            <a:fillRect/>
          </a:stretch>
        </p:blipFill>
        <p:spPr>
          <a:xfrm>
            <a:off x="3880023" y="4583713"/>
            <a:ext cx="1798553" cy="1889784"/>
          </a:xfrm>
          <a:prstGeom prst="rect">
            <a:avLst/>
          </a:prstGeom>
          <a:ln>
            <a:noFill/>
          </a:ln>
          <a:effectLst>
            <a:softEdge rad="112500"/>
          </a:effectLst>
        </p:spPr>
      </p:pic>
    </p:spTree>
    <p:extLst>
      <p:ext uri="{BB962C8B-B14F-4D97-AF65-F5344CB8AC3E}">
        <p14:creationId xmlns:p14="http://schemas.microsoft.com/office/powerpoint/2010/main" val="4259853612"/>
      </p:ext>
    </p:extLst>
  </p:cSld>
  <p:clrMapOvr>
    <a:masterClrMapping/>
  </p:clrMapOvr>
  <mc:AlternateContent xmlns:mc="http://schemas.openxmlformats.org/markup-compatibility/2006" xmlns:p14="http://schemas.microsoft.com/office/powerpoint/2010/main">
    <mc:Choice Requires="p14">
      <p:transition spd="slow" p14:dur="40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125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p:val>
                                            <p:fltVal val="0"/>
                                          </p:val>
                                        </p:tav>
                                        <p:tav tm="100000">
                                          <p:val>
                                            <p:strVal val="#ppt_w"/>
                                          </p:val>
                                        </p:tav>
                                      </p:tavLst>
                                    </p:anim>
                                    <p:anim calcmode="lin" valueType="num">
                                      <p:cBhvr>
                                        <p:cTn id="8" dur="5000" fill="hold"/>
                                        <p:tgtEl>
                                          <p:spTgt spid="5"/>
                                        </p:tgtEl>
                                        <p:attrNameLst>
                                          <p:attrName>ppt_h</p:attrName>
                                        </p:attrNameLst>
                                      </p:cBhvr>
                                      <p:tavLst>
                                        <p:tav tm="0">
                                          <p:val>
                                            <p:fltVal val="0"/>
                                          </p:val>
                                        </p:tav>
                                        <p:tav tm="100000">
                                          <p:val>
                                            <p:strVal val="#ppt_h"/>
                                          </p:val>
                                        </p:tav>
                                      </p:tavLst>
                                    </p:anim>
                                    <p:animEffect transition="in" filter="fade">
                                      <p:cBhvr>
                                        <p:cTn id="9" dur="5000"/>
                                        <p:tgtEl>
                                          <p:spTgt spid="5"/>
                                        </p:tgtEl>
                                      </p:cBhvr>
                                    </p:animEffect>
                                  </p:childTnLst>
                                </p:cTn>
                              </p:par>
                              <p:par>
                                <p:cTn id="10" presetID="53" presetClass="entr" presetSubtype="16" fill="hold" grpId="0" nodeType="withEffect">
                                  <p:stCondLst>
                                    <p:cond delay="125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0" fill="hold"/>
                                        <p:tgtEl>
                                          <p:spTgt spid="4"/>
                                        </p:tgtEl>
                                        <p:attrNameLst>
                                          <p:attrName>ppt_w</p:attrName>
                                        </p:attrNameLst>
                                      </p:cBhvr>
                                      <p:tavLst>
                                        <p:tav tm="0">
                                          <p:val>
                                            <p:fltVal val="0"/>
                                          </p:val>
                                        </p:tav>
                                        <p:tav tm="100000">
                                          <p:val>
                                            <p:strVal val="#ppt_w"/>
                                          </p:val>
                                        </p:tav>
                                      </p:tavLst>
                                    </p:anim>
                                    <p:anim calcmode="lin" valueType="num">
                                      <p:cBhvr>
                                        <p:cTn id="13" dur="5000" fill="hold"/>
                                        <p:tgtEl>
                                          <p:spTgt spid="4"/>
                                        </p:tgtEl>
                                        <p:attrNameLst>
                                          <p:attrName>ppt_h</p:attrName>
                                        </p:attrNameLst>
                                      </p:cBhvr>
                                      <p:tavLst>
                                        <p:tav tm="0">
                                          <p:val>
                                            <p:fltVal val="0"/>
                                          </p:val>
                                        </p:tav>
                                        <p:tav tm="100000">
                                          <p:val>
                                            <p:strVal val="#ppt_h"/>
                                          </p:val>
                                        </p:tav>
                                      </p:tavLst>
                                    </p:anim>
                                    <p:animEffect transition="in" filter="fade">
                                      <p:cBhvr>
                                        <p:cTn id="14" dur="5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200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0" fill="hold"/>
                                        <p:tgtEl>
                                          <p:spTgt spid="7"/>
                                        </p:tgtEl>
                                        <p:attrNameLst>
                                          <p:attrName>ppt_w</p:attrName>
                                        </p:attrNameLst>
                                      </p:cBhvr>
                                      <p:tavLst>
                                        <p:tav tm="0">
                                          <p:val>
                                            <p:fltVal val="0"/>
                                          </p:val>
                                        </p:tav>
                                        <p:tav tm="100000">
                                          <p:val>
                                            <p:strVal val="#ppt_w"/>
                                          </p:val>
                                        </p:tav>
                                      </p:tavLst>
                                    </p:anim>
                                    <p:anim calcmode="lin" valueType="num">
                                      <p:cBhvr>
                                        <p:cTn id="20" dur="5000" fill="hold"/>
                                        <p:tgtEl>
                                          <p:spTgt spid="7"/>
                                        </p:tgtEl>
                                        <p:attrNameLst>
                                          <p:attrName>ppt_h</p:attrName>
                                        </p:attrNameLst>
                                      </p:cBhvr>
                                      <p:tavLst>
                                        <p:tav tm="0">
                                          <p:val>
                                            <p:fltVal val="0"/>
                                          </p:val>
                                        </p:tav>
                                        <p:tav tm="100000">
                                          <p:val>
                                            <p:strVal val="#ppt_h"/>
                                          </p:val>
                                        </p:tav>
                                      </p:tavLst>
                                    </p:anim>
                                    <p:animEffect transition="in" filter="fade">
                                      <p:cBhvr>
                                        <p:cTn id="21" dur="5000"/>
                                        <p:tgtEl>
                                          <p:spTgt spid="7"/>
                                        </p:tgtEl>
                                      </p:cBhvr>
                                    </p:animEffect>
                                  </p:childTnLst>
                                </p:cTn>
                              </p:par>
                              <p:par>
                                <p:cTn id="22" presetID="53" presetClass="entr" presetSubtype="16" fill="hold" grpId="0" nodeType="withEffect">
                                  <p:stCondLst>
                                    <p:cond delay="200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0" fill="hold"/>
                                        <p:tgtEl>
                                          <p:spTgt spid="6"/>
                                        </p:tgtEl>
                                        <p:attrNameLst>
                                          <p:attrName>ppt_w</p:attrName>
                                        </p:attrNameLst>
                                      </p:cBhvr>
                                      <p:tavLst>
                                        <p:tav tm="0">
                                          <p:val>
                                            <p:fltVal val="0"/>
                                          </p:val>
                                        </p:tav>
                                        <p:tav tm="100000">
                                          <p:val>
                                            <p:strVal val="#ppt_w"/>
                                          </p:val>
                                        </p:tav>
                                      </p:tavLst>
                                    </p:anim>
                                    <p:anim calcmode="lin" valueType="num">
                                      <p:cBhvr>
                                        <p:cTn id="25" dur="5000" fill="hold"/>
                                        <p:tgtEl>
                                          <p:spTgt spid="6"/>
                                        </p:tgtEl>
                                        <p:attrNameLst>
                                          <p:attrName>ppt_h</p:attrName>
                                        </p:attrNameLst>
                                      </p:cBhvr>
                                      <p:tavLst>
                                        <p:tav tm="0">
                                          <p:val>
                                            <p:fltVal val="0"/>
                                          </p:val>
                                        </p:tav>
                                        <p:tav tm="100000">
                                          <p:val>
                                            <p:strVal val="#ppt_h"/>
                                          </p:val>
                                        </p:tav>
                                      </p:tavLst>
                                    </p:anim>
                                    <p:animEffect transition="in" filter="fade">
                                      <p:cBhvr>
                                        <p:cTn id="26" dur="5000"/>
                                        <p:tgtEl>
                                          <p:spTgt spid="6"/>
                                        </p:tgtEl>
                                      </p:cBhvr>
                                    </p:animEffect>
                                  </p:childTnLst>
                                </p:cTn>
                              </p:par>
                              <p:par>
                                <p:cTn id="27" presetID="53" presetClass="entr" presetSubtype="16" fill="hold" nodeType="withEffect">
                                  <p:stCondLst>
                                    <p:cond delay="200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0" fill="hold"/>
                                        <p:tgtEl>
                                          <p:spTgt spid="8"/>
                                        </p:tgtEl>
                                        <p:attrNameLst>
                                          <p:attrName>ppt_w</p:attrName>
                                        </p:attrNameLst>
                                      </p:cBhvr>
                                      <p:tavLst>
                                        <p:tav tm="0">
                                          <p:val>
                                            <p:fltVal val="0"/>
                                          </p:val>
                                        </p:tav>
                                        <p:tav tm="100000">
                                          <p:val>
                                            <p:strVal val="#ppt_w"/>
                                          </p:val>
                                        </p:tav>
                                      </p:tavLst>
                                    </p:anim>
                                    <p:anim calcmode="lin" valueType="num">
                                      <p:cBhvr>
                                        <p:cTn id="30" dur="5000" fill="hold"/>
                                        <p:tgtEl>
                                          <p:spTgt spid="8"/>
                                        </p:tgtEl>
                                        <p:attrNameLst>
                                          <p:attrName>ppt_h</p:attrName>
                                        </p:attrNameLst>
                                      </p:cBhvr>
                                      <p:tavLst>
                                        <p:tav tm="0">
                                          <p:val>
                                            <p:fltVal val="0"/>
                                          </p:val>
                                        </p:tav>
                                        <p:tav tm="100000">
                                          <p:val>
                                            <p:strVal val="#ppt_h"/>
                                          </p:val>
                                        </p:tav>
                                      </p:tavLst>
                                    </p:anim>
                                    <p:animEffect transition="in" filter="fade">
                                      <p:cBhvr>
                                        <p:cTn id="31" dur="5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200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0" fill="hold"/>
                                        <p:tgtEl>
                                          <p:spTgt spid="9"/>
                                        </p:tgtEl>
                                        <p:attrNameLst>
                                          <p:attrName>ppt_w</p:attrName>
                                        </p:attrNameLst>
                                      </p:cBhvr>
                                      <p:tavLst>
                                        <p:tav tm="0">
                                          <p:val>
                                            <p:fltVal val="0"/>
                                          </p:val>
                                        </p:tav>
                                        <p:tav tm="100000">
                                          <p:val>
                                            <p:strVal val="#ppt_w"/>
                                          </p:val>
                                        </p:tav>
                                      </p:tavLst>
                                    </p:anim>
                                    <p:anim calcmode="lin" valueType="num">
                                      <p:cBhvr>
                                        <p:cTn id="37" dur="5000" fill="hold"/>
                                        <p:tgtEl>
                                          <p:spTgt spid="9"/>
                                        </p:tgtEl>
                                        <p:attrNameLst>
                                          <p:attrName>ppt_h</p:attrName>
                                        </p:attrNameLst>
                                      </p:cBhvr>
                                      <p:tavLst>
                                        <p:tav tm="0">
                                          <p:val>
                                            <p:fltVal val="0"/>
                                          </p:val>
                                        </p:tav>
                                        <p:tav tm="100000">
                                          <p:val>
                                            <p:strVal val="#ppt_h"/>
                                          </p:val>
                                        </p:tav>
                                      </p:tavLst>
                                    </p:anim>
                                    <p:animEffect transition="in" filter="fade">
                                      <p:cBhvr>
                                        <p:cTn id="38" dur="5000"/>
                                        <p:tgtEl>
                                          <p:spTgt spid="9"/>
                                        </p:tgtEl>
                                      </p:cBhvr>
                                    </p:animEffect>
                                  </p:childTnLst>
                                </p:cTn>
                              </p:par>
                              <p:par>
                                <p:cTn id="39" presetID="53" presetClass="entr" presetSubtype="16" fill="hold" nodeType="withEffect">
                                  <p:stCondLst>
                                    <p:cond delay="200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0" fill="hold"/>
                                        <p:tgtEl>
                                          <p:spTgt spid="10"/>
                                        </p:tgtEl>
                                        <p:attrNameLst>
                                          <p:attrName>ppt_w</p:attrName>
                                        </p:attrNameLst>
                                      </p:cBhvr>
                                      <p:tavLst>
                                        <p:tav tm="0">
                                          <p:val>
                                            <p:fltVal val="0"/>
                                          </p:val>
                                        </p:tav>
                                        <p:tav tm="100000">
                                          <p:val>
                                            <p:strVal val="#ppt_w"/>
                                          </p:val>
                                        </p:tav>
                                      </p:tavLst>
                                    </p:anim>
                                    <p:anim calcmode="lin" valueType="num">
                                      <p:cBhvr>
                                        <p:cTn id="42" dur="5000" fill="hold"/>
                                        <p:tgtEl>
                                          <p:spTgt spid="10"/>
                                        </p:tgtEl>
                                        <p:attrNameLst>
                                          <p:attrName>ppt_h</p:attrName>
                                        </p:attrNameLst>
                                      </p:cBhvr>
                                      <p:tavLst>
                                        <p:tav tm="0">
                                          <p:val>
                                            <p:fltVal val="0"/>
                                          </p:val>
                                        </p:tav>
                                        <p:tav tm="100000">
                                          <p:val>
                                            <p:strVal val="#ppt_h"/>
                                          </p:val>
                                        </p:tav>
                                      </p:tavLst>
                                    </p:anim>
                                    <p:animEffect transition="in" filter="fade">
                                      <p:cBhvr>
                                        <p:cTn id="43"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6649" y="365125"/>
            <a:ext cx="10777151" cy="969405"/>
          </a:xfrm>
        </p:spPr>
        <p:txBody>
          <a:bodyPr>
            <a:noAutofit/>
          </a:bodyPr>
          <a:lstStyle/>
          <a:p>
            <a:pPr algn="ctr"/>
            <a:r>
              <a:rPr lang="fr-FR" sz="5400" b="1" dirty="0">
                <a:latin typeface="Comic Sans MS" panose="030F0702030302020204" pitchFamily="66" charset="0"/>
              </a:rPr>
              <a:t>Les raisons de ces découvertes</a:t>
            </a:r>
          </a:p>
        </p:txBody>
      </p:sp>
      <p:sp>
        <p:nvSpPr>
          <p:cNvPr id="3" name="Rectangle 2"/>
          <p:cNvSpPr/>
          <p:nvPr/>
        </p:nvSpPr>
        <p:spPr>
          <a:xfrm>
            <a:off x="4308390" y="4465977"/>
            <a:ext cx="3814119" cy="2003625"/>
          </a:xfrm>
          <a:prstGeom prst="rect">
            <a:avLst/>
          </a:prstGeom>
        </p:spPr>
        <p:txBody>
          <a:bodyPr wrap="square">
            <a:spAutoFit/>
          </a:bodyPr>
          <a:lstStyle/>
          <a:p>
            <a:pPr algn="just">
              <a:lnSpc>
                <a:spcPct val="115000"/>
              </a:lnSpc>
              <a:spcAft>
                <a:spcPts val="0"/>
              </a:spcAft>
            </a:pPr>
            <a:r>
              <a:rPr lang="fr-FR" dirty="0">
                <a:effectLst/>
                <a:latin typeface="Times New Roman" panose="02020603050405020304" pitchFamily="18" charset="0"/>
                <a:ea typeface="Calibri" panose="020F0502020204030204" pitchFamily="34" charset="0"/>
                <a:cs typeface="Times New Roman" panose="02020603050405020304" pitchFamily="18" charset="0"/>
              </a:rPr>
              <a:t>Ils espèrent trouver de nouveaux peuples chrétiens pour s'allier avec eux pour faire face aux musulmans. Si ces peuples ne sont pas chrétiens, il suffira de les convertir pour étendre le christianisme.</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410630" y="1713847"/>
            <a:ext cx="2810365" cy="923330"/>
          </a:xfrm>
          <a:prstGeom prst="rect">
            <a:avLst/>
          </a:prstGeom>
        </p:spPr>
        <p:txBody>
          <a:bodyPr wrap="square">
            <a:spAutoFit/>
          </a:bodyPr>
          <a:lstStyle/>
          <a:p>
            <a:r>
              <a:rPr lang="fr-FR" dirty="0">
                <a:effectLst/>
                <a:latin typeface="Times New Roman" panose="02020603050405020304" pitchFamily="18" charset="0"/>
                <a:ea typeface="Calibri" panose="020F0502020204030204" pitchFamily="34" charset="0"/>
                <a:cs typeface="Times New Roman" panose="02020603050405020304" pitchFamily="18" charset="0"/>
              </a:rPr>
              <a:t>Ils sont motivés par la curiosité et le désir d’aventure.</a:t>
            </a:r>
            <a:endParaRPr lang="fr-FR" dirty="0"/>
          </a:p>
        </p:txBody>
      </p:sp>
      <p:pic>
        <p:nvPicPr>
          <p:cNvPr id="5" name="Image 4"/>
          <p:cNvPicPr>
            <a:picLocks noChangeAspect="1"/>
          </p:cNvPicPr>
          <p:nvPr/>
        </p:nvPicPr>
        <p:blipFill>
          <a:blip r:embed="rId2"/>
          <a:stretch>
            <a:fillRect/>
          </a:stretch>
        </p:blipFill>
        <p:spPr>
          <a:xfrm>
            <a:off x="276765" y="2637177"/>
            <a:ext cx="2305050" cy="2438400"/>
          </a:xfrm>
          <a:prstGeom prst="rect">
            <a:avLst/>
          </a:prstGeom>
          <a:ln>
            <a:noFill/>
          </a:ln>
          <a:effectLst>
            <a:softEdge rad="112500"/>
          </a:effectLst>
        </p:spPr>
      </p:pic>
      <p:pic>
        <p:nvPicPr>
          <p:cNvPr id="3076" name="Picture 4" descr="http://historiennimois.files.wordpress.com/2012/06/decouverte-ameriq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5023" y="1465801"/>
            <a:ext cx="3320793" cy="23427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7405816" y="1492248"/>
            <a:ext cx="4380385" cy="1366528"/>
          </a:xfrm>
          <a:prstGeom prst="rect">
            <a:avLst/>
          </a:prstGeom>
        </p:spPr>
        <p:txBody>
          <a:bodyPr wrap="square">
            <a:spAutoFit/>
          </a:bodyPr>
          <a:lstStyle/>
          <a:p>
            <a:pPr>
              <a:lnSpc>
                <a:spcPct val="115000"/>
              </a:lnSpc>
              <a:spcAft>
                <a:spcPts val="1000"/>
              </a:spcAft>
            </a:pPr>
            <a:r>
              <a:rPr lang="fr-FR" dirty="0">
                <a:effectLst/>
                <a:latin typeface="Times New Roman" panose="02020603050405020304" pitchFamily="18" charset="0"/>
                <a:ea typeface="Calibri" panose="020F0502020204030204" pitchFamily="34" charset="0"/>
                <a:cs typeface="Times New Roman" panose="02020603050405020304" pitchFamily="18" charset="0"/>
              </a:rPr>
              <a:t>Ils souhaitent découvrir de nouveaux espaces pour étendre leurs zones de commerce, trouver de nouvelles ressources, de l'or et des richesses.</a:t>
            </a:r>
          </a:p>
        </p:txBody>
      </p:sp>
      <p:pic>
        <p:nvPicPr>
          <p:cNvPr id="3078" name="Picture 6" descr="http://biblio.alloprof.qc.ca/ImagesDesFiches/7000-7499-Histoire-premier-cycle/7042/7042i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8002" y="3025480"/>
            <a:ext cx="3022450" cy="35850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837312"/>
      </p:ext>
    </p:extLst>
  </p:cSld>
  <p:clrMapOvr>
    <a:masterClrMapping/>
  </p:clrMapOvr>
  <mc:AlternateContent xmlns:mc="http://schemas.openxmlformats.org/markup-compatibility/2006" xmlns:p14="http://schemas.microsoft.com/office/powerpoint/2010/main">
    <mc:Choice Requires="p14">
      <p:transition spd="slow" p14:dur="40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p:cTn id="7" dur="4000" fill="hold"/>
                                        <p:tgtEl>
                                          <p:spTgt spid="5"/>
                                        </p:tgtEl>
                                        <p:attrNameLst>
                                          <p:attrName>ppt_w</p:attrName>
                                        </p:attrNameLst>
                                      </p:cBhvr>
                                      <p:tavLst>
                                        <p:tav tm="0">
                                          <p:val>
                                            <p:fltVal val="0"/>
                                          </p:val>
                                        </p:tav>
                                        <p:tav tm="100000">
                                          <p:val>
                                            <p:strVal val="#ppt_w"/>
                                          </p:val>
                                        </p:tav>
                                      </p:tavLst>
                                    </p:anim>
                                    <p:anim calcmode="lin" valueType="num">
                                      <p:cBhvr>
                                        <p:cTn id="8" dur="4000" fill="hold"/>
                                        <p:tgtEl>
                                          <p:spTgt spid="5"/>
                                        </p:tgtEl>
                                        <p:attrNameLst>
                                          <p:attrName>ppt_h</p:attrName>
                                        </p:attrNameLst>
                                      </p:cBhvr>
                                      <p:tavLst>
                                        <p:tav tm="0">
                                          <p:val>
                                            <p:fltVal val="0"/>
                                          </p:val>
                                        </p:tav>
                                        <p:tav tm="100000">
                                          <p:val>
                                            <p:strVal val="#ppt_h"/>
                                          </p:val>
                                        </p:tav>
                                      </p:tavLst>
                                    </p:anim>
                                    <p:animEffect transition="in" filter="fade">
                                      <p:cBhvr>
                                        <p:cTn id="9" dur="4000"/>
                                        <p:tgtEl>
                                          <p:spTgt spid="5"/>
                                        </p:tgtEl>
                                      </p:cBhvr>
                                    </p:animEffect>
                                  </p:childTnLst>
                                </p:cTn>
                              </p:par>
                              <p:par>
                                <p:cTn id="10" presetID="53" presetClass="entr" presetSubtype="16" fill="hold" grpId="0" nodeType="withEffect">
                                  <p:stCondLst>
                                    <p:cond delay="1000"/>
                                  </p:stCondLst>
                                  <p:childTnLst>
                                    <p:set>
                                      <p:cBhvr>
                                        <p:cTn id="11" dur="1" fill="hold">
                                          <p:stCondLst>
                                            <p:cond delay="0"/>
                                          </p:stCondLst>
                                        </p:cTn>
                                        <p:tgtEl>
                                          <p:spTgt spid="4"/>
                                        </p:tgtEl>
                                        <p:attrNameLst>
                                          <p:attrName>style.visibility</p:attrName>
                                        </p:attrNameLst>
                                      </p:cBhvr>
                                      <p:to>
                                        <p:strVal val="visible"/>
                                      </p:to>
                                    </p:set>
                                    <p:anim calcmode="lin" valueType="num">
                                      <p:cBhvr>
                                        <p:cTn id="12" dur="4000" fill="hold"/>
                                        <p:tgtEl>
                                          <p:spTgt spid="4"/>
                                        </p:tgtEl>
                                        <p:attrNameLst>
                                          <p:attrName>ppt_w</p:attrName>
                                        </p:attrNameLst>
                                      </p:cBhvr>
                                      <p:tavLst>
                                        <p:tav tm="0">
                                          <p:val>
                                            <p:fltVal val="0"/>
                                          </p:val>
                                        </p:tav>
                                        <p:tav tm="100000">
                                          <p:val>
                                            <p:strVal val="#ppt_w"/>
                                          </p:val>
                                        </p:tav>
                                      </p:tavLst>
                                    </p:anim>
                                    <p:anim calcmode="lin" valueType="num">
                                      <p:cBhvr>
                                        <p:cTn id="13" dur="4000" fill="hold"/>
                                        <p:tgtEl>
                                          <p:spTgt spid="4"/>
                                        </p:tgtEl>
                                        <p:attrNameLst>
                                          <p:attrName>ppt_h</p:attrName>
                                        </p:attrNameLst>
                                      </p:cBhvr>
                                      <p:tavLst>
                                        <p:tav tm="0">
                                          <p:val>
                                            <p:fltVal val="0"/>
                                          </p:val>
                                        </p:tav>
                                        <p:tav tm="100000">
                                          <p:val>
                                            <p:strVal val="#ppt_h"/>
                                          </p:val>
                                        </p:tav>
                                      </p:tavLst>
                                    </p:anim>
                                    <p:animEffect transition="in" filter="fade">
                                      <p:cBhvr>
                                        <p:cTn id="14" dur="4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2500"/>
                                  </p:stCondLst>
                                  <p:childTnLst>
                                    <p:set>
                                      <p:cBhvr>
                                        <p:cTn id="18" dur="1" fill="hold">
                                          <p:stCondLst>
                                            <p:cond delay="0"/>
                                          </p:stCondLst>
                                        </p:cTn>
                                        <p:tgtEl>
                                          <p:spTgt spid="3076"/>
                                        </p:tgtEl>
                                        <p:attrNameLst>
                                          <p:attrName>style.visibility</p:attrName>
                                        </p:attrNameLst>
                                      </p:cBhvr>
                                      <p:to>
                                        <p:strVal val="visible"/>
                                      </p:to>
                                    </p:set>
                                    <p:anim calcmode="lin" valueType="num">
                                      <p:cBhvr>
                                        <p:cTn id="19" dur="4000" fill="hold"/>
                                        <p:tgtEl>
                                          <p:spTgt spid="3076"/>
                                        </p:tgtEl>
                                        <p:attrNameLst>
                                          <p:attrName>ppt_w</p:attrName>
                                        </p:attrNameLst>
                                      </p:cBhvr>
                                      <p:tavLst>
                                        <p:tav tm="0">
                                          <p:val>
                                            <p:fltVal val="0"/>
                                          </p:val>
                                        </p:tav>
                                        <p:tav tm="100000">
                                          <p:val>
                                            <p:strVal val="#ppt_w"/>
                                          </p:val>
                                        </p:tav>
                                      </p:tavLst>
                                    </p:anim>
                                    <p:anim calcmode="lin" valueType="num">
                                      <p:cBhvr>
                                        <p:cTn id="20" dur="4000" fill="hold"/>
                                        <p:tgtEl>
                                          <p:spTgt spid="3076"/>
                                        </p:tgtEl>
                                        <p:attrNameLst>
                                          <p:attrName>ppt_h</p:attrName>
                                        </p:attrNameLst>
                                      </p:cBhvr>
                                      <p:tavLst>
                                        <p:tav tm="0">
                                          <p:val>
                                            <p:fltVal val="0"/>
                                          </p:val>
                                        </p:tav>
                                        <p:tav tm="100000">
                                          <p:val>
                                            <p:strVal val="#ppt_h"/>
                                          </p:val>
                                        </p:tav>
                                      </p:tavLst>
                                    </p:anim>
                                    <p:animEffect transition="in" filter="fade">
                                      <p:cBhvr>
                                        <p:cTn id="21" dur="4000"/>
                                        <p:tgtEl>
                                          <p:spTgt spid="3076"/>
                                        </p:tgtEl>
                                      </p:cBhvr>
                                    </p:animEffect>
                                  </p:childTnLst>
                                </p:cTn>
                              </p:par>
                              <p:par>
                                <p:cTn id="22" presetID="53" presetClass="entr" presetSubtype="16" fill="hold" grpId="0" nodeType="withEffect">
                                  <p:stCondLst>
                                    <p:cond delay="2500"/>
                                  </p:stCondLst>
                                  <p:childTnLst>
                                    <p:set>
                                      <p:cBhvr>
                                        <p:cTn id="23" dur="1" fill="hold">
                                          <p:stCondLst>
                                            <p:cond delay="0"/>
                                          </p:stCondLst>
                                        </p:cTn>
                                        <p:tgtEl>
                                          <p:spTgt spid="6"/>
                                        </p:tgtEl>
                                        <p:attrNameLst>
                                          <p:attrName>style.visibility</p:attrName>
                                        </p:attrNameLst>
                                      </p:cBhvr>
                                      <p:to>
                                        <p:strVal val="visible"/>
                                      </p:to>
                                    </p:set>
                                    <p:anim calcmode="lin" valueType="num">
                                      <p:cBhvr>
                                        <p:cTn id="24" dur="4000" fill="hold"/>
                                        <p:tgtEl>
                                          <p:spTgt spid="6"/>
                                        </p:tgtEl>
                                        <p:attrNameLst>
                                          <p:attrName>ppt_w</p:attrName>
                                        </p:attrNameLst>
                                      </p:cBhvr>
                                      <p:tavLst>
                                        <p:tav tm="0">
                                          <p:val>
                                            <p:fltVal val="0"/>
                                          </p:val>
                                        </p:tav>
                                        <p:tav tm="100000">
                                          <p:val>
                                            <p:strVal val="#ppt_w"/>
                                          </p:val>
                                        </p:tav>
                                      </p:tavLst>
                                    </p:anim>
                                    <p:anim calcmode="lin" valueType="num">
                                      <p:cBhvr>
                                        <p:cTn id="25" dur="4000" fill="hold"/>
                                        <p:tgtEl>
                                          <p:spTgt spid="6"/>
                                        </p:tgtEl>
                                        <p:attrNameLst>
                                          <p:attrName>ppt_h</p:attrName>
                                        </p:attrNameLst>
                                      </p:cBhvr>
                                      <p:tavLst>
                                        <p:tav tm="0">
                                          <p:val>
                                            <p:fltVal val="0"/>
                                          </p:val>
                                        </p:tav>
                                        <p:tav tm="100000">
                                          <p:val>
                                            <p:strVal val="#ppt_h"/>
                                          </p:val>
                                        </p:tav>
                                      </p:tavLst>
                                    </p:anim>
                                    <p:animEffect transition="in" filter="fade">
                                      <p:cBhvr>
                                        <p:cTn id="26" dur="4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3500"/>
                                  </p:stCondLst>
                                  <p:childTnLst>
                                    <p:set>
                                      <p:cBhvr>
                                        <p:cTn id="30" dur="1" fill="hold">
                                          <p:stCondLst>
                                            <p:cond delay="0"/>
                                          </p:stCondLst>
                                        </p:cTn>
                                        <p:tgtEl>
                                          <p:spTgt spid="3"/>
                                        </p:tgtEl>
                                        <p:attrNameLst>
                                          <p:attrName>style.visibility</p:attrName>
                                        </p:attrNameLst>
                                      </p:cBhvr>
                                      <p:to>
                                        <p:strVal val="visible"/>
                                      </p:to>
                                    </p:set>
                                    <p:anim calcmode="lin" valueType="num">
                                      <p:cBhvr>
                                        <p:cTn id="31" dur="4250" fill="hold"/>
                                        <p:tgtEl>
                                          <p:spTgt spid="3"/>
                                        </p:tgtEl>
                                        <p:attrNameLst>
                                          <p:attrName>ppt_w</p:attrName>
                                        </p:attrNameLst>
                                      </p:cBhvr>
                                      <p:tavLst>
                                        <p:tav tm="0">
                                          <p:val>
                                            <p:fltVal val="0"/>
                                          </p:val>
                                        </p:tav>
                                        <p:tav tm="100000">
                                          <p:val>
                                            <p:strVal val="#ppt_w"/>
                                          </p:val>
                                        </p:tav>
                                      </p:tavLst>
                                    </p:anim>
                                    <p:anim calcmode="lin" valueType="num">
                                      <p:cBhvr>
                                        <p:cTn id="32" dur="4250" fill="hold"/>
                                        <p:tgtEl>
                                          <p:spTgt spid="3"/>
                                        </p:tgtEl>
                                        <p:attrNameLst>
                                          <p:attrName>ppt_h</p:attrName>
                                        </p:attrNameLst>
                                      </p:cBhvr>
                                      <p:tavLst>
                                        <p:tav tm="0">
                                          <p:val>
                                            <p:fltVal val="0"/>
                                          </p:val>
                                        </p:tav>
                                        <p:tav tm="100000">
                                          <p:val>
                                            <p:strVal val="#ppt_h"/>
                                          </p:val>
                                        </p:tav>
                                      </p:tavLst>
                                    </p:anim>
                                    <p:animEffect transition="in" filter="fade">
                                      <p:cBhvr>
                                        <p:cTn id="33" dur="4250"/>
                                        <p:tgtEl>
                                          <p:spTgt spid="3"/>
                                        </p:tgtEl>
                                      </p:cBhvr>
                                    </p:animEffect>
                                  </p:childTnLst>
                                </p:cTn>
                              </p:par>
                              <p:par>
                                <p:cTn id="34" presetID="53" presetClass="entr" presetSubtype="16" fill="hold" nodeType="withEffect">
                                  <p:stCondLst>
                                    <p:cond delay="3500"/>
                                  </p:stCondLst>
                                  <p:childTnLst>
                                    <p:set>
                                      <p:cBhvr>
                                        <p:cTn id="35" dur="1" fill="hold">
                                          <p:stCondLst>
                                            <p:cond delay="0"/>
                                          </p:stCondLst>
                                        </p:cTn>
                                        <p:tgtEl>
                                          <p:spTgt spid="3078"/>
                                        </p:tgtEl>
                                        <p:attrNameLst>
                                          <p:attrName>style.visibility</p:attrName>
                                        </p:attrNameLst>
                                      </p:cBhvr>
                                      <p:to>
                                        <p:strVal val="visible"/>
                                      </p:to>
                                    </p:set>
                                    <p:anim calcmode="lin" valueType="num">
                                      <p:cBhvr>
                                        <p:cTn id="36" dur="4250" fill="hold"/>
                                        <p:tgtEl>
                                          <p:spTgt spid="3078"/>
                                        </p:tgtEl>
                                        <p:attrNameLst>
                                          <p:attrName>ppt_w</p:attrName>
                                        </p:attrNameLst>
                                      </p:cBhvr>
                                      <p:tavLst>
                                        <p:tav tm="0">
                                          <p:val>
                                            <p:fltVal val="0"/>
                                          </p:val>
                                        </p:tav>
                                        <p:tav tm="100000">
                                          <p:val>
                                            <p:strVal val="#ppt_w"/>
                                          </p:val>
                                        </p:tav>
                                      </p:tavLst>
                                    </p:anim>
                                    <p:anim calcmode="lin" valueType="num">
                                      <p:cBhvr>
                                        <p:cTn id="37" dur="4250" fill="hold"/>
                                        <p:tgtEl>
                                          <p:spTgt spid="3078"/>
                                        </p:tgtEl>
                                        <p:attrNameLst>
                                          <p:attrName>ppt_h</p:attrName>
                                        </p:attrNameLst>
                                      </p:cBhvr>
                                      <p:tavLst>
                                        <p:tav tm="0">
                                          <p:val>
                                            <p:fltVal val="0"/>
                                          </p:val>
                                        </p:tav>
                                        <p:tav tm="100000">
                                          <p:val>
                                            <p:strVal val="#ppt_h"/>
                                          </p:val>
                                        </p:tav>
                                      </p:tavLst>
                                    </p:anim>
                                    <p:animEffect transition="in" filter="fade">
                                      <p:cBhvr>
                                        <p:cTn id="38" dur="425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8940" y="233319"/>
            <a:ext cx="11747157" cy="952929"/>
          </a:xfrm>
        </p:spPr>
        <p:txBody>
          <a:bodyPr>
            <a:noAutofit/>
          </a:bodyPr>
          <a:lstStyle/>
          <a:p>
            <a:pPr algn="ctr"/>
            <a:r>
              <a:rPr lang="fr-FR" spc="-300" dirty="0">
                <a:latin typeface="Comic Sans MS" panose="030F0702030302020204" pitchFamily="66" charset="0"/>
              </a:rPr>
              <a:t>Des progrès techniques favorables aux expéditions.</a:t>
            </a:r>
          </a:p>
        </p:txBody>
      </p:sp>
      <p:pic>
        <p:nvPicPr>
          <p:cNvPr id="6147"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18" y="1792374"/>
            <a:ext cx="57531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7364628" y="1540477"/>
            <a:ext cx="3204519" cy="646331"/>
          </a:xfrm>
          <a:prstGeom prst="rect">
            <a:avLst/>
          </a:prstGeom>
          <a:noFill/>
        </p:spPr>
        <p:txBody>
          <a:bodyPr wrap="square" rtlCol="0">
            <a:spAutoFit/>
          </a:bodyPr>
          <a:lstStyle/>
          <a:p>
            <a:r>
              <a:rPr lang="fr-FR" sz="3600" b="1" dirty="0">
                <a:latin typeface="Kristen ITC" panose="03050502040202030202" pitchFamily="66" charset="0"/>
              </a:rPr>
              <a:t>La caravelle</a:t>
            </a:r>
          </a:p>
        </p:txBody>
      </p:sp>
      <p:sp>
        <p:nvSpPr>
          <p:cNvPr id="4" name="Rectangle 3"/>
          <p:cNvSpPr/>
          <p:nvPr/>
        </p:nvSpPr>
        <p:spPr>
          <a:xfrm>
            <a:off x="7125729" y="2541037"/>
            <a:ext cx="3995351" cy="3662541"/>
          </a:xfrm>
          <a:prstGeom prst="rect">
            <a:avLst/>
          </a:prstGeom>
        </p:spPr>
        <p:txBody>
          <a:bodyPr wrap="square">
            <a:spAutoFit/>
          </a:bodyPr>
          <a:lstStyle/>
          <a:p>
            <a:pPr algn="just"/>
            <a:r>
              <a:rPr lang="fr-FR" dirty="0">
                <a:effectLst/>
                <a:latin typeface="Times New Roman" panose="02020603050405020304" pitchFamily="18" charset="0"/>
                <a:ea typeface="Times New Roman" panose="02020603050405020304" pitchFamily="18" charset="0"/>
              </a:rPr>
              <a:t>La caravelle est un navire à voile utilisé par les Espagnols et les Portugais à partir du XV</a:t>
            </a:r>
            <a:r>
              <a:rPr lang="fr-FR" baseline="30000" dirty="0">
                <a:effectLst/>
                <a:latin typeface="Times New Roman" panose="02020603050405020304" pitchFamily="18" charset="0"/>
                <a:ea typeface="Times New Roman" panose="02020603050405020304" pitchFamily="18" charset="0"/>
              </a:rPr>
              <a:t>e</a:t>
            </a:r>
            <a:r>
              <a:rPr lang="fr-FR" dirty="0">
                <a:effectLst/>
                <a:latin typeface="Times New Roman" panose="02020603050405020304" pitchFamily="18" charset="0"/>
                <a:ea typeface="Times New Roman" panose="02020603050405020304" pitchFamily="18" charset="0"/>
              </a:rPr>
              <a:t> siècle pour les voyages au long cours servant à l'exploration des « Nouveaux Mondes ».</a:t>
            </a:r>
          </a:p>
          <a:p>
            <a:pPr algn="just"/>
            <a:endParaRPr lang="fr-FR" sz="1600" dirty="0">
              <a:effectLst/>
              <a:latin typeface="Times New Roman" panose="02020603050405020304" pitchFamily="18" charset="0"/>
              <a:ea typeface="Times New Roman" panose="02020603050405020304" pitchFamily="18" charset="0"/>
            </a:endParaRPr>
          </a:p>
          <a:p>
            <a:pPr algn="just"/>
            <a:r>
              <a:rPr lang="fr-FR" dirty="0">
                <a:effectLst/>
                <a:latin typeface="Times New Roman" panose="02020603050405020304" pitchFamily="18" charset="0"/>
                <a:ea typeface="Times New Roman" panose="02020603050405020304" pitchFamily="18" charset="0"/>
              </a:rPr>
              <a:t>Les plus célèbres sont celles qui ont servie aux expéditions de Christophe Colomb : </a:t>
            </a:r>
            <a:r>
              <a:rPr lang="fr-FR" b="1" dirty="0">
                <a:effectLst/>
                <a:latin typeface="Times New Roman" panose="02020603050405020304" pitchFamily="18" charset="0"/>
                <a:ea typeface="Times New Roman" panose="02020603050405020304" pitchFamily="18" charset="0"/>
              </a:rPr>
              <a:t>La Pinta, la Nina, La Santa Maria</a:t>
            </a:r>
            <a:r>
              <a:rPr lang="fr-FR" dirty="0">
                <a:effectLst/>
                <a:latin typeface="Times New Roman" panose="02020603050405020304" pitchFamily="18" charset="0"/>
                <a:ea typeface="Times New Roman" panose="02020603050405020304" pitchFamily="18" charset="0"/>
              </a:rPr>
              <a:t>. </a:t>
            </a:r>
          </a:p>
          <a:p>
            <a:pPr algn="just"/>
            <a:endParaRPr lang="fr-FR" dirty="0">
              <a:latin typeface="Times New Roman" panose="02020603050405020304" pitchFamily="18" charset="0"/>
              <a:ea typeface="Times New Roman" panose="02020603050405020304" pitchFamily="18" charset="0"/>
            </a:endParaRPr>
          </a:p>
          <a:p>
            <a:pPr algn="just"/>
            <a:r>
              <a:rPr lang="fr-FR" dirty="0">
                <a:effectLst/>
                <a:latin typeface="Times New Roman" panose="02020603050405020304" pitchFamily="18" charset="0"/>
                <a:ea typeface="Times New Roman" panose="02020603050405020304" pitchFamily="18" charset="0"/>
              </a:rPr>
              <a:t>Grâce à ces navires, il découvrit l’Amérique.</a:t>
            </a:r>
            <a:endParaRPr lang="fr-FR"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44132953"/>
      </p:ext>
    </p:extLst>
  </p:cSld>
  <p:clrMapOvr>
    <a:masterClrMapping/>
  </p:clrMapOvr>
  <mc:AlternateContent xmlns:mc="http://schemas.openxmlformats.org/markup-compatibility/2006" xmlns:p14="http://schemas.microsoft.com/office/powerpoint/2010/main">
    <mc:Choice Requires="p14">
      <p:transition spd="slow" p14:dur="40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1000"/>
                                  </p:stCondLst>
                                  <p:childTnLst>
                                    <p:set>
                                      <p:cBhvr>
                                        <p:cTn id="6" dur="1" fill="hold">
                                          <p:stCondLst>
                                            <p:cond delay="0"/>
                                          </p:stCondLst>
                                        </p:cTn>
                                        <p:tgtEl>
                                          <p:spTgt spid="6147"/>
                                        </p:tgtEl>
                                        <p:attrNameLst>
                                          <p:attrName>style.visibility</p:attrName>
                                        </p:attrNameLst>
                                      </p:cBhvr>
                                      <p:to>
                                        <p:strVal val="visible"/>
                                      </p:to>
                                    </p:set>
                                    <p:anim calcmode="lin" valueType="num">
                                      <p:cBhvr>
                                        <p:cTn id="7" dur="4000" fill="hold"/>
                                        <p:tgtEl>
                                          <p:spTgt spid="6147"/>
                                        </p:tgtEl>
                                        <p:attrNameLst>
                                          <p:attrName>ppt_w</p:attrName>
                                        </p:attrNameLst>
                                      </p:cBhvr>
                                      <p:tavLst>
                                        <p:tav tm="0">
                                          <p:val>
                                            <p:fltVal val="0"/>
                                          </p:val>
                                        </p:tav>
                                        <p:tav tm="100000">
                                          <p:val>
                                            <p:strVal val="#ppt_w"/>
                                          </p:val>
                                        </p:tav>
                                      </p:tavLst>
                                    </p:anim>
                                    <p:anim calcmode="lin" valueType="num">
                                      <p:cBhvr>
                                        <p:cTn id="8" dur="4000" fill="hold"/>
                                        <p:tgtEl>
                                          <p:spTgt spid="6147"/>
                                        </p:tgtEl>
                                        <p:attrNameLst>
                                          <p:attrName>ppt_h</p:attrName>
                                        </p:attrNameLst>
                                      </p:cBhvr>
                                      <p:tavLst>
                                        <p:tav tm="0">
                                          <p:val>
                                            <p:fltVal val="0"/>
                                          </p:val>
                                        </p:tav>
                                        <p:tav tm="100000">
                                          <p:val>
                                            <p:strVal val="#ppt_h"/>
                                          </p:val>
                                        </p:tav>
                                      </p:tavLst>
                                    </p:anim>
                                    <p:animEffect transition="in" filter="fade">
                                      <p:cBhvr>
                                        <p:cTn id="9" dur="4000"/>
                                        <p:tgtEl>
                                          <p:spTgt spid="6147"/>
                                        </p:tgtEl>
                                      </p:cBhvr>
                                    </p:animEffect>
                                  </p:childTnLst>
                                </p:cTn>
                              </p:par>
                              <p:par>
                                <p:cTn id="10" presetID="53" presetClass="entr" presetSubtype="16"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 calcmode="lin" valueType="num">
                                      <p:cBhvr>
                                        <p:cTn id="12" dur="4000" fill="hold"/>
                                        <p:tgtEl>
                                          <p:spTgt spid="3"/>
                                        </p:tgtEl>
                                        <p:attrNameLst>
                                          <p:attrName>ppt_w</p:attrName>
                                        </p:attrNameLst>
                                      </p:cBhvr>
                                      <p:tavLst>
                                        <p:tav tm="0">
                                          <p:val>
                                            <p:fltVal val="0"/>
                                          </p:val>
                                        </p:tav>
                                        <p:tav tm="100000">
                                          <p:val>
                                            <p:strVal val="#ppt_w"/>
                                          </p:val>
                                        </p:tav>
                                      </p:tavLst>
                                    </p:anim>
                                    <p:anim calcmode="lin" valueType="num">
                                      <p:cBhvr>
                                        <p:cTn id="13" dur="4000" fill="hold"/>
                                        <p:tgtEl>
                                          <p:spTgt spid="3"/>
                                        </p:tgtEl>
                                        <p:attrNameLst>
                                          <p:attrName>ppt_h</p:attrName>
                                        </p:attrNameLst>
                                      </p:cBhvr>
                                      <p:tavLst>
                                        <p:tav tm="0">
                                          <p:val>
                                            <p:fltVal val="0"/>
                                          </p:val>
                                        </p:tav>
                                        <p:tav tm="100000">
                                          <p:val>
                                            <p:strVal val="#ppt_h"/>
                                          </p:val>
                                        </p:tav>
                                      </p:tavLst>
                                    </p:anim>
                                    <p:animEffect transition="in" filter="fade">
                                      <p:cBhvr>
                                        <p:cTn id="14" dur="4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15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7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1848" y="274510"/>
            <a:ext cx="11714205" cy="895264"/>
          </a:xfrm>
        </p:spPr>
        <p:txBody>
          <a:bodyPr/>
          <a:lstStyle/>
          <a:p>
            <a:r>
              <a:rPr lang="fr-FR" spc="-300" dirty="0">
                <a:latin typeface="Comic Sans MS" panose="030F0702030302020204" pitchFamily="66" charset="0"/>
              </a:rPr>
              <a:t>Des progrès techniques favorables aux expéditions.</a:t>
            </a:r>
            <a:endParaRPr lang="fr-FR" dirty="0"/>
          </a:p>
        </p:txBody>
      </p:sp>
      <p:pic>
        <p:nvPicPr>
          <p:cNvPr id="7172" name="Picture 4" descr="http://i79.servimg.com/u/f79/17/20/63/51/ptolem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283" y="1472070"/>
            <a:ext cx="4078674" cy="29366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ZoneTexte 3"/>
          <p:cNvSpPr txBox="1"/>
          <p:nvPr/>
        </p:nvSpPr>
        <p:spPr>
          <a:xfrm>
            <a:off x="806836" y="4490746"/>
            <a:ext cx="3171568" cy="369332"/>
          </a:xfrm>
          <a:prstGeom prst="rect">
            <a:avLst/>
          </a:prstGeom>
          <a:noFill/>
        </p:spPr>
        <p:txBody>
          <a:bodyPr wrap="square" rtlCol="0">
            <a:spAutoFit/>
          </a:bodyPr>
          <a:lstStyle/>
          <a:p>
            <a:pPr algn="ctr"/>
            <a:r>
              <a:rPr lang="fr-FR" b="1" dirty="0"/>
              <a:t>Les cartes maritimes</a:t>
            </a:r>
          </a:p>
        </p:txBody>
      </p:sp>
      <p:pic>
        <p:nvPicPr>
          <p:cNvPr id="7175" name="Picture 7" descr="http://www2.ac-lille.fr/rr-hersin/site_gdes_decouvertes/images/vignettes/AstrolabeP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1202" y="1761494"/>
            <a:ext cx="3786225" cy="22717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7" name="Picture 9" descr="http://www2.ac-lille.fr/rr-hersin/site_gdes_decouvertes/images/vignettes/boussole_mari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1955" y="1639224"/>
            <a:ext cx="2610244" cy="25162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ZoneTexte 10"/>
          <p:cNvSpPr txBox="1"/>
          <p:nvPr/>
        </p:nvSpPr>
        <p:spPr>
          <a:xfrm>
            <a:off x="5279980" y="4407684"/>
            <a:ext cx="2154195" cy="369332"/>
          </a:xfrm>
          <a:prstGeom prst="rect">
            <a:avLst/>
          </a:prstGeom>
          <a:noFill/>
        </p:spPr>
        <p:txBody>
          <a:bodyPr wrap="square" rtlCol="0">
            <a:spAutoFit/>
          </a:bodyPr>
          <a:lstStyle/>
          <a:p>
            <a:pPr algn="ctr"/>
            <a:r>
              <a:rPr lang="fr-FR" b="1" dirty="0"/>
              <a:t>La boussole</a:t>
            </a:r>
          </a:p>
        </p:txBody>
      </p:sp>
      <p:sp>
        <p:nvSpPr>
          <p:cNvPr id="5" name="Rectangle 4"/>
          <p:cNvSpPr/>
          <p:nvPr/>
        </p:nvSpPr>
        <p:spPr>
          <a:xfrm>
            <a:off x="4245666" y="1052626"/>
            <a:ext cx="4583306" cy="369332"/>
          </a:xfrm>
          <a:prstGeom prst="rect">
            <a:avLst/>
          </a:prstGeom>
        </p:spPr>
        <p:txBody>
          <a:bodyPr wrap="none">
            <a:spAutoFit/>
          </a:bodyPr>
          <a:lstStyle/>
          <a:p>
            <a:pPr algn="ctr"/>
            <a:r>
              <a:rPr lang="fr-FR" i="0" dirty="0">
                <a:effectLst/>
                <a:latin typeface="Times New Roman" panose="02020603050405020304" pitchFamily="18" charset="0"/>
              </a:rPr>
              <a:t>Les instruments de navigation furent améliorés.</a:t>
            </a:r>
            <a:endParaRPr lang="fr-FR" dirty="0"/>
          </a:p>
        </p:txBody>
      </p:sp>
      <p:pic>
        <p:nvPicPr>
          <p:cNvPr id="7179" name="Picture 11" descr="http://static1.assistancescolaire.com/ele/images/gdv02z.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86" y="4813206"/>
            <a:ext cx="1681463" cy="2044794"/>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9646508" y="4372765"/>
            <a:ext cx="2545492" cy="369332"/>
          </a:xfrm>
          <a:prstGeom prst="rect">
            <a:avLst/>
          </a:prstGeom>
          <a:noFill/>
        </p:spPr>
        <p:txBody>
          <a:bodyPr wrap="square" rtlCol="0">
            <a:spAutoFit/>
          </a:bodyPr>
          <a:lstStyle/>
          <a:p>
            <a:r>
              <a:rPr lang="fr-FR" b="1" dirty="0"/>
              <a:t>L’astrolabe</a:t>
            </a:r>
          </a:p>
        </p:txBody>
      </p:sp>
      <p:sp>
        <p:nvSpPr>
          <p:cNvPr id="16" name="ZoneTexte 15"/>
          <p:cNvSpPr txBox="1"/>
          <p:nvPr/>
        </p:nvSpPr>
        <p:spPr>
          <a:xfrm>
            <a:off x="2502890" y="5452811"/>
            <a:ext cx="8527575" cy="923330"/>
          </a:xfrm>
          <a:prstGeom prst="rect">
            <a:avLst/>
          </a:prstGeom>
          <a:noFill/>
        </p:spPr>
        <p:txBody>
          <a:bodyPr wrap="square" rtlCol="0">
            <a:spAutoFit/>
          </a:bodyPr>
          <a:lstStyle/>
          <a:p>
            <a:r>
              <a:rPr lang="fr-FR" b="1" dirty="0"/>
              <a:t>Le gouvernail d’étambot  </a:t>
            </a:r>
            <a:r>
              <a:rPr lang="fr-FR" dirty="0"/>
              <a:t>fixé à l'arrière d'un navire par des charnières, donnait un meilleur contrôle sur sa direction et réduisait l'espace nécessaire aux manœuvres tournantes.</a:t>
            </a:r>
          </a:p>
        </p:txBody>
      </p:sp>
    </p:spTree>
    <p:extLst>
      <p:ext uri="{BB962C8B-B14F-4D97-AF65-F5344CB8AC3E}">
        <p14:creationId xmlns:p14="http://schemas.microsoft.com/office/powerpoint/2010/main" val="1913050873"/>
      </p:ext>
    </p:extLst>
  </p:cSld>
  <p:clrMapOvr>
    <a:masterClrMapping/>
  </p:clrMapOvr>
  <mc:AlternateContent xmlns:mc="http://schemas.openxmlformats.org/markup-compatibility/2006" xmlns:p14="http://schemas.microsoft.com/office/powerpoint/2010/main">
    <mc:Choice Requires="p14">
      <p:transition spd="slow" p14:dur="40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97">
                                          <p:stCondLst>
                                            <p:cond delay="0"/>
                                          </p:stCondLst>
                                        </p:cTn>
                                        <p:tgtEl>
                                          <p:spTgt spid="5"/>
                                        </p:tgtEl>
                                      </p:cBhvr>
                                    </p:animEffect>
                                    <p:anim calcmode="lin" valueType="num">
                                      <p:cBhvr>
                                        <p:cTn id="8" dur="2505"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913"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913" tmFilter="0, 0; 0.125,0.2665; 0.25,0.4; 0.375,0.465; 0.5,0.5;  0.625,0.535; 0.75,0.6; 0.875,0.7335; 1,1">
                                          <p:stCondLst>
                                            <p:cond delay="913"/>
                                          </p:stCondLst>
                                        </p:cTn>
                                        <p:tgtEl>
                                          <p:spTgt spid="5"/>
                                        </p:tgtEl>
                                        <p:attrNameLst>
                                          <p:attrName>ppt_y</p:attrName>
                                        </p:attrNameLst>
                                      </p:cBhvr>
                                      <p:tavLst>
                                        <p:tav tm="0" fmla="#ppt_y-sin(pi*$)/9">
                                          <p:val>
                                            <p:fltVal val="0"/>
                                          </p:val>
                                        </p:tav>
                                        <p:tav tm="100000">
                                          <p:val>
                                            <p:fltVal val="1"/>
                                          </p:val>
                                        </p:tav>
                                      </p:tavLst>
                                    </p:anim>
                                    <p:anim calcmode="lin" valueType="num">
                                      <p:cBhvr>
                                        <p:cTn id="11" dur="456" tmFilter="0, 0; 0.125,0.2665; 0.25,0.4; 0.375,0.465; 0.5,0.5;  0.625,0.535; 0.75,0.6; 0.875,0.7335; 1,1">
                                          <p:stCondLst>
                                            <p:cond delay="1821"/>
                                          </p:stCondLst>
                                        </p:cTn>
                                        <p:tgtEl>
                                          <p:spTgt spid="5"/>
                                        </p:tgtEl>
                                        <p:attrNameLst>
                                          <p:attrName>ppt_y</p:attrName>
                                        </p:attrNameLst>
                                      </p:cBhvr>
                                      <p:tavLst>
                                        <p:tav tm="0" fmla="#ppt_y-sin(pi*$)/27">
                                          <p:val>
                                            <p:fltVal val="0"/>
                                          </p:val>
                                        </p:tav>
                                        <p:tav tm="100000">
                                          <p:val>
                                            <p:fltVal val="1"/>
                                          </p:val>
                                        </p:tav>
                                      </p:tavLst>
                                    </p:anim>
                                    <p:anim calcmode="lin" valueType="num">
                                      <p:cBhvr>
                                        <p:cTn id="12" dur="226" tmFilter="0, 0; 0.125,0.2665; 0.25,0.4; 0.375,0.465; 0.5,0.5;  0.625,0.535; 0.75,0.6; 0.875,0.7335; 1,1">
                                          <p:stCondLst>
                                            <p:cond delay="2277"/>
                                          </p:stCondLst>
                                        </p:cTn>
                                        <p:tgtEl>
                                          <p:spTgt spid="5"/>
                                        </p:tgtEl>
                                        <p:attrNameLst>
                                          <p:attrName>ppt_y</p:attrName>
                                        </p:attrNameLst>
                                      </p:cBhvr>
                                      <p:tavLst>
                                        <p:tav tm="0" fmla="#ppt_y-sin(pi*$)/81">
                                          <p:val>
                                            <p:fltVal val="0"/>
                                          </p:val>
                                        </p:tav>
                                        <p:tav tm="100000">
                                          <p:val>
                                            <p:fltVal val="1"/>
                                          </p:val>
                                        </p:tav>
                                      </p:tavLst>
                                    </p:anim>
                                    <p:animScale>
                                      <p:cBhvr>
                                        <p:cTn id="13" dur="36">
                                          <p:stCondLst>
                                            <p:cond delay="894"/>
                                          </p:stCondLst>
                                        </p:cTn>
                                        <p:tgtEl>
                                          <p:spTgt spid="5"/>
                                        </p:tgtEl>
                                      </p:cBhvr>
                                      <p:to x="100000" y="60000"/>
                                    </p:animScale>
                                    <p:animScale>
                                      <p:cBhvr>
                                        <p:cTn id="14" dur="228" decel="50000">
                                          <p:stCondLst>
                                            <p:cond delay="930"/>
                                          </p:stCondLst>
                                        </p:cTn>
                                        <p:tgtEl>
                                          <p:spTgt spid="5"/>
                                        </p:tgtEl>
                                      </p:cBhvr>
                                      <p:to x="100000" y="100000"/>
                                    </p:animScale>
                                    <p:animScale>
                                      <p:cBhvr>
                                        <p:cTn id="15" dur="36">
                                          <p:stCondLst>
                                            <p:cond delay="1804"/>
                                          </p:stCondLst>
                                        </p:cTn>
                                        <p:tgtEl>
                                          <p:spTgt spid="5"/>
                                        </p:tgtEl>
                                      </p:cBhvr>
                                      <p:to x="100000" y="80000"/>
                                    </p:animScale>
                                    <p:animScale>
                                      <p:cBhvr>
                                        <p:cTn id="16" dur="228" decel="50000">
                                          <p:stCondLst>
                                            <p:cond delay="1840"/>
                                          </p:stCondLst>
                                        </p:cTn>
                                        <p:tgtEl>
                                          <p:spTgt spid="5"/>
                                        </p:tgtEl>
                                      </p:cBhvr>
                                      <p:to x="100000" y="100000"/>
                                    </p:animScale>
                                    <p:animScale>
                                      <p:cBhvr>
                                        <p:cTn id="17" dur="36">
                                          <p:stCondLst>
                                            <p:cond delay="2258"/>
                                          </p:stCondLst>
                                        </p:cTn>
                                        <p:tgtEl>
                                          <p:spTgt spid="5"/>
                                        </p:tgtEl>
                                      </p:cBhvr>
                                      <p:to x="100000" y="90000"/>
                                    </p:animScale>
                                    <p:animScale>
                                      <p:cBhvr>
                                        <p:cTn id="18" dur="228" decel="50000">
                                          <p:stCondLst>
                                            <p:cond delay="2293"/>
                                          </p:stCondLst>
                                        </p:cTn>
                                        <p:tgtEl>
                                          <p:spTgt spid="5"/>
                                        </p:tgtEl>
                                      </p:cBhvr>
                                      <p:to x="100000" y="100000"/>
                                    </p:animScale>
                                    <p:animScale>
                                      <p:cBhvr>
                                        <p:cTn id="19" dur="36">
                                          <p:stCondLst>
                                            <p:cond delay="2486"/>
                                          </p:stCondLst>
                                        </p:cTn>
                                        <p:tgtEl>
                                          <p:spTgt spid="5"/>
                                        </p:tgtEl>
                                      </p:cBhvr>
                                      <p:to x="100000" y="95000"/>
                                    </p:animScale>
                                    <p:animScale>
                                      <p:cBhvr>
                                        <p:cTn id="20" dur="228" decel="50000">
                                          <p:stCondLst>
                                            <p:cond delay="2522"/>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1250"/>
                                  </p:stCondLst>
                                  <p:childTnLst>
                                    <p:set>
                                      <p:cBhvr>
                                        <p:cTn id="24" dur="1" fill="hold">
                                          <p:stCondLst>
                                            <p:cond delay="0"/>
                                          </p:stCondLst>
                                        </p:cTn>
                                        <p:tgtEl>
                                          <p:spTgt spid="7172"/>
                                        </p:tgtEl>
                                        <p:attrNameLst>
                                          <p:attrName>style.visibility</p:attrName>
                                        </p:attrNameLst>
                                      </p:cBhvr>
                                      <p:to>
                                        <p:strVal val="visible"/>
                                      </p:to>
                                    </p:set>
                                    <p:anim calcmode="lin" valueType="num">
                                      <p:cBhvr>
                                        <p:cTn id="25" dur="2750" fill="hold"/>
                                        <p:tgtEl>
                                          <p:spTgt spid="7172"/>
                                        </p:tgtEl>
                                        <p:attrNameLst>
                                          <p:attrName>ppt_w</p:attrName>
                                        </p:attrNameLst>
                                      </p:cBhvr>
                                      <p:tavLst>
                                        <p:tav tm="0">
                                          <p:val>
                                            <p:fltVal val="0"/>
                                          </p:val>
                                        </p:tav>
                                        <p:tav tm="100000">
                                          <p:val>
                                            <p:strVal val="#ppt_w"/>
                                          </p:val>
                                        </p:tav>
                                      </p:tavLst>
                                    </p:anim>
                                    <p:anim calcmode="lin" valueType="num">
                                      <p:cBhvr>
                                        <p:cTn id="26" dur="2750" fill="hold"/>
                                        <p:tgtEl>
                                          <p:spTgt spid="7172"/>
                                        </p:tgtEl>
                                        <p:attrNameLst>
                                          <p:attrName>ppt_h</p:attrName>
                                        </p:attrNameLst>
                                      </p:cBhvr>
                                      <p:tavLst>
                                        <p:tav tm="0">
                                          <p:val>
                                            <p:fltVal val="0"/>
                                          </p:val>
                                        </p:tav>
                                        <p:tav tm="100000">
                                          <p:val>
                                            <p:strVal val="#ppt_h"/>
                                          </p:val>
                                        </p:tav>
                                      </p:tavLst>
                                    </p:anim>
                                    <p:animEffect transition="in" filter="fade">
                                      <p:cBhvr>
                                        <p:cTn id="27" dur="2750"/>
                                        <p:tgtEl>
                                          <p:spTgt spid="7172"/>
                                        </p:tgtEl>
                                      </p:cBhvr>
                                    </p:animEffect>
                                  </p:childTnLst>
                                </p:cTn>
                              </p:par>
                              <p:par>
                                <p:cTn id="28" presetID="53" presetClass="entr" presetSubtype="16" fill="hold" grpId="0" nodeType="withEffect">
                                  <p:stCondLst>
                                    <p:cond delay="1250"/>
                                  </p:stCondLst>
                                  <p:childTnLst>
                                    <p:set>
                                      <p:cBhvr>
                                        <p:cTn id="29" dur="1" fill="hold">
                                          <p:stCondLst>
                                            <p:cond delay="0"/>
                                          </p:stCondLst>
                                        </p:cTn>
                                        <p:tgtEl>
                                          <p:spTgt spid="4"/>
                                        </p:tgtEl>
                                        <p:attrNameLst>
                                          <p:attrName>style.visibility</p:attrName>
                                        </p:attrNameLst>
                                      </p:cBhvr>
                                      <p:to>
                                        <p:strVal val="visible"/>
                                      </p:to>
                                    </p:set>
                                    <p:anim calcmode="lin" valueType="num">
                                      <p:cBhvr>
                                        <p:cTn id="30" dur="2750" fill="hold"/>
                                        <p:tgtEl>
                                          <p:spTgt spid="4"/>
                                        </p:tgtEl>
                                        <p:attrNameLst>
                                          <p:attrName>ppt_w</p:attrName>
                                        </p:attrNameLst>
                                      </p:cBhvr>
                                      <p:tavLst>
                                        <p:tav tm="0">
                                          <p:val>
                                            <p:fltVal val="0"/>
                                          </p:val>
                                        </p:tav>
                                        <p:tav tm="100000">
                                          <p:val>
                                            <p:strVal val="#ppt_w"/>
                                          </p:val>
                                        </p:tav>
                                      </p:tavLst>
                                    </p:anim>
                                    <p:anim calcmode="lin" valueType="num">
                                      <p:cBhvr>
                                        <p:cTn id="31" dur="2750" fill="hold"/>
                                        <p:tgtEl>
                                          <p:spTgt spid="4"/>
                                        </p:tgtEl>
                                        <p:attrNameLst>
                                          <p:attrName>ppt_h</p:attrName>
                                        </p:attrNameLst>
                                      </p:cBhvr>
                                      <p:tavLst>
                                        <p:tav tm="0">
                                          <p:val>
                                            <p:fltVal val="0"/>
                                          </p:val>
                                        </p:tav>
                                        <p:tav tm="100000">
                                          <p:val>
                                            <p:strVal val="#ppt_h"/>
                                          </p:val>
                                        </p:tav>
                                      </p:tavLst>
                                    </p:anim>
                                    <p:animEffect transition="in" filter="fade">
                                      <p:cBhvr>
                                        <p:cTn id="32" dur="275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1250"/>
                                  </p:stCondLst>
                                  <p:childTnLst>
                                    <p:set>
                                      <p:cBhvr>
                                        <p:cTn id="36" dur="1" fill="hold">
                                          <p:stCondLst>
                                            <p:cond delay="0"/>
                                          </p:stCondLst>
                                        </p:cTn>
                                        <p:tgtEl>
                                          <p:spTgt spid="7177"/>
                                        </p:tgtEl>
                                        <p:attrNameLst>
                                          <p:attrName>style.visibility</p:attrName>
                                        </p:attrNameLst>
                                      </p:cBhvr>
                                      <p:to>
                                        <p:strVal val="visible"/>
                                      </p:to>
                                    </p:set>
                                    <p:anim calcmode="lin" valueType="num">
                                      <p:cBhvr>
                                        <p:cTn id="37" dur="2750" fill="hold"/>
                                        <p:tgtEl>
                                          <p:spTgt spid="7177"/>
                                        </p:tgtEl>
                                        <p:attrNameLst>
                                          <p:attrName>ppt_w</p:attrName>
                                        </p:attrNameLst>
                                      </p:cBhvr>
                                      <p:tavLst>
                                        <p:tav tm="0">
                                          <p:val>
                                            <p:fltVal val="0"/>
                                          </p:val>
                                        </p:tav>
                                        <p:tav tm="100000">
                                          <p:val>
                                            <p:strVal val="#ppt_w"/>
                                          </p:val>
                                        </p:tav>
                                      </p:tavLst>
                                    </p:anim>
                                    <p:anim calcmode="lin" valueType="num">
                                      <p:cBhvr>
                                        <p:cTn id="38" dur="2750" fill="hold"/>
                                        <p:tgtEl>
                                          <p:spTgt spid="7177"/>
                                        </p:tgtEl>
                                        <p:attrNameLst>
                                          <p:attrName>ppt_h</p:attrName>
                                        </p:attrNameLst>
                                      </p:cBhvr>
                                      <p:tavLst>
                                        <p:tav tm="0">
                                          <p:val>
                                            <p:fltVal val="0"/>
                                          </p:val>
                                        </p:tav>
                                        <p:tav tm="100000">
                                          <p:val>
                                            <p:strVal val="#ppt_h"/>
                                          </p:val>
                                        </p:tav>
                                      </p:tavLst>
                                    </p:anim>
                                    <p:animEffect transition="in" filter="fade">
                                      <p:cBhvr>
                                        <p:cTn id="39" dur="2750"/>
                                        <p:tgtEl>
                                          <p:spTgt spid="7177"/>
                                        </p:tgtEl>
                                      </p:cBhvr>
                                    </p:animEffect>
                                  </p:childTnLst>
                                </p:cTn>
                              </p:par>
                              <p:par>
                                <p:cTn id="40" presetID="53" presetClass="entr" presetSubtype="16" fill="hold" grpId="0" nodeType="withEffect">
                                  <p:stCondLst>
                                    <p:cond delay="12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2750" fill="hold"/>
                                        <p:tgtEl>
                                          <p:spTgt spid="11"/>
                                        </p:tgtEl>
                                        <p:attrNameLst>
                                          <p:attrName>ppt_w</p:attrName>
                                        </p:attrNameLst>
                                      </p:cBhvr>
                                      <p:tavLst>
                                        <p:tav tm="0">
                                          <p:val>
                                            <p:fltVal val="0"/>
                                          </p:val>
                                        </p:tav>
                                        <p:tav tm="100000">
                                          <p:val>
                                            <p:strVal val="#ppt_w"/>
                                          </p:val>
                                        </p:tav>
                                      </p:tavLst>
                                    </p:anim>
                                    <p:anim calcmode="lin" valueType="num">
                                      <p:cBhvr>
                                        <p:cTn id="43" dur="2750" fill="hold"/>
                                        <p:tgtEl>
                                          <p:spTgt spid="11"/>
                                        </p:tgtEl>
                                        <p:attrNameLst>
                                          <p:attrName>ppt_h</p:attrName>
                                        </p:attrNameLst>
                                      </p:cBhvr>
                                      <p:tavLst>
                                        <p:tav tm="0">
                                          <p:val>
                                            <p:fltVal val="0"/>
                                          </p:val>
                                        </p:tav>
                                        <p:tav tm="100000">
                                          <p:val>
                                            <p:strVal val="#ppt_h"/>
                                          </p:val>
                                        </p:tav>
                                      </p:tavLst>
                                    </p:anim>
                                    <p:animEffect transition="in" filter="fade">
                                      <p:cBhvr>
                                        <p:cTn id="44" dur="275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1250"/>
                                  </p:stCondLst>
                                  <p:childTnLst>
                                    <p:set>
                                      <p:cBhvr>
                                        <p:cTn id="48" dur="1" fill="hold">
                                          <p:stCondLst>
                                            <p:cond delay="0"/>
                                          </p:stCondLst>
                                        </p:cTn>
                                        <p:tgtEl>
                                          <p:spTgt spid="7175"/>
                                        </p:tgtEl>
                                        <p:attrNameLst>
                                          <p:attrName>style.visibility</p:attrName>
                                        </p:attrNameLst>
                                      </p:cBhvr>
                                      <p:to>
                                        <p:strVal val="visible"/>
                                      </p:to>
                                    </p:set>
                                    <p:anim calcmode="lin" valueType="num">
                                      <p:cBhvr>
                                        <p:cTn id="49" dur="2750" fill="hold"/>
                                        <p:tgtEl>
                                          <p:spTgt spid="7175"/>
                                        </p:tgtEl>
                                        <p:attrNameLst>
                                          <p:attrName>ppt_w</p:attrName>
                                        </p:attrNameLst>
                                      </p:cBhvr>
                                      <p:tavLst>
                                        <p:tav tm="0">
                                          <p:val>
                                            <p:fltVal val="0"/>
                                          </p:val>
                                        </p:tav>
                                        <p:tav tm="100000">
                                          <p:val>
                                            <p:strVal val="#ppt_w"/>
                                          </p:val>
                                        </p:tav>
                                      </p:tavLst>
                                    </p:anim>
                                    <p:anim calcmode="lin" valueType="num">
                                      <p:cBhvr>
                                        <p:cTn id="50" dur="2750" fill="hold"/>
                                        <p:tgtEl>
                                          <p:spTgt spid="7175"/>
                                        </p:tgtEl>
                                        <p:attrNameLst>
                                          <p:attrName>ppt_h</p:attrName>
                                        </p:attrNameLst>
                                      </p:cBhvr>
                                      <p:tavLst>
                                        <p:tav tm="0">
                                          <p:val>
                                            <p:fltVal val="0"/>
                                          </p:val>
                                        </p:tav>
                                        <p:tav tm="100000">
                                          <p:val>
                                            <p:strVal val="#ppt_h"/>
                                          </p:val>
                                        </p:tav>
                                      </p:tavLst>
                                    </p:anim>
                                    <p:animEffect transition="in" filter="fade">
                                      <p:cBhvr>
                                        <p:cTn id="51" dur="2750"/>
                                        <p:tgtEl>
                                          <p:spTgt spid="7175"/>
                                        </p:tgtEl>
                                      </p:cBhvr>
                                    </p:animEffect>
                                  </p:childTnLst>
                                </p:cTn>
                              </p:par>
                              <p:par>
                                <p:cTn id="52" presetID="53" presetClass="entr" presetSubtype="16" fill="hold" grpId="0" nodeType="withEffect">
                                  <p:stCondLst>
                                    <p:cond delay="1250"/>
                                  </p:stCondLst>
                                  <p:childTnLst>
                                    <p:set>
                                      <p:cBhvr>
                                        <p:cTn id="53" dur="1" fill="hold">
                                          <p:stCondLst>
                                            <p:cond delay="0"/>
                                          </p:stCondLst>
                                        </p:cTn>
                                        <p:tgtEl>
                                          <p:spTgt spid="6"/>
                                        </p:tgtEl>
                                        <p:attrNameLst>
                                          <p:attrName>style.visibility</p:attrName>
                                        </p:attrNameLst>
                                      </p:cBhvr>
                                      <p:to>
                                        <p:strVal val="visible"/>
                                      </p:to>
                                    </p:set>
                                    <p:anim calcmode="lin" valueType="num">
                                      <p:cBhvr>
                                        <p:cTn id="54" dur="2750" fill="hold"/>
                                        <p:tgtEl>
                                          <p:spTgt spid="6"/>
                                        </p:tgtEl>
                                        <p:attrNameLst>
                                          <p:attrName>ppt_w</p:attrName>
                                        </p:attrNameLst>
                                      </p:cBhvr>
                                      <p:tavLst>
                                        <p:tav tm="0">
                                          <p:val>
                                            <p:fltVal val="0"/>
                                          </p:val>
                                        </p:tav>
                                        <p:tav tm="100000">
                                          <p:val>
                                            <p:strVal val="#ppt_w"/>
                                          </p:val>
                                        </p:tav>
                                      </p:tavLst>
                                    </p:anim>
                                    <p:anim calcmode="lin" valueType="num">
                                      <p:cBhvr>
                                        <p:cTn id="55" dur="2750" fill="hold"/>
                                        <p:tgtEl>
                                          <p:spTgt spid="6"/>
                                        </p:tgtEl>
                                        <p:attrNameLst>
                                          <p:attrName>ppt_h</p:attrName>
                                        </p:attrNameLst>
                                      </p:cBhvr>
                                      <p:tavLst>
                                        <p:tav tm="0">
                                          <p:val>
                                            <p:fltVal val="0"/>
                                          </p:val>
                                        </p:tav>
                                        <p:tav tm="100000">
                                          <p:val>
                                            <p:strVal val="#ppt_h"/>
                                          </p:val>
                                        </p:tav>
                                      </p:tavLst>
                                    </p:anim>
                                    <p:animEffect transition="in" filter="fade">
                                      <p:cBhvr>
                                        <p:cTn id="56" dur="275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1750"/>
                                  </p:stCondLst>
                                  <p:childTnLst>
                                    <p:set>
                                      <p:cBhvr>
                                        <p:cTn id="60" dur="1" fill="hold">
                                          <p:stCondLst>
                                            <p:cond delay="0"/>
                                          </p:stCondLst>
                                        </p:cTn>
                                        <p:tgtEl>
                                          <p:spTgt spid="7179"/>
                                        </p:tgtEl>
                                        <p:attrNameLst>
                                          <p:attrName>style.visibility</p:attrName>
                                        </p:attrNameLst>
                                      </p:cBhvr>
                                      <p:to>
                                        <p:strVal val="visible"/>
                                      </p:to>
                                    </p:set>
                                    <p:anim calcmode="lin" valueType="num">
                                      <p:cBhvr>
                                        <p:cTn id="61" dur="4000" fill="hold"/>
                                        <p:tgtEl>
                                          <p:spTgt spid="7179"/>
                                        </p:tgtEl>
                                        <p:attrNameLst>
                                          <p:attrName>ppt_w</p:attrName>
                                        </p:attrNameLst>
                                      </p:cBhvr>
                                      <p:tavLst>
                                        <p:tav tm="0">
                                          <p:val>
                                            <p:fltVal val="0"/>
                                          </p:val>
                                        </p:tav>
                                        <p:tav tm="100000">
                                          <p:val>
                                            <p:strVal val="#ppt_w"/>
                                          </p:val>
                                        </p:tav>
                                      </p:tavLst>
                                    </p:anim>
                                    <p:anim calcmode="lin" valueType="num">
                                      <p:cBhvr>
                                        <p:cTn id="62" dur="4000" fill="hold"/>
                                        <p:tgtEl>
                                          <p:spTgt spid="7179"/>
                                        </p:tgtEl>
                                        <p:attrNameLst>
                                          <p:attrName>ppt_h</p:attrName>
                                        </p:attrNameLst>
                                      </p:cBhvr>
                                      <p:tavLst>
                                        <p:tav tm="0">
                                          <p:val>
                                            <p:fltVal val="0"/>
                                          </p:val>
                                        </p:tav>
                                        <p:tav tm="100000">
                                          <p:val>
                                            <p:strVal val="#ppt_h"/>
                                          </p:val>
                                        </p:tav>
                                      </p:tavLst>
                                    </p:anim>
                                    <p:animEffect transition="in" filter="fade">
                                      <p:cBhvr>
                                        <p:cTn id="63" dur="4000"/>
                                        <p:tgtEl>
                                          <p:spTgt spid="7179"/>
                                        </p:tgtEl>
                                      </p:cBhvr>
                                    </p:animEffect>
                                  </p:childTnLst>
                                </p:cTn>
                              </p:par>
                              <p:par>
                                <p:cTn id="64" presetID="53" presetClass="entr" presetSubtype="16" fill="hold" grpId="0" nodeType="withEffect">
                                  <p:stCondLst>
                                    <p:cond delay="1750"/>
                                  </p:stCondLst>
                                  <p:childTnLst>
                                    <p:set>
                                      <p:cBhvr>
                                        <p:cTn id="65" dur="1" fill="hold">
                                          <p:stCondLst>
                                            <p:cond delay="0"/>
                                          </p:stCondLst>
                                        </p:cTn>
                                        <p:tgtEl>
                                          <p:spTgt spid="16"/>
                                        </p:tgtEl>
                                        <p:attrNameLst>
                                          <p:attrName>style.visibility</p:attrName>
                                        </p:attrNameLst>
                                      </p:cBhvr>
                                      <p:to>
                                        <p:strVal val="visible"/>
                                      </p:to>
                                    </p:set>
                                    <p:anim calcmode="lin" valueType="num">
                                      <p:cBhvr>
                                        <p:cTn id="66" dur="4000" fill="hold"/>
                                        <p:tgtEl>
                                          <p:spTgt spid="16"/>
                                        </p:tgtEl>
                                        <p:attrNameLst>
                                          <p:attrName>ppt_w</p:attrName>
                                        </p:attrNameLst>
                                      </p:cBhvr>
                                      <p:tavLst>
                                        <p:tav tm="0">
                                          <p:val>
                                            <p:fltVal val="0"/>
                                          </p:val>
                                        </p:tav>
                                        <p:tav tm="100000">
                                          <p:val>
                                            <p:strVal val="#ppt_w"/>
                                          </p:val>
                                        </p:tav>
                                      </p:tavLst>
                                    </p:anim>
                                    <p:anim calcmode="lin" valueType="num">
                                      <p:cBhvr>
                                        <p:cTn id="67" dur="4000" fill="hold"/>
                                        <p:tgtEl>
                                          <p:spTgt spid="16"/>
                                        </p:tgtEl>
                                        <p:attrNameLst>
                                          <p:attrName>ppt_h</p:attrName>
                                        </p:attrNameLst>
                                      </p:cBhvr>
                                      <p:tavLst>
                                        <p:tav tm="0">
                                          <p:val>
                                            <p:fltVal val="0"/>
                                          </p:val>
                                        </p:tav>
                                        <p:tav tm="100000">
                                          <p:val>
                                            <p:strVal val="#ppt_h"/>
                                          </p:val>
                                        </p:tav>
                                      </p:tavLst>
                                    </p:anim>
                                    <p:animEffect transition="in" filter="fade">
                                      <p:cBhvr>
                                        <p:cTn id="68" dur="4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5" grpId="0"/>
      <p:bldP spid="6" grpId="0"/>
      <p:bldP spid="16"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363</Words>
  <Application>Microsoft Office PowerPoint</Application>
  <PresentationFormat>Grand écran</PresentationFormat>
  <Paragraphs>28</Paragraphs>
  <Slides>7</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7</vt:i4>
      </vt:variant>
    </vt:vector>
  </HeadingPairs>
  <TitlesOfParts>
    <vt:vector size="14" baseType="lpstr">
      <vt:lpstr>Arial</vt:lpstr>
      <vt:lpstr>Calibri</vt:lpstr>
      <vt:lpstr>Calibri Light</vt:lpstr>
      <vt:lpstr>Comic Sans MS</vt:lpstr>
      <vt:lpstr>Kristen ITC</vt:lpstr>
      <vt:lpstr>Times New Roman</vt:lpstr>
      <vt:lpstr>Thème Office</vt:lpstr>
      <vt:lpstr>Les grandes inventions et explorations</vt:lpstr>
      <vt:lpstr>La carte des explorations</vt:lpstr>
      <vt:lpstr>Les grands explorateurs XVe–XVIe siècle</vt:lpstr>
      <vt:lpstr>Les grands explorateurs XVe–XVIe siècle</vt:lpstr>
      <vt:lpstr>Les raisons de ces découvertes</vt:lpstr>
      <vt:lpstr>Des progrès techniques favorables aux expéditions.</vt:lpstr>
      <vt:lpstr>Des progrès techniques favorables aux expéditions.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pass-education</dc:creator>
  <cp:lastModifiedBy>Thierry Bertrand</cp:lastModifiedBy>
  <cp:revision>13</cp:revision>
  <dcterms:created xsi:type="dcterms:W3CDTF">2014-09-23T07:21:21Z</dcterms:created>
  <dcterms:modified xsi:type="dcterms:W3CDTF">2020-05-13T13:58:25Z</dcterms:modified>
</cp:coreProperties>
</file>