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01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22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03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18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24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20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42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47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71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77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8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2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64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4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3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DCA7-E34F-4AB9-9055-D72090AF93D6}" type="datetimeFigureOut">
              <a:rPr lang="fr-FR" smtClean="0"/>
              <a:t>24/05/2020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0EA0-F065-46BA-8C8D-1CF924256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0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3565" y="1215767"/>
            <a:ext cx="4054202" cy="53582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48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1983" TargetMode="External"/><Relationship Id="rId13" Type="http://schemas.openxmlformats.org/officeDocument/2006/relationships/hyperlink" Target="http://fr.wikipedia.org/wiki/Fauvisme" TargetMode="External"/><Relationship Id="rId3" Type="http://schemas.openxmlformats.org/officeDocument/2006/relationships/hyperlink" Target="http://fr.wikipedia.org/wiki/Avril_1893" TargetMode="External"/><Relationship Id="rId7" Type="http://schemas.openxmlformats.org/officeDocument/2006/relationships/hyperlink" Target="http://fr.wikipedia.org/wiki/D%C3%A9cembre_1983" TargetMode="External"/><Relationship Id="rId12" Type="http://schemas.openxmlformats.org/officeDocument/2006/relationships/hyperlink" Target="http://fr.wikipedia.org/wiki/C%C3%A9ramiste" TargetMode="External"/><Relationship Id="rId17" Type="http://schemas.openxmlformats.org/officeDocument/2006/relationships/image" Target="../media/image2.jpeg"/><Relationship Id="rId2" Type="http://schemas.openxmlformats.org/officeDocument/2006/relationships/hyperlink" Target="http://fr.wikipedia.org/wiki/20_avril" TargetMode="External"/><Relationship Id="rId16" Type="http://schemas.openxmlformats.org/officeDocument/2006/relationships/hyperlink" Target="http://fr.wikipedia.org/wiki/Art_na%C3%AF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r.wikipedia.org/wiki/25_d%C3%A9cembre" TargetMode="External"/><Relationship Id="rId11" Type="http://schemas.openxmlformats.org/officeDocument/2006/relationships/hyperlink" Target="http://fr.wikipedia.org/wiki/Gravure" TargetMode="External"/><Relationship Id="rId5" Type="http://schemas.openxmlformats.org/officeDocument/2006/relationships/hyperlink" Target="http://fr.wikipedia.org/wiki/Barcelone" TargetMode="External"/><Relationship Id="rId15" Type="http://schemas.openxmlformats.org/officeDocument/2006/relationships/hyperlink" Target="http://fr.wikipedia.org/wiki/Expressionnisme" TargetMode="External"/><Relationship Id="rId10" Type="http://schemas.openxmlformats.org/officeDocument/2006/relationships/hyperlink" Target="http://fr.wikipedia.org/wiki/Sculpture" TargetMode="External"/><Relationship Id="rId4" Type="http://schemas.openxmlformats.org/officeDocument/2006/relationships/hyperlink" Target="http://fr.wikipedia.org/wiki/1893" TargetMode="External"/><Relationship Id="rId9" Type="http://schemas.openxmlformats.org/officeDocument/2006/relationships/hyperlink" Target="http://fr.wikipedia.org/wiki/Artiste_peintre" TargetMode="External"/><Relationship Id="rId14" Type="http://schemas.openxmlformats.org/officeDocument/2006/relationships/hyperlink" Target="http://fr.wikipedia.org/wiki/Cubism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744416" cy="3123779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/>
              <a:t>Joan Miró</a:t>
            </a:r>
            <a:r>
              <a:rPr lang="fr-FR" sz="2400" dirty="0"/>
              <a:t> né le </a:t>
            </a:r>
            <a:r>
              <a:rPr lang="fr-FR" sz="2400" dirty="0">
                <a:hlinkClick r:id="rId2" tooltip="20 avril"/>
              </a:rPr>
              <a:t>20</a:t>
            </a:r>
            <a:r>
              <a:rPr lang="fr-FR" sz="2400" dirty="0"/>
              <a:t> </a:t>
            </a:r>
            <a:r>
              <a:rPr lang="fr-FR" sz="2400" dirty="0">
                <a:hlinkClick r:id="rId3" tooltip="Avril 1893"/>
              </a:rPr>
              <a:t>avril</a:t>
            </a:r>
            <a:r>
              <a:rPr lang="fr-FR" sz="2400" dirty="0"/>
              <a:t> </a:t>
            </a:r>
            <a:r>
              <a:rPr lang="fr-FR" sz="2400" dirty="0">
                <a:hlinkClick r:id="rId4" tooltip="1893"/>
              </a:rPr>
              <a:t>1893</a:t>
            </a:r>
            <a:r>
              <a:rPr lang="fr-FR" sz="2400" dirty="0"/>
              <a:t> à </a:t>
            </a:r>
            <a:r>
              <a:rPr lang="fr-FR" sz="2400" dirty="0">
                <a:hlinkClick r:id="rId5" tooltip="Barcelone"/>
              </a:rPr>
              <a:t>Barcelone</a:t>
            </a:r>
            <a:r>
              <a:rPr lang="fr-FR" sz="2400" dirty="0"/>
              <a:t>, décédé le </a:t>
            </a:r>
            <a:r>
              <a:rPr lang="fr-FR" sz="2400" dirty="0">
                <a:hlinkClick r:id="rId6" tooltip="25 décembre"/>
              </a:rPr>
              <a:t>25</a:t>
            </a:r>
            <a:r>
              <a:rPr lang="fr-FR" sz="2400" dirty="0"/>
              <a:t> </a:t>
            </a:r>
            <a:r>
              <a:rPr lang="fr-FR" sz="2400" dirty="0">
                <a:hlinkClick r:id="rId7" tooltip="Décembre 1983"/>
              </a:rPr>
              <a:t>décembre</a:t>
            </a:r>
            <a:r>
              <a:rPr lang="fr-FR" sz="2400" dirty="0"/>
              <a:t> </a:t>
            </a:r>
            <a:r>
              <a:rPr lang="fr-FR" sz="2400" dirty="0">
                <a:hlinkClick r:id="rId8" tooltip="1983"/>
              </a:rPr>
              <a:t>1983</a:t>
            </a:r>
            <a:r>
              <a:rPr lang="fr-FR" sz="2400" dirty="0"/>
              <a:t>, est un </a:t>
            </a:r>
            <a:r>
              <a:rPr lang="fr-FR" sz="2400" dirty="0">
                <a:hlinkClick r:id="rId9" tooltip="Artiste peintre"/>
              </a:rPr>
              <a:t>peintre</a:t>
            </a:r>
            <a:r>
              <a:rPr lang="fr-FR" sz="2400" dirty="0"/>
              <a:t>, </a:t>
            </a:r>
            <a:r>
              <a:rPr lang="fr-FR" sz="2400" dirty="0">
                <a:hlinkClick r:id="rId10" tooltip="Sculpture"/>
              </a:rPr>
              <a:t>sculpteur</a:t>
            </a:r>
            <a:r>
              <a:rPr lang="fr-FR" sz="2400" dirty="0"/>
              <a:t>, </a:t>
            </a:r>
            <a:r>
              <a:rPr lang="fr-FR" sz="2400" dirty="0">
                <a:hlinkClick r:id="rId11" tooltip="Gravure"/>
              </a:rPr>
              <a:t>graveur</a:t>
            </a:r>
            <a:r>
              <a:rPr lang="fr-FR" sz="2400" dirty="0"/>
              <a:t> et </a:t>
            </a:r>
            <a:r>
              <a:rPr lang="fr-FR" sz="2400" dirty="0">
                <a:hlinkClick r:id="rId12" tooltip="Céramiste"/>
              </a:rPr>
              <a:t>céramiste</a:t>
            </a:r>
            <a:r>
              <a:rPr lang="fr-FR" sz="2400" dirty="0"/>
              <a:t> de nationalité espagnole.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3960440" cy="2736304"/>
          </a:xfrm>
        </p:spPr>
        <p:txBody>
          <a:bodyPr>
            <a:noAutofit/>
          </a:bodyPr>
          <a:lstStyle/>
          <a:p>
            <a:pPr algn="l"/>
            <a:r>
              <a:rPr lang="fr-FR" sz="2000" dirty="0">
                <a:solidFill>
                  <a:schemeClr val="tx1"/>
                </a:solidFill>
              </a:rPr>
              <a:t>Son œuvre reflète son attrait pour « l'esprit enfantin », et pour son pays. </a:t>
            </a:r>
          </a:p>
          <a:p>
            <a:pPr algn="l"/>
            <a:r>
              <a:rPr lang="fr-FR" sz="2000" dirty="0">
                <a:solidFill>
                  <a:schemeClr val="tx1"/>
                </a:solidFill>
              </a:rPr>
              <a:t>À ses débuts, il montre de fortes influences </a:t>
            </a:r>
            <a:r>
              <a:rPr lang="fr-FR" sz="2000" dirty="0">
                <a:solidFill>
                  <a:schemeClr val="tx1"/>
                </a:solidFill>
                <a:hlinkClick r:id="rId13" tooltip="Fauvisme"/>
              </a:rPr>
              <a:t>fauvistes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chemeClr val="tx1"/>
                </a:solidFill>
                <a:hlinkClick r:id="rId14" tooltip="Cubisme"/>
              </a:rPr>
              <a:t>cubistes</a:t>
            </a:r>
            <a:r>
              <a:rPr lang="fr-FR" sz="2000" dirty="0">
                <a:solidFill>
                  <a:schemeClr val="tx1"/>
                </a:solidFill>
              </a:rPr>
              <a:t> et </a:t>
            </a:r>
            <a:r>
              <a:rPr lang="fr-FR" sz="2000" dirty="0">
                <a:solidFill>
                  <a:schemeClr val="tx1"/>
                </a:solidFill>
                <a:hlinkClick r:id="rId15" tooltip="Expressionnisme"/>
              </a:rPr>
              <a:t>expressionnistes</a:t>
            </a:r>
            <a:r>
              <a:rPr lang="fr-FR" sz="2000" dirty="0">
                <a:solidFill>
                  <a:schemeClr val="tx1"/>
                </a:solidFill>
              </a:rPr>
              <a:t>, avant d'évoluer vers une peinture plane avec un certain côté </a:t>
            </a:r>
            <a:r>
              <a:rPr lang="fr-FR" sz="2000" dirty="0">
                <a:solidFill>
                  <a:schemeClr val="tx1"/>
                </a:solidFill>
                <a:hlinkClick r:id="rId16" tooltip="Art naïf"/>
              </a:rPr>
              <a:t>naïf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endParaRPr lang="fr-FR" sz="2000" dirty="0"/>
          </a:p>
        </p:txBody>
      </p:sp>
      <p:pic>
        <p:nvPicPr>
          <p:cNvPr id="1026" name="Picture 2" descr="File:Portrait of Joan Miro, Barcelona 1935 June 1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84378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1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Vers 1939 quand </a:t>
            </a:r>
          </a:p>
          <a:p>
            <a:r>
              <a:rPr lang="fr-FR" sz="2400" dirty="0"/>
              <a:t>la guerre éclata </a:t>
            </a:r>
          </a:p>
          <a:p>
            <a:r>
              <a:rPr lang="fr-FR" sz="2400" dirty="0"/>
              <a:t>Miró se renferme sur lui-même. </a:t>
            </a:r>
          </a:p>
          <a:p>
            <a:r>
              <a:rPr lang="fr-FR" sz="2400" dirty="0"/>
              <a:t>La nuit, la musique </a:t>
            </a:r>
          </a:p>
          <a:p>
            <a:r>
              <a:rPr lang="fr-FR" sz="2400" dirty="0"/>
              <a:t>et les étoiles commencent à jouer un rôle important dans son inspiration.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11" y="302741"/>
            <a:ext cx="5019318" cy="62546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4741460"/>
            <a:ext cx="2771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Code et constellations dans l’amour d’une femme</a:t>
            </a:r>
          </a:p>
        </p:txBody>
      </p:sp>
    </p:spTree>
    <p:extLst>
      <p:ext uri="{BB962C8B-B14F-4D97-AF65-F5344CB8AC3E}">
        <p14:creationId xmlns:p14="http://schemas.microsoft.com/office/powerpoint/2010/main" val="415758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22" y="908720"/>
            <a:ext cx="6857978" cy="56560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3249" y="25629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Constellations d’étoiles du matin</a:t>
            </a:r>
          </a:p>
        </p:txBody>
      </p:sp>
    </p:spTree>
    <p:extLst>
      <p:ext uri="{BB962C8B-B14F-4D97-AF65-F5344CB8AC3E}">
        <p14:creationId xmlns:p14="http://schemas.microsoft.com/office/powerpoint/2010/main" val="92904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726A7-48A6-4F8A-9854-3CF640A7E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2" y="1988840"/>
            <a:ext cx="3784104" cy="3024336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449D39D-0449-45DF-B5E1-7BC51AA01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6" y="1926724"/>
            <a:ext cx="4000126" cy="3086452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DCF4AE-F57F-4F08-ABBC-9E371370F95A}"/>
              </a:ext>
            </a:extLst>
          </p:cNvPr>
          <p:cNvSpPr txBox="1"/>
          <p:nvPr/>
        </p:nvSpPr>
        <p:spPr>
          <a:xfrm>
            <a:off x="395536" y="4766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Voici des signes graphiques repérés dans des tableaux de Joan Miró.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6B4A4F-C3E1-4DC0-98E8-EB8845DB1E1C}"/>
              </a:ext>
            </a:extLst>
          </p:cNvPr>
          <p:cNvSpPr txBox="1"/>
          <p:nvPr/>
        </p:nvSpPr>
        <p:spPr>
          <a:xfrm>
            <a:off x="571872" y="537321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la page qui suit, repère les différents signes graphiques sur le tableau de Joan Miró.</a:t>
            </a:r>
          </a:p>
        </p:txBody>
      </p:sp>
    </p:spTree>
    <p:extLst>
      <p:ext uri="{BB962C8B-B14F-4D97-AF65-F5344CB8AC3E}">
        <p14:creationId xmlns:p14="http://schemas.microsoft.com/office/powerpoint/2010/main" val="221011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10314"/>
              </p:ext>
            </p:extLst>
          </p:nvPr>
        </p:nvGraphicFramePr>
        <p:xfrm>
          <a:off x="179512" y="332656"/>
          <a:ext cx="4173986" cy="888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27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2979420" algn="l"/>
                        </a:tabLst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PRENOM:	</a:t>
                      </a:r>
                      <a:r>
                        <a:rPr sz="1200" spc="-10" dirty="0">
                          <a:latin typeface="Comic Sans MS"/>
                          <a:cs typeface="Comic Sans MS"/>
                        </a:rPr>
                        <a:t>DATE: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515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ARTS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VISUELS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/ Graphisme: Joan</a:t>
                      </a:r>
                      <a:r>
                        <a:rPr sz="12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fr-FR" sz="1200" dirty="0"/>
                        <a:t>Miró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515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9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Répertorie les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«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signes </a:t>
                      </a:r>
                      <a:r>
                        <a:rPr sz="1200" dirty="0">
                          <a:latin typeface="Comic Sans MS"/>
                          <a:cs typeface="Comic Sans MS"/>
                        </a:rPr>
                        <a:t>» du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tableau.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5158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95876" y="505743"/>
          <a:ext cx="4112628" cy="5898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6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C27062-A6AD-49EA-BE29-11269BB6EB66}"/>
              </a:ext>
            </a:extLst>
          </p:cNvPr>
          <p:cNvSpPr txBox="1"/>
          <p:nvPr/>
        </p:nvSpPr>
        <p:spPr>
          <a:xfrm>
            <a:off x="467544" y="908720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Dans les pages qui suivent, tu as 3 possibilités: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Une silhouette à la manière de Miró, avec des signes graphiques déjà dessinés. Tu peux en rajouter autour. Et tu colores dans le style de Miró.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Même travail avec le ballon de foot.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Un tableau de Miró à refaire en changeant les couleurs et en ajoutant des signes graphiques.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dirty="0"/>
              <a:t>Tu peux faire les 3 ou 2 ou 1 seul …..</a:t>
            </a:r>
          </a:p>
        </p:txBody>
      </p:sp>
    </p:spTree>
    <p:extLst>
      <p:ext uri="{BB962C8B-B14F-4D97-AF65-F5344CB8AC3E}">
        <p14:creationId xmlns:p14="http://schemas.microsoft.com/office/powerpoint/2010/main" val="382359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6540236-A395-42D7-9562-80FE7F7E2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95" y="0"/>
            <a:ext cx="6038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1E56DD24-F7A2-4F25-8880-C3D91E11F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6" y="0"/>
            <a:ext cx="6811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2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léphant, herbe, vieux, cerf-volant&#10;&#10;Description générée automatiquement">
            <a:extLst>
              <a:ext uri="{FF2B5EF4-FFF2-40B4-BE49-F238E27FC236}">
                <a16:creationId xmlns:a16="http://schemas.microsoft.com/office/drawing/2014/main" id="{8143C091-FFA9-45EB-B8EF-A60118768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0" y="116632"/>
            <a:ext cx="4320480" cy="63367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B7FD58-FEF0-4B21-B7FA-582A615849D4}"/>
              </a:ext>
            </a:extLst>
          </p:cNvPr>
          <p:cNvSpPr/>
          <p:nvPr/>
        </p:nvSpPr>
        <p:spPr>
          <a:xfrm>
            <a:off x="4716016" y="116632"/>
            <a:ext cx="4320480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97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2271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Prades, le village, </a:t>
            </a:r>
            <a:r>
              <a:rPr lang="fr-FR" sz="3200" i="1" dirty="0"/>
              <a:t>1917</a:t>
            </a:r>
            <a:br>
              <a:rPr lang="fr-FR" dirty="0"/>
            </a:br>
            <a:br>
              <a:rPr lang="fr-FR" dirty="0"/>
            </a:br>
            <a:r>
              <a:rPr lang="fr-FR" sz="2700" dirty="0"/>
              <a:t>Le paysage est transformé en motifs abstraits.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6566720" cy="5797397"/>
          </a:xfrm>
        </p:spPr>
      </p:pic>
    </p:spTree>
    <p:extLst>
      <p:ext uri="{BB962C8B-B14F-4D97-AF65-F5344CB8AC3E}">
        <p14:creationId xmlns:p14="http://schemas.microsoft.com/office/powerpoint/2010/main" val="425569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11" y="946934"/>
            <a:ext cx="20162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La ferme</a:t>
            </a:r>
          </a:p>
          <a:p>
            <a:r>
              <a:rPr lang="fr-FR" sz="3200" i="1" dirty="0"/>
              <a:t>1920, </a:t>
            </a:r>
          </a:p>
          <a:p>
            <a:endParaRPr lang="fr-FR" sz="2800" dirty="0"/>
          </a:p>
          <a:p>
            <a:r>
              <a:rPr lang="fr-FR" sz="2800" dirty="0"/>
              <a:t>est l'une des toiles les plus connues de cette époque.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5047"/>
            <a:ext cx="660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7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Vers 1923, un univers fantastiques d’êtres et de symboles nait de l’imagination de Miró.</a:t>
            </a:r>
          </a:p>
          <a:p>
            <a:r>
              <a:rPr lang="fr-FR" dirty="0"/>
              <a:t>Les êtres deviennent inquiétants, déformés jusqu’à la laideur.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587727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Le carnaval d’Arlequin,</a:t>
            </a:r>
            <a:r>
              <a:rPr lang="fr-FR" sz="3200" i="1" dirty="0"/>
              <a:t> 1925</a:t>
            </a:r>
            <a:r>
              <a:rPr lang="fr-FR" dirty="0"/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002885"/>
            <a:ext cx="6944332" cy="48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83" y="739588"/>
            <a:ext cx="3697941" cy="53788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7704" y="1412776"/>
            <a:ext cx="1432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Femme</a:t>
            </a:r>
          </a:p>
        </p:txBody>
      </p:sp>
    </p:spTree>
    <p:extLst>
      <p:ext uri="{BB962C8B-B14F-4D97-AF65-F5344CB8AC3E}">
        <p14:creationId xmlns:p14="http://schemas.microsoft.com/office/powerpoint/2010/main" val="153166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3982168" cy="59657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15616" y="692696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 poète assassiné</a:t>
            </a:r>
          </a:p>
        </p:txBody>
      </p:sp>
    </p:spTree>
    <p:extLst>
      <p:ext uri="{BB962C8B-B14F-4D97-AF65-F5344CB8AC3E}">
        <p14:creationId xmlns:p14="http://schemas.microsoft.com/office/powerpoint/2010/main" val="339581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8" y="1484784"/>
            <a:ext cx="8252496" cy="48245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59632" y="692696"/>
            <a:ext cx="4647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jardin des plaisir secrets</a:t>
            </a:r>
          </a:p>
        </p:txBody>
      </p:sp>
    </p:spTree>
    <p:extLst>
      <p:ext uri="{BB962C8B-B14F-4D97-AF65-F5344CB8AC3E}">
        <p14:creationId xmlns:p14="http://schemas.microsoft.com/office/powerpoint/2010/main" val="167715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249" y="3011174"/>
            <a:ext cx="1574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Miró s’essaye aux peintures-poèmes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49416" y="312738"/>
            <a:ext cx="579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Hirondelle et Amour </a:t>
            </a:r>
            <a:r>
              <a:rPr lang="fr-FR" sz="4000" i="1" dirty="0"/>
              <a:t>1934</a:t>
            </a:r>
          </a:p>
        </p:txBody>
      </p:sp>
      <p:sp>
        <p:nvSpPr>
          <p:cNvPr id="4" name="AutoShape 2" descr="data:image/jpeg;base64,/9j/4AAQSkZJRgABAQAAAQABAAD/2wCEAAkGBxQTEhUUExQWFhUVGBgYFxgYGBcXGhgYFxoYHBcXFxoYHCggGBolHRQXITEhJSkrLi4uHB8zODMsNygtLisBCgoKDg0OGxAQGywkICUsLCwsLCwsLCwsLCwsLCwsLCwsLCwsLCwsLCwsLCwsLCwsLCwsLCwsLCwsLCwsLCwsLP/AABEIAMgA+wMBEQACEQEDEQH/xAAcAAABBQEBAQAAAAAAAAAAAAAEAQIDBQYHAAj/xABDEAACAQIEAwUEBwYFBAIDAAABAhEAAwQSITEFQWEGIlFxgRORobEHMkJSwdHwFCNygpLhYqKywvEzQ1PSFyQWk9P/xAAbAQABBQEBAAAAAAAAAAAAAAAEAAECAwUGB//EADYRAAICAQMDAwIFAwMDBQAAAAABAgMRBBIhBTFBEyJRMmEUI3GBkQZCoTNSsRXB8SQ0Q9Hw/9oADAMBAAIRAxEAPwDmLuPGpPgKFUTsakhDmuZVMgGfGqJ1vPcLqvjCtrGWWOH4FibyiLDj+UqP80VONEl5K7NXGUNrSX6E6disWd7Z/qtD5vVqpBfVig+z2Cv88g87g/2TUlSiDvRP/wDg1xQC5SJ+wHuH1kCPfVGqn6KWIuX6F9H5z7pfqB3OB21Gi3b0EhiihAvRoW5Bj/iqa9XW37ltf38/oTsqlFpKSf6CJwjOJtF0EnR2zztscojnrHPaqbuoRhLhP+S+vRyl5WQa9g8pcL7RjbEuVt5guoHeIGiyQJMCdKM0uoVq3diq/TyraTEwz5hMa/o/iKOre5AslhkmkxScUNgjuXFXdgKg5QiTUWVnEccG0XbmYiaHtmn9JZGHyF2bmg0JMA6MZ88pABHlNWx7Lggw6NKtUckT2SljwIivL0/vVNi28snFPwPsYVmgAan8pPkAJJJgAAk0G9XFvbBZCPw+3mbwDe1GcICrbyVYMBHgykg+lERk3x8lbx4Jbi6wCfJRPxggetTcEiOSO4pmCGHgC5LHyVCAPMmoOA6ZFgLZQxvrB8wAT7jpPWlGCHbDqm44IoiN1QSMwkb6jTz8KjkW5A98c95pnFj9wZj4VAfBFdxUDTVvgKZiRDbQkyxNNwTjCUuyDLOCzaASehPx8KonqNvAbTpFnMmEYdrrThywW2s3GAJiQNJPqJj8KrdqjHcvPBCFKnY00klyBLim5M3vopdgGfMm8AYQsTVv1Mi0GWLOWpqOCLY2JceC6+v6j3UzfPI7NvwntzftiLqreHiTlf1YAg+onrUZ2RivqGhop2P2osbn0hLt+zE687unwt0qr52PhcEr9CqUsyTYDiO3F9pFtLVqeYXOw8s5y/5aJSbB1Wiiu4+8zFmvXSTzzlfgsAU7gie1CYTGXUJZLt1SdyHOp6+PrVNmkpuWLI5/UfdjseuYl2YszsWOpJgyT46TVioioqGFgW+XyRYm6z6M0xJ57tGbnBOg3BoK+cabEoo0dLpXdW5N9h1m3HrrWpCKS4M2Wc8kGLUODKgqDHVm+6p5DXU1Ccd3ckuAK7w3UKp70SZ2A8/PSqJ6flJdyyM15Br2DdPrKfPce+qHVKHdElJPsSpj2AAhSBESDIjYyDoadWPAzgmywwuPdv8AtE9QYHx0+NEQsm/BGVaXksRtJ084+MUR45Kl8ElpQO8Y6VzuputvsxFPBsUVxqjmXcbiL5ibYIAgFxmhZ0ALKRBOuk8jUK6vRmsvn4LceqnxjHKz5ImwX7zNsoEIuYtlGkySBJMeArcpq2rJlTulZyyTMasaZU0eu7bRPhvT4TFFjLOHA2HKPKTr7yBPlVbklPYWNPbuH28Qtv2maz7QspW2SRlRj/3Cuuc+APnvBEZ7hopNpt8DsFxq8uRLl7ELYUnuWpWOYABIU6/enT3ULOLSzNsuUXP21xTZD2gawbjGyrwzklngZgwJEIqgKZB1/PR4QlF5zlf5I9lhrDKZ8OT9rToP71LDGGfsyr1psDonwmGL88qjdj+tT0qm2cYeMsJr3S84QeceltctsT/iPOhFpZ2PdY8fYv8AxUYLbWs/cg4ZjWsm+5E3LiRbJAIDEwSwJEQrMRE6gURFVylFfBVZVbCLk137j8HgwEAies9aMM9vkrrScqtUBiS4IWptYiN3IwACARBO569elDyntTeC+NOZJN4yevYe6WywRt0Bnbeqt6nFz8IlNTrnsTLXCcIdViBO5PX0qC19MOwz0tsmFLw3xPzqD6rjmMSxaJ/3MmXho8T8qol1e3thE/wMcZySWsBZUK1+4LNu4DkuEPcBILBkPswcrDLMH7woxevZFS3/AMIEcoJ4UX/IEL9rMQAGHJhPeGsGGE8jodaotpvjzGbaC65UOvLislxwLB2mxNpXUFSSCpXRiUbKG0+9l+FUaSbndiXItZNwpzW2gXjWFS1iLtu3JRX7szoIBjXwJI9K6iK4wZaeVllOyQ1tf8Tsfifm1V7fdFEs9wlbMMW5kAdNJ/OrPTSe4ju4IOIXDGRPrPoPL7Rqm6WFheScEu4GeD6aN3vLT08Ko/B9uSz1MlphEdoUKWc6QoZiY5gDXrRK4WGVSayFYvAvbIW4jIxEgMIJFJyjna2KKbjvXb5BrtuFPidKquTUHtXIRp5J2Lf2LrgGLa1ZvIEU+00JJ27sARziZrk9bp9t8VN8rBrza1C9SHCXBnb+Avgd12YeEa+/nW5PU1xWFMzYaeyXaJWG9dQ6s3qZqMbm+UxWUSr4ksFtw7Fh9GAkcuR61O6c7YYjLDX+RUbYy5WS1NoRC6z+XL0oKi22FisvXHYLtrqlDZX3+AW6kcq2a7YT5i0Zsoyj3QNiU0X1oPqH0mn0rmx4+CBrYI22OlR0c90GmLqcFGxNeQTEXQg8TyH5+FXS4AIrgrrmKY9PKoN5JBagwJM08YruNliOdKk1kUXh5Jr7SgPjFAaeP5pra2W6iP3DsP8AVFaGDCYHkNF7SOT1xdB5/wB/wqMlgSeBTbmR95fz/OmcU+PkbJeYBPapbb7YBJ8SbYJZR1OTTxNc43KqdlbfDNeMVOMZrumgJ8U0lpO3u/UU9UIZSkso0tVRJVe18oWzj2OoaRHgK2f+m6aaykc7+KtXdkw4g/T3VXLpFOfJJa2xDGxjnkNwdMw1Gx0bUip19N2cQmyE9QpfVEGdCXLsRnYkloGYk6kyZ160bDTRjHYyncu6EW64YHM3dYAHTQxII03mKhHTQg8xROU2+4dbG5Os6+MnmSaNSKGyBgDeG2iE/wBTD8jUP/kQnxEJIq3IiEKAxYkEkR5Ach4UHZfVW9zYZVpbbeIr9y77MYexdcreW6xkBEtle9uTmJIygdCKFfUoenKzwhazRWadxj3yW/aDjt7BFLVjDWbCvMMCHLADnES38U+ZoSHU4aipzq5wQ0ejV1qjMyF7G3L1zPddneN2jbwAGgGp0AojRWQsll53B2t086YbVhRz4CbNouwRRLMQoHiWMAe81qdjJzgs7HD7tv2iPauA2z34RmC90HvMoIXQTJ0iK5nqmlnK71I8po29BqalU4t4GtdHjWZHRXt8QYVLVVLyVfFsCl3UaN4jn5itvp+isUX6iaM7W6mM2tvJU2sC1q4CSp0J56gyNdv0Ktuf4eRLSaR6hbm8IsrGLA0Yeo/WlN+PhYnG2OUFS6RZD3VyRZ27oIkwR47++syzp0/rpeV/wSjq0nstW1/fyWPB0whL+3NoCAFDEKdZkgaHkNvGs/U/i4pRSY8nJvNC/VozPanKL0YKPZZBmO8vLTHtNdsu2lbPSo3+hmzvkB1UpuSjZ3Rk3uEmTuaNfJTjAw0hiww+HKjU+nh/erUiLY9qfAw5/wDpjz/Ogqli1o1b2paWL+5PZ+qKOMdokijcFAx/rAc9THP9a0PfbCtZkwjT0ztltii27N8NS9iEt3WZQwYDLEzuBJBicsbc6Er12+1LAZq+myoodiefk0eB4L7Li1qzbEKwLoC0wDacPqd+8jsfPag+p6WVsnGPnHIqdRFaF5fOUS9sexy4a5mEtbukxEjK8Syb7bkdJHLUe2idKjznBbpuoTsg633RiLGHCiANPfXT0xxBYMab9xJlq3AhAKWBClaWBDckgwJM6enIf01U5xinueCfd4QYFIGqsNOakfEiKZaql9pZx8DrT2OSjjGS17G9nVxd2/duXPZ2rQtqT3dSc7EZiYXYHY71VXqvUlvj/kbVVy079N9yLtPYsC6Ewpm2qjM5bNmfWYI0gDKNhrNQ1Feotwo8IJ6fbTUt9vL+CqXC9fhQ8ekt8zkaEuspcQggjDKyGVZlPipyn0I1FEx6ZUotPLT8AN/UbLmsxXHYj4izsJd7j5Sp7zFoGYZonpNVvp1FUMRWEPHXWN5SS/Yv+G9isXcjLZKA/auEIPce98KvrVVKxADv1c7Xum8mm4N9H9y1dt3bl62PZur5VVnnKQYk5YmI2NKV25YSBnZnsavj3C7l621q0Vti7Htbp17oAEKo3JCgGSABO/IdPDGjw9zOW9puDDCXvY+1Fw5QxIGWCZ7pEmDAB32Iouue5di/OeSqV9at+wiDHYcEoZ3dQQdQRrEj0HShr6IuSmF16mxVupdgfA4IlAZHekgQRCkkrrJ0ykUFZ07f7kzQ0/VnWlCSyhwzI3gRv+uYrOn6mmntya8VRq69ziMusSSTuaqttlZLcy/T0RpioR7DGEEeU++tvTQ21pHLauzfc2B4zBKx0GUnUkeR5cqecEypPgEHDuZb3D+9R9Jj5DstTxgYGdaixhUHcPQ/lQj4vRqLnRsItKYGlG4MhsdirgRSefLqaMtexclUVllfwtibhJMkg6+6sTVvMMs2elf6v7Gj4Y5t3Ld0qSqOrnlOVgYB6xFB6f32JI0+oWwjp5pvwX3A+Ok8QtYm6JCZhA+wjqVMeMZp8TFb2unGqtOXychVU5JwidVx9tMQhtXNUeAI8d1dT0IBH96qcIzjz2B42ShLKOE4nDG2creYOuvlROi1Nd0MRfK4YbdVKEuSIijCpMaRpSHFikIfg77W9VJBLEGBrBYjn6e6hLtJVesWLJbXdOuXtYabztGd2b1gT4wsCraun6eleyOCE9TbN5kwTholWb77sw8h3RH9NTojHDkl5IXTcnmXIUq0QVjL13LpEk/o/OgtZqo6eOWH6DRS1U8J4RGMQ3T3H86xn1i3wl/+/c3I9Bq8yYLjHJViSdj8jQctVbZNbmGf9Poopltj4PpByIEny/OtiKODlwQ2BJ6fI+/U1JkTPdt+0eHs27lp7t1LzWybYti8rEx3SrqAsSNdY3HSlFZL6ottPwcUOIJ1mSdSdSSTuSfGi08IM2ols39d4p9yINEmMIfIm651Dkac9VHiYmfCoWPOMCisclqywNDNX4wQbEs3LKC4LuFN9mj2bLea1l0AIbLM7SO6fiaz7dOpzy1kKr1dtaShLBVXlTKrB0zF8vsQSboEnUjLEdQYiDWdOjNygotL5NWrqcvTas5fgTFDvEVsuKwjH/UDdeRqnyOuw5wCBFSEmMK0zTHITaqO1iHpb7p/XKgJv89GrFY0TJrdoxR2TFYzimFZ4Cxodf176LvrlNLBVCaWQ/gOCVH2BMbkTr+FZHVqtmnX6oN0Nj9Xh+C5xtgshjf8qxNHqPRvjJ9jRvrdlbAeEr3zpsPxH5Gtnrl6dMEvJn9PhicpM6R2P4qCFtP9a2e51X7vmPl5VT03V716Mv2KtfpdjU49n3OfYriqOuVrU9c3xGmlZsY2UXOcJ45Z0j0EbakpPwgSxhFubNl6ESfmJrXl1qcVzDJk39JlVLh8BKcGjdj/AEx+NUy6/Y+IwRTDQR7uT/Y9iMEqrI3Gsk8vICm03Vb5W+/t8DXaSEY+0qrXeyjyY+pkCungsGe+EEYhittj4DTz5fGKstltg2QhzIdh7WVFUfZAHu50qo7YJDSfPJPbWfWrCLZFj7UFT5j10j5GsPrFb2Rl8M6HoFi3yh8ogiubOtGOkgjxBHvqUZYkiuccxaO5cM4xabBWsS7hU9kmYnkwEMv8WYEQOYrpKnuisHml1UoWOD8Mwfajt/dug28N+5t7Fv8AuN5H/tjy16jaiI0+WWxqiu5kuL8Yv4oob75ii5V7qjTSSYGpMCT0qcYKOcF0YqPYrXgROnzPl4077EkPs2M2+g/zHzI2/WopoR3dxOSQXfQILfIB1+AYiPdtUp4SX6kE28h1u6pFuG+vqo07wAJ/GfSk7IkcMYmNRrnswGzd7UrAOUw2U7H08KirU5YH2PGSL9vtSYdAQcu43B+A132pb4j7WiG+oL5Sy5onLInzjene18ImmQNahgI1IJ9BH51W44eCQl23EkiABJ8hSxxkS7kVtWyOxImQoGkAnKD5gFo9DUVxFtku7Ir1xUQF5MjTQSfy5UnKMVyRw8mq4D2etPh7eJvX1RbpbLa0VyFZlJLE7d3kOe9Y+q3wfqV9/CDHrM1ejGPHlmwwvDrBRStq2VIEHLMjkZjWuflqLm3um8gTSOa5deVeitpcsERNhmKHOQco5xWN1K+qyp1p5Zo6Kmx2rCCX4uPsr7z+Vc5+Gz3Z0tema+phvD7XdzEavqfXYfGq77pTxF9o8Iz3TGuUlHyEq5UhlMMsEHwI51XU5KeY9xpyTjhlp2S7F4XF2faG9ezhirquRQuum6MSCsGfMcjXRrQpL39wKzrt0XitLCNIn0cYMEa3if4x/tUVJaKryiifW9U13X8GX7Z8HuYJwVOew+isw1VoMoxESdJB5ifCp1dK0tnGMMpjrre5mLmNaCdBA5UVHo+mhzhjPV2MCCZcungD5frX31pKKilgGHFczgfZQyerch6bnrFSkt8vshZwg0AVcivIqilgYbi1BU9BI9NfwoTW1qdMl+4Z06516iL/AGAoriT0URqlFbnhELJKEW2E57gQJmlAS2Qk5QxgFl8CQB/aSa6zS6WVNazyzgtZfG+6U4rCBbhJ+wfQr/7URmX+3/JSsEQQn/D5an8h8ajtb+xLKQ0WAPPmTv76SrQt4dhbJ99TUcFbYZ7MabGNR0Oon4mnxkZPBGOHW8pXLEnNoxBBEkZSNRudBpqardUR9zG4vh1tlUEaJ9XUiOk7mn9KLWGJTYzCYQIrKBKtMg+H3dtqaNUYppDuTbyR/scBAphkM5mGYtKlSGgidD8BUXUvA6mwdOHuDmDBmIYEtm5wQQNdZ9NvCqbEqmnKXcthmfg8uGf2JSIJRpLGSWM6CJ0J5n3UsqMdrfcdJ53JEWKuhrYGUrbBTNnBX7QkAb9S1JtuP2Gi1kES0t5yWnIJiNATMCDuRA18xTbFN5Y7zjgseHW1Dbd3bTfLPL0rO0+52yx4NfX4hpoRXnBurHai0FA9ncECIGWBHrWXLolkm3LDZi5MRw7EDPqJ5DznetzWqdtTaljBLT7Yz5WS54gk228ifdr+FcrVL3pnQUL3IoANKNbwa6jmLNTbiBG0CPKNKzHnLyYs+GQ4kkKx6Ee/T860emU+rqYr9wTUy2Vtsn7J8dOExAc/9NgFuj/DybqVJJ94512V9W+OfKMB9jtGadVIMgEHkR0NZyKs4B+I4JL9t7N0SriD4jwYdQYIPiKknjlDqXPJwrjnD3sPesv9ZMw566d1h0IIPrWlCxThktQLfXT3D4/3qb7IclCadOlWYIPI/wDZj199SURlJi+xNOPk9iFIVtOUe/T8aF1c9tMn9grQVuzUQivkEArhj0hIkw9qTPh860+k0qy7L8GH1691UbF/c8E2MOUeHIaak+AG5rqZPC5OMisleS52AH8R19wn51XhvtwWLCEW0/3x6D+9R2Sz9RJSXbAIt0lwoZjLQTCwCJJExqdKp9RuWEyTSSyXliywOjKY8VPzDae6r8S+SrOR9x352p/gZT/ry1HMl35FhfIq4lR9cOvVlaP6hKj303qJd0LHBLAYAqQRyI1B8qti0xuw62ug6zSGHiyCCZisddRxqnVNYQc9I/Q9SAq2SFMbnx5Dl+vGsXUa5WajfJZUexq1aVqrGeX3I7tkxlXQHcn8eZpU6uCk7bPdLx9hrqHjZHt5BMSqKpG5j9HpR9D1epsUnxEGs9GuGFyyj9lBJDEc40In12rYlHhtAVazJIP4cvdPiI92v9/dQPT4tuUn5NHqslmEF4DQprQaMcqeFuwudxQx6/E76b1l6pwdTU3hF1O5TzHuam6CbZmASpmDpqOU1zKxv9vY2q5NNN9/JmVYVpbJN8Jm161cVmUkv3Lfh3ElUBHMESV0OoG405iajZ02+Ultj3MXV6nT7sxkJi8TmIA2Hx610XTOnPSx3T+pmFq9SrX7exBE1qgh1H6M+NZ7f7M571oTbPjb2y/ymPQjwrO1Ne2WV2ZBrJtCms1RnjBFowH0t8Jm0mJUaoVt3OqOwCk+TGP5+lEaeeG4l1Wc4OY3LqgjMQANdSBvIG58/hRcrYdslmxrwMHErQMZ/cGPyFJaqGcEXXIs1NFZyVDj1pMRBin0A8T8v7xWP1izbRt+Xg3f6fp36rf/ALUQVyh3IRhdAesfr41vdDjnezk/6keZQX6/9gfFXIeW2IhTyHiD4Tpr09+23teZdjm12PMRViaHIbrToOZiRyG5PuEetVzafA8Qe1gAMpRoKnTN3oBmQAI8Z9BVSp+CblkJ79v2hVpUKGlpbMwzSBqImBttppScZJtr4FlMOGKADtchBbMHnoVVhMfa7wECek1KNnt93gg4NvCCrL5lDK0qwkGN/wBbVYpKa4IYwwbEYUg5rRCud+Sv0flP+LcfCouvzHuS3/JPg3zqGAI3kHcESGUxzB0pRakhn3CrOhjXX9fhWH13TKVXrL6l/wAGp0u+Xqen4CGFcqvg3GyJxA6VdBNvCKZywm2VONtCdq7HQ0ShD3yyYWotjOSxHBT3dJHp76tueK5EtP8A6ibDuHn6/SF9wB+bGm0leyvBHWWb7XIsFcDwq9rkFM1JU6Eg9CQfhWa4qXDRPOOQ1MeVtsuuZp70kmI2oaWkjKxS8LwXR1DjBpd2C4H6i+QrTq7LALNtvkIxCK65ZhhqpmCCNjRMkpLHlEYtxJsHic67QwOVh4Eb+lWVWb/b5RCUdr+wWgohJkGw/heNexeS6n1kIIHjyKnoQSPWq7IKcdo2TueAxa3raXEMq4DD15HqNqxmsPA5kPpYxEYVLf8A5Liz5IC3+oJQetsca+PJuf0/SrNS2/Cf/wBHDeJr+8PQD5TUdL/ppl/U/wD3MkvsF8BwEzdI0BhfMRJ+Ira0NCfvZi32Ye1F6oFagI2eNISBr5lvIfOPyFcv1y7Nir+OTsv6bokq5247vAkVgnUMfaOhHlXQdCeN8fscl/Uq5g19/wDsMu7ePuroH2OZj8gZsjkSvSJHuO3pFVOHwWZH4fDM9xQChJzATKgmJ5BuSmg9Zf8AhoepLlL4Laoeo8IsU4ReXdFPUOv+4CgYdf0svkvl0+zHBPgbqtbVxswny6aeG1bVc1OKkvJnyi4vAPisEryywHJVpILCUIiVmDoIMQY50p1Rkvh/I6saGYbBG1lFoKTlKszGCCSCGAA1Gh7oI86r9Nw+hE8qXcEHE2K2/ZsNPZpczKSc7sFInSGGpO+4qDteMpj+msclng1hrmumYe/Isj5es1bFrc8EJ+Mh2HTWfD9fnWB1/UJRVUfPc0+l1Zk7Pgldhzrn6qpWy2wRrW2RgtzB2vzsflW9R0PPNkv4My3qL/tQDjNRINbdGnjTDbH/ACASsdjzIr8FgjfvLbUjVok7ZjtMDYAk+oqnWShCtymspdyUbHXLK7kuCtFWuIdw5B6EAA/KrtPKLrTj2aTRXZltthwt+dWFRlc2tZpaI16OUkzAqQ2CbCDKoFWwkkiL5CcHeygA6H5nxnnNEVWJEHFkzYNHbN3lb7ymD+VXOqMuexDdhYCEsOu14Ho6A/EEGpwhNfTL+SLlF90S+3ujdEbqjx8HH41JyuXOMjYj8m07C9s0sW3tXxcUTmtllJEndJSYEifU1l6uSj72mi+jS2Xy21csd9IPGbeLFgYcm4q+0LkKwgnJlHeAO2asTW6mucVGLOl6Hpp6Wyfrra8YWTlvGLbC43dblyPgKv0s4utJMH6lCT1EpJZTLPs8/wC4HRm/A10OiklX3/yc/fF7yxzzR2SnDEe4NTGkVC2ShFyZOup2TUF5YInWuC1Frtsc35PUdNSqalWvBJFUl2R1lJMVs9FsSvaflHN/1HXnTqS8MmxPs1AzMo8yB866mU4JctHGRUm+xXYjiVlftj0BPy0qh6mpeS1VzYG3HFnuKT1JykEbERPOKC1Gpqtg4bcphFVUlznBr7DYnEWzbt2w965bOSGVTqsmZOUECdQ2p5CsWfQdkldB+34DI9TSjsmuTMN2U4laKzhcR3DIAU3FB6ezJFaMXKPKBnOuXctMMcUpJxGGuWUOik2bw73hqDOkn0o2jUSk8SB51w/tZKzHcI7fyhf9ZFFep9mV4+5E9h7iw1oQd1uOB/oDeHjUZZksbf5H3KPYRgUEA20RQZCqe6BqdSw89qaKlBZHT3MzT9oL50R4BJiFSddhtvtWDdRC6xzkss1K7XXDCfBobeFfKPaO7NzOdxrzACkCK19Po66o8LkBsvnN5kx6YJdznHlcuj/dVzrRDc33IMT3VJz3BAJgnNt/GDUZRx5JRBOB8UFjEoH3RlMjmTqwPUyaB1EfWqlR5aJOLfJYriFe/iHXZrrkeRA/Gav0cHClRfhJELOQlQf1/wA0QVmMLGayy9jLoMyOXxmlkRJh708ttN5p9+CLQS5MqRrG4mN+YmnVnJHsGJifH9efhRkL/BW4cE6XqKjYmQ24JUvVapkdrJfbKQRPl50PrJ1+k9/bDC9DC1aiPp98o0PDwDbUrtHx5z6151Y/czp9VCate/uVPGP+qY8B7/1FX0N7TY6evyFkn4EgOcEDSDt4z+VPfbOKWGB9TorynjuWL4RCPqL7qrjrL49ptfozIlRU19IZwTgVq9cCMsrBLASNBsJGo1IqVvVdTGDW9v8AUFuhClKcFh54NIOxOD/8R/8A2XP/AGrJ/H3fYm+r6t/3/wCEEWeyuEXawh/ilv8AUTUXrLn5KZdQ1Uu82V3brgSPw++tu0gZV9ouVQD+7IYgQOYUj1o3pesnHVR3P7FDtnJ+9t/qzgWQsYA9AJrtlGT4QzaRMcFcH/bf+lvypejP/aJTXyNSxcH2G/pNL05rwPuizrf0Qz7YDJkC2nMamCWQcyTrmJo23ilJmdZ9R1ugyGADjfCkxNv2byBIYERII5iehI9anXY4SyhHLO1eDXC4j2QLMMitJidZEaeVaNFjnHLJJZK5L+bblVzQuxnu1WIyqEB1fU/wj8z8jQWrswtoTQs8lNwCzmvr4LLe7QfEihdNDdYi614ibS3aJ30itZsETBOJY4WVzNrOgAiW6VTZYq1llkIbmZG/jHvXFB0kiFGwE/HzoB2SslhhDSijVpw+0MPcBUEuZbU6tPd+e1ZlvrPqCiuwbH0vwufIFg0ysQBplXQeb10KWHhGVJ8FxbMDWaWCDMSx1rMawEDlM0w2CC2GUmBIJneIqLQ4Sjn70eQH460sDEve+9PmB+FSXAxL7RonQ/CrVYyO1C4a3dufVRjG5CkgeEkaCqbNXGHDkX1UOxpRLTCYfLuZbn06Vk6nVzt9vg7HpvT6dMtyacmWvDMZkzBj3d/UeFZk693Ynr9O5pSj3A79wsxY8zP9qvUcJIPphsgolrwRYVj4n5f80PfzwZPVLFuUSzL6UKzK3Gm7GWdLj+MKPSSfmKG1UuEjP1kvckaUms/OQQrOJ9ocPY/6lxQ3JRqx65Vkx1iKMo0d1vMURckjEdo+3Fy4rLYBtodM5jORzCjUL8dPCt3S9MjW1KfLIOzPYyGDChBlAGkQNNtPwrutNh1porn3J8v60ogiJlFNyOng2/0VWv394+FsD+pgR/oNB6vlIhNnThQJEU0hFF2k7LWcXBfMtwCA6xMb5WB0YST1EmCJNW13Sr7ElLBl/wD41cbYoetn5/vKI/GfYW45R2s4dcGKuqCHFsm2GXScm+h272as2/VwlZybtHTrnTGaXD5+4NwO4LDs1zukiBIOusmI9Kv0d1abeQbVaa2GFKOCxxPahYhBmPqB6zr8KLnqorsCwo+TOYzFPdbM5k/ADwA5CgJzcnlhW1LsH9nbI9oX+4PiefumiNNFZ3MqtfGEazh3C8TiVL4e2Gtjd2bID0UAFmMHeI60VKaT9q5B20uGysts6s2cQ31SIjLlnu6iZBJmpecjv4ChjmGmlPki0ZG5vWZLuXiLUWIeVpCGrHWkIsuHYR7hy21LN05DryA86puvhUszYo1ym8RRq+HdklGt5sx+6phfVtz6R61hajrUn7alj7mjVoEuZmgs2wgCooVRsAABWROUrHum8sOW2CwkMeyrnvqreYBI8idqSnKC9rJQsafHBhuOsq4hlSQiMJEkyV1bU69I6V1ei0/qabfLGWBXdRujasSbwy7bhg3D6HUaT8jWQpvdtx9jZj1nj3x/gBw3aa0i5cjmJ1EQeu/OjZ9Ktk925foY2o6grbHJonbtZZ+6/oB/7VQ+k3fKKlqo/BoeCdvAlqEw7MSSZLhRroNlMbdaHt6M5P3SANRepTyQcS7UYu9oGWyp5JJb1c6j+ULVtPTqK3nGX9wZ3FKqRqdTzJ3J8Sdyepo3nslgpbbBMQ2Yx0Pxq2KwTjwD4J4GvImui0X+kSkWEDpRmSAwikSR0v6K8JlsXbkavcy+iKI+LtWdqpZlgrk2zbzQxEWkSEmkMR4m7kRmOyqWPkAT+FN2JQTbSPnPMW7zHvNLN5nU/E1z85OUmz06qChBR+EhnG+B3Atl37i3MxWRLEDJ3svIGdJNH9NULZzin2OZ6tq4TklDlruBW+G29u8T1J/CK3VRWlgxfUkTLw60NGtmeXef86l6Na8DbpvyEJg7Q2UAfza/xAmG9Zp1XBdkNydg+j+xm4euXQs1w+GzEfhVNksSArPqOZ8fwr2r91Lhlgxk+ObUMB5EGOW1XRlwFRaaArB7o1+dLImZu4Ims6T5LSKkIfh7L3GCW1LMdgNSevQdeVQssjWt0nhDxi5PCRr+E9jNQ19uuRD/AKm5+Q99YWp60vpp/lmhV09vmw1uEwyW1yooVfACPU+J6msK66dr3TeTSjVCCxFE5YVXETWAdjzq6PBRPI62D4708uRQRzTi7ziLxG3tbn+o122iW2mP6GNqP9Rly+P/APpIJ7xBt7+Gh/y/OgK9M3q3xx3LZWflIy7itl8A4yNKgxZNBwO53IHgfn/agbuGwa1ZZdINP1tQyRQRX1hdP1qakokl3K8CpeSZDbMT/Ea3tFL8okG2V0FGIZkqD0p8jHTPowxytYe1Izo5MeKsBDAeEyPd41nalYnkhJF9xjtJh8N/1LgzfdWWYTtIX6vm0CqYwcuwyi2Z299JNr7Fi4f4mVflmq9aWZPYC3/pIYbYZfW6f/51P8K8dxemRX+3NzEo2HGGCNfBtBvalgvtAVzEezBMZpidaH1NTqqlY+yRZUlGal8PJLwDsLbtMHut7Vhqoy5UB8SCSWPmY6V5/qOoOxNQWDe1PVrbo7IcIG+lHBZrVl4+rcK+QZSfmgrX/pm78+UW+6MmRzz2BGunLSu4wV5J0sFjrE7U47YI2/kfKoMddsnbuwNjJgLA2kFvRiW/3ULb9QDLmTZgvpPw8YpWj6yQeuQnU+jLVkewRU/aZhLkDTb0qRIzVzegZdyxEIphzpHZbh62sOhA71wBnMamdQPIA/jXH9S1ErbpLPCN3R1KFaaXLLoVmvIYB8R4nbsLmuNE7DdmPgB+gKI0+ltvltgim26FazIx2N7XXnJ9mRbXlADNHUsPkBXS6fo9MF71l+fgyLddZJ4j2PYHtVfVu+wuLzDBVPoVAg++p3dJolF7OH+pGGqsX18o2eB4hbupnRgV5+I8Q3hXOz01lc9klyaEbouOUc0xd0M7tyZmP9TEj5122mW2pJ/CMezmbY1b/KdBPlJifkPdU01uyQ+xBeI8aZsSGKRUSRdcEu6esfKhblyUWJl9buQvl+vwoPyDeQa/fkadKsJqJABofOkTBHvhWYRz+dbOjniomo5PLjIEii1YS2E1niNL1ORemOOOO/y0qUpJ9yG3B4Y3lNJTSFgRsTHP5VLcieMkiY0n7U9NKbKItMteytzNjbCz9ueX2QT+FZvWLNuim/sJJ5OwTvXl6eAgo+2uDN3B3QPrKA6/yGSPVcw9a0uj6hUayEn+gxxwX5516buIYPG8d5pZEGYGwLzpbH17jBRHi2mvvmotojJ4WTv2EthVRVEBQAB4AaAe6hGBnNvpWH720Z+zc+GT8zVtfYvp8mFQCOVPyXcFDdXWhJrkSY/AYT2t1Le2Yweg3Y+4Gh77FXVKfwW1x3SUfk6hbAAAGwED05Vw05NvLOmhFRWCr43xoWZRIa74fZT+KNz098VrdP6TZqHvlxH/AJAtTr41ZUe5heJYos5a6xZz8uX8I6V1EKK6I7Y8GLKcrHlkfC+G4jF3PZ4e01xtDC7KPFmJAUdSRT4kxm4xXJ0Tg/0M3SAcTiFtnmttS5/rYgfA0+yJW78dkXX/AMNYcDTFYievsiPUBASPWlti+WhlqZGI7R9gcThc50uWUJi6Tbt6QO8VLkxqQAO8SDpViXGCXqpmYWzI7mo+9yPl4+dSdT8E8g9xdaraaHGGmEHYG7DR0+X6NU3LKITWUaH2/dMcxPr+hQOMMF2vIPmnWkWYHK3KnQzKjHt+8OvIUfp5NRL6+wMbnKr97LUhFumm3MfA83etTVhFpCpfin3jbUOOKqSsH2jTdHL30nZ8CwaX6NWL4+1zyi43+Rl+bCsjrVr/AAcskZI7fIrgWSwMY6frXpTxeJJiPnzj2H/ZsTdsaxbYhf4DDJ/lZa9K0eq9WiM18DtAK4ii978Cwjpn0T9nGLftd4FVAiyDuxMg3I3iNAeck+Bpm2gPUTX0o6pcfQ1BLINk5l9J9yb9kDkrfEj5wfdV0Amns2YsW6kWFA60LLkWSfhd027iuBJXl5iD8zQ2oo9atw+SdV3pzUvg097j7EQgySNyQW9NIHnQGl6JXGWbZZ+3gLv6lOSxAz2PxuU5EGa62sbkTzI3J/R67dtka47V/wCACEXJ5kV1jh5F1VxHtLQPeclD7TL/AIVaDmPKdNZ2oWMlLlvgvcsL2nUOB9t7OGtC1gsEQg53LgWT95yoYu3rV8U5/SuAGSectkfFe3GPuSLdy3YEfYth29WuEj3KKv8Aw48XHyZu92o4sjCMVceTvltMPUMkL7qHthKpbn2C6aoXSUEuWaDD9uMYUK3vYO33vZaj/NlJ/lFZU+oy/sX8m9V/TlfeyT/RFHxO+b9w3HjM25VVWepAGp69BTLqd6XgPXQdLjHP8lNiOFz9UmeQiflU49Tb+tFNvQYpNwn/ACDDg946IuYye6pBY/wp9Zj0AJouvUws4XcxNRoraOZLK+V2K4sVbUEFTBB0II5EHY1bOPAJkurF6VEenrQM1yUvuOLmoYGHrd1maQiuxqksSu2mtFVTSjyWweANrbeFWeomWqSGKD1qaaYsikmkxDQadMQtOhHhT8CNn9FCAYxrhIUJaIJJAEsyRqeitWN1t50+1ctsZ89jqV7jFlSZuqf4TJ/yzXJLTTa+n/JNQk/AJf7UWhMZn8lj/XFWx0Unzwv3LFTJ+DJ8T7PDimKzrc9iVtqGBXOzgM2o1AB7wGp+7XV9F4rdbfYp1GaUs8l/wTsDhcO0lTecRDXQGg9EHcGvMgnrW9GGEZ87pSNth4A15dKafJSQ4y9HzP5U8EI4r2w4v7bG3O9ohFsH+HVv8zNSUlkOhDbBIFF3pUx8AFzD60IuSvJY8H7OPjGyLoq6u5JCqv8Aij6x0ML0OwkiW1Mjv2sD49wTBW+7hrl66V+vcPsxbJ+7aAWWJOk5oEjVqEtvr3KEOWa2m0Vtlbts4ijYcCxb4HhyssK92UsrEzvnxDa6ySWE6ZfZLprWf1HQ1yxKb7Pt8/Yq0Gmlq7tsO3yYS8VF0e0csXMsYkksd2Mzqee9F6SUZ+MInr9FLTPa5JstzjraiM0AcwjlRHi4BURHjW3GcI8GO4yYYrCN5qxNPsRxgGZtaTWVh9icZtPKI56mgJdL08nnBsR63q1FRyRi/rQms6fTXS5Q4waPTOr32ahQseUwqw4DoTsGWfQisFrhnTahv0Z4+H/wX30g2LQxI9nGZhNwcg090+ZEz6HnQeglY6vd+xkdIlOVLjPleMlYuPtXgLeOt+2QQFvDS/aA+641uKPutPwit/Taxx4lygfX9G3fmafh/HhkPGuxtzCp7e04xGFIBFxd1U7e0A5a/XGm8haNsrUluj2OW3ZeJcNGfuGhsDjw1M0Ng8XFOOIXpYEIDTD5YjKPD5VLkWWNFscvkKfexZYxrQp9zH3MQWxrAp1J9iSbND2bwoCZyPrTHkD+c1k6+7MsJ9g/SwwssvgRWXlh6GsKmpeCLj5DezWKyYu0eRbIeocQB/UUPpWl0+ey5L5M/XQ3VN/B0A6sTOs6+VdZ2Rgi3MRA022FRSEUHarjq4XDvcOrBYQeLmcoPrqegNPL2rJOqG6aXg4Jbu8zqSd+vM0LGWOTRYSmOaP+fzqXqjbJeEX16FBLaAanbaoJY5BEm+xK3EnaytgD2drd1H1rrn6xukfZ5BNsoEzyzNVrXL2wOp6b0VR/Mu5fwBW7Ru3VQGApGv8AjbRNOk5vdVvTdM5fmMh13WbcUR8dy77WYtfbZRpbw9tbSDwCDvR66fyiqdfN2XbF4Cei0xo0btl3fP8AHgwmFu576lju0+X3fjFHUQUcRMDVWu2TnLyazCcZfRLmCtGAVLi41sHaH1DNIg6A89RpWinbnGABxgllMaYVWg5VmRt3QeQnTeffVmMLuVrkqMNxFvbG2zZlJyhoAM7DYQddKHjc9+1hEqltzgtyhorJSiAqcw86B6hn0JGr0eO7VwCHGlcwzvJpzi4/KNbxnsvcvf8A2rLB/agXCh0YZgDCnZvLT1rOr1sIydU1hp/sc9o+oxp/KsWMcZMcRrB0IMR4EVoxa7m5xJZR0f6LLha1ettqissA6jvhswjw7k/zGtnQWOVbi/Bxv9Q0whfGyPd9zF/SJ2Z/Yb2e2P8A690nKPuNubflGq9ARy1vtqysxMyqSmZe2wahnFok44F2p/A2DwOlRyLA+2RTCwKR50wjwFIYY1SHwJaQsQq7sQB607koxcvgnXHLwbSxbyqFGygD3bVz9jTk2bUFhJEwb1qrGeC9NIZdalGOGVzlkht3spDj7BDDzUyPlRdT2WRYLNboSR1J7ZJOUaaHauxhP2ps5prGURXstsS5A9dB76l9XYS57HFu3naQYu9Fs/ubc5T99ub+UaD1POhrJ7uDQqr2R/UyZPhVTeC1LLwXWGsgKBE1nytbZ0NWkgoJMLxaF1dvBWyD0PePU8vAeda84+14OUqeJL9UI90DqTooG5J2H9652ul2WbUd7qdTGmpzYXgbPs8kmSrBiRzaZP68IFdJWo1Qx8HA22u2bnLyyu4/elbh5uxP9TEmsCv33t/c7LVP0tBGK+Eii4aF9oublqN9SNVGgJ3Fa1eNxy1n0muCVoqQCA8R4kto5YLMRMbADqSKqtuUeO5bXW5clFhmDX1IGUFwY3jWd6Fi91mQmXEMGmvXdK0QVIGtN3x6/I1m9Sl+Tg2eiL/1UQxjXOI7bJrOF9pWtYHQFmtvkB5KGkqW6bqPIUDfo1O5N9mc7ZoVLVtN8PkyN24WYkmSxLE+JJkn3mj4wxhGzHEY48JHYuwnCf2bCqGH7y532GsgsBCnqFVR5zW9p6fTgkcF1TV/iNQ2uy4RH9JOFW5w7EBgJRPaL5pDCOuhHkTRCWQKmWJnz7tVLjyaHcccSfOq3BEcDlxNR9MSieGKptjH2kn7d0pnWxnAUY4UvTG2MQ4sUtjH2suuy9sM5uMR3dFHU7n3fOs/XzcYqC/cP0VLk3LBpc1ZWA9QkvBG7DmR76WCSrk/Aw4hI1dfeKdRk+yF6M/gGv4tIPfBBEaa1dGEn3K5UWdsGlu/SXhrVpAGe5cyKGRFYQwABBZ4G87TXWQthsTObnpp72n8nO+0vbDEYyQxyW//ABrt/Md2ppW54RdXTGHbuUCmagWheCsycx2HzoTUWYWEafTtNvl6jXBcWhoKDXY2m45J8XdCnaSdAo1J6R+O1b8nxwcH5I+EWNMznvr3I+7H4kQZ8DQtdUYZwF6vVzvSUuyD84FW2ZcGvsBDvpH4IbQN1YNp3B0+yWkwR4Tsa5rpOpVljg/qR0V2sV2ljB90YrhTAXrek6j/AJ9N/SuirXuMmx+01b3KMX2AzOcfHfB8R8v+ao1HcLpfBBwsd+fAE+u341XT9XJOzsWl7F0XOwpjD5IMJiT7Rdef4Vnaz31s0+ly2amJczWGkdnknwmOa2HC7XFKMDqCDz8xuKhKuLxnwDX0xsw34LjsLwv2+JUsO5ahzOoJH1F9SJ8gfGtLR0b5b32Rk9Z1/pVOC7yf74OzWkkT+utazOMwjGfSfxpLWBu2z9e9NtBzbNo7DooMz5DmKUvai2mOZ5OD1TkOGsKcQzakx0LNMOLSEKBSHyOAmANzpTN4WWShFzkoryXli0FAA5Vk2S3vJ19FSqgoonWqsBCkjxFRY+5DTTojwMdtKkk/BXOWEZ7EmWbzPzrYhxFHH3vNsv1GgVLJVjwFWMIWgnQfGqZ3xXCNDTaGU3mXCLJVjTkKCbz3N2MVGKigi0dBrTrsQljIXjDDn51t5OGBnvQc3LZh0GzDqJPoT4CoMfGUTrcn1p8kOxsON2ji+FsF1cIGHVrRBj1yEetcXWvwvUnntnH8+Q2uXtOPWLxUhlMHkdOfnXXL5Q7WSbC8QdCTJad5JNTVjRFwTGYzFG4ZIA8BTSnu7jxikPw5hZ8fwp0sDyEuP1pNkRLV2CD4EVXYsxZdRPZNS+5pEesaSwzsozz2EZutMkKUmdR+jG0BhcwALOzlj5MFA9wmtrSJKlHFdYnKWqafhI2d7FBLbOxCoilmPgFEn4Cr2ZiWT5v7TdoXxuIa88gHS2nJEnRY8eZPMk8oqpvJoQgorBVB6YmNz0hDSaQ6EmkOOBpCFBphshvC0ls3h86G1M8LajV6ZVme9+C1LUAb6Y4GmZZlCC5TYIN8ni1JDZGXTpVkO5Ta3gqFwTNqYE+tHvUJLgwo6GyUm5eQ2xhVXlJ8T+tKGnZKRo06Suv7k52GkD5xUAxPwITTYE2S220qxIol3JuKuc5rW5OM4AlvEGkLA1LpGgAjw8PLp0/4pDvBrexfHchNl9AxlDI0baOk8uvnXPda0Dni6HddyyuWCo7a9j2Rmv4dc1ttXRRqhO5AG6Hpt5bWdP6h6kfTt4l/yW5RiRWzhjNj7VskxSSYm+A27b8KtwRTBCp8KraY+RpU1HDHTRcYDESvUaH8Kz76WpM6LQ6ndWFlqH2NB7sTN19HHGggewTDZs9vqGgOo6iA3q3hWpo5+3Yzmes0fmerHyaL6Q8QRw3EZd2SD/CWAf8AylqK+THp+pHAxVOGHtiilhjDiKWGIYRSwySZ4LSwxz2WlhiyOVTMeO1J8cseMd7wi5sLlAFZs1KUmzpKIqqCihxeo+my71RVemcGh1YPmo7X8E1NCF6fYxnYhrPTxi0QlNMQGpYYynkU0sMWUNmn2kd55miltGcye1sKmk8Fbms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jpeg;base64,/9j/4AAQSkZJRgABAQAAAQABAAD/2wCEAAkGBxQTEhUUExQWFhUVGBgYFxgYGBcXGhgYFxoYHBcXFxoYHCggGBolHRQXITEhJSkrLi4uHB8zODMsNygtLisBCgoKDg0OGxAQGywkICUsLCwsLCwsLCwsLCwsLCwsLCwsLCwsLCwsLCwsLCwsLCwsLCwsLCwsLCwsLCwsLCwsLP/AABEIAMgA+wMBEQACEQEDEQH/xAAcAAABBQEBAQAAAAAAAAAAAAAEAQIDBQYHAAj/xABDEAACAQIEAwUEBwYFBAIDAAABAhEAAwQSITEFQWEGIlFxgRORobEHMkJSwdHwFCNygpLhYqKywvEzQ1PSFyQWk9P/xAAbAQABBQEBAAAAAAAAAAAAAAAEAAECAwUGB//EADYRAAICAQMDAwIFAwMDBQAAAAABAgMRBBIhBTFBEyJRMmEUI3GBkQZCoTNSsRXB8SQ0Q9Hw/9oADAMBAAIRAxEAPwDmLuPGpPgKFUTsakhDmuZVMgGfGqJ1vPcLqvjCtrGWWOH4FibyiLDj+UqP80VONEl5K7NXGUNrSX6E6disWd7Z/qtD5vVqpBfVig+z2Cv88g87g/2TUlSiDvRP/wDg1xQC5SJ+wHuH1kCPfVGqn6KWIuX6F9H5z7pfqB3OB21Gi3b0EhiihAvRoW5Bj/iqa9XW37ltf38/oTsqlFpKSf6CJwjOJtF0EnR2zztscojnrHPaqbuoRhLhP+S+vRyl5WQa9g8pcL7RjbEuVt5guoHeIGiyQJMCdKM0uoVq3diq/TyraTEwz5hMa/o/iKOre5AslhkmkxScUNgjuXFXdgKg5QiTUWVnEccG0XbmYiaHtmn9JZGHyF2bmg0JMA6MZ88pABHlNWx7Lggw6NKtUckT2SljwIivL0/vVNi28snFPwPsYVmgAan8pPkAJJJgAAk0G9XFvbBZCPw+3mbwDe1GcICrbyVYMBHgykg+lERk3x8lbx4Jbi6wCfJRPxggetTcEiOSO4pmCGHgC5LHyVCAPMmoOA6ZFgLZQxvrB8wAT7jpPWlGCHbDqm44IoiN1QSMwkb6jTz8KjkW5A98c95pnFj9wZj4VAfBFdxUDTVvgKZiRDbQkyxNNwTjCUuyDLOCzaASehPx8KonqNvAbTpFnMmEYdrrThywW2s3GAJiQNJPqJj8KrdqjHcvPBCFKnY00klyBLim5M3vopdgGfMm8AYQsTVv1Mi0GWLOWpqOCLY2JceC6+v6j3UzfPI7NvwntzftiLqreHiTlf1YAg+onrUZ2RivqGhop2P2osbn0hLt+zE687unwt0qr52PhcEr9CqUsyTYDiO3F9pFtLVqeYXOw8s5y/5aJSbB1Wiiu4+8zFmvXSTzzlfgsAU7gie1CYTGXUJZLt1SdyHOp6+PrVNmkpuWLI5/UfdjseuYl2YszsWOpJgyT46TVioioqGFgW+XyRYm6z6M0xJ57tGbnBOg3BoK+cabEoo0dLpXdW5N9h1m3HrrWpCKS4M2Wc8kGLUODKgqDHVm+6p5DXU1Ccd3ckuAK7w3UKp70SZ2A8/PSqJ6flJdyyM15Br2DdPrKfPce+qHVKHdElJPsSpj2AAhSBESDIjYyDoadWPAzgmywwuPdv8AtE9QYHx0+NEQsm/BGVaXksRtJ084+MUR45Kl8ElpQO8Y6VzuputvsxFPBsUVxqjmXcbiL5ibYIAgFxmhZ0ALKRBOuk8jUK6vRmsvn4LceqnxjHKz5ImwX7zNsoEIuYtlGkySBJMeArcpq2rJlTulZyyTMasaZU0eu7bRPhvT4TFFjLOHA2HKPKTr7yBPlVbklPYWNPbuH28Qtv2maz7QspW2SRlRj/3Cuuc+APnvBEZ7hopNpt8DsFxq8uRLl7ELYUnuWpWOYABIU6/enT3ULOLSzNsuUXP21xTZD2gawbjGyrwzklngZgwJEIqgKZB1/PR4QlF5zlf5I9lhrDKZ8OT9rToP71LDGGfsyr1psDonwmGL88qjdj+tT0qm2cYeMsJr3S84QeceltctsT/iPOhFpZ2PdY8fYv8AxUYLbWs/cg4ZjWsm+5E3LiRbJAIDEwSwJEQrMRE6gURFVylFfBVZVbCLk137j8HgwEAies9aMM9vkrrScqtUBiS4IWptYiN3IwACARBO569elDyntTeC+NOZJN4yevYe6WywRt0Bnbeqt6nFz8IlNTrnsTLXCcIdViBO5PX0qC19MOwz0tsmFLw3xPzqD6rjmMSxaJ/3MmXho8T8qol1e3thE/wMcZySWsBZUK1+4LNu4DkuEPcBILBkPswcrDLMH7woxevZFS3/AMIEcoJ4UX/IEL9rMQAGHJhPeGsGGE8jodaotpvjzGbaC65UOvLislxwLB2mxNpXUFSSCpXRiUbKG0+9l+FUaSbndiXItZNwpzW2gXjWFS1iLtu3JRX7szoIBjXwJI9K6iK4wZaeVllOyQ1tf8Tsfifm1V7fdFEs9wlbMMW5kAdNJ/OrPTSe4ju4IOIXDGRPrPoPL7Rqm6WFheScEu4GeD6aN3vLT08Ko/B9uSz1MlphEdoUKWc6QoZiY5gDXrRK4WGVSayFYvAvbIW4jIxEgMIJFJyjna2KKbjvXb5BrtuFPidKquTUHtXIRp5J2Lf2LrgGLa1ZvIEU+00JJ27sARziZrk9bp9t8VN8rBrza1C9SHCXBnb+Avgd12YeEa+/nW5PU1xWFMzYaeyXaJWG9dQ6s3qZqMbm+UxWUSr4ksFtw7Fh9GAkcuR61O6c7YYjLDX+RUbYy5WS1NoRC6z+XL0oKi22FisvXHYLtrqlDZX3+AW6kcq2a7YT5i0Zsoyj3QNiU0X1oPqH0mn0rmx4+CBrYI22OlR0c90GmLqcFGxNeQTEXQg8TyH5+FXS4AIrgrrmKY9PKoN5JBagwJM08YruNliOdKk1kUXh5Jr7SgPjFAaeP5pra2W6iP3DsP8AVFaGDCYHkNF7SOT1xdB5/wB/wqMlgSeBTbmR95fz/OmcU+PkbJeYBPapbb7YBJ8SbYJZR1OTTxNc43KqdlbfDNeMVOMZrumgJ8U0lpO3u/UU9UIZSkso0tVRJVe18oWzj2OoaRHgK2f+m6aaykc7+KtXdkw4g/T3VXLpFOfJJa2xDGxjnkNwdMw1Gx0bUip19N2cQmyE9QpfVEGdCXLsRnYkloGYk6kyZ160bDTRjHYyncu6EW64YHM3dYAHTQxII03mKhHTQg8xROU2+4dbG5Os6+MnmSaNSKGyBgDeG2iE/wBTD8jUP/kQnxEJIq3IiEKAxYkEkR5Ach4UHZfVW9zYZVpbbeIr9y77MYexdcreW6xkBEtle9uTmJIygdCKFfUoenKzwhazRWadxj3yW/aDjt7BFLVjDWbCvMMCHLADnES38U+ZoSHU4aipzq5wQ0ejV1qjMyF7G3L1zPddneN2jbwAGgGp0AojRWQsll53B2t086YbVhRz4CbNouwRRLMQoHiWMAe81qdjJzgs7HD7tv2iPauA2z34RmC90HvMoIXQTJ0iK5nqmlnK71I8po29BqalU4t4GtdHjWZHRXt8QYVLVVLyVfFsCl3UaN4jn5itvp+isUX6iaM7W6mM2tvJU2sC1q4CSp0J56gyNdv0Ktuf4eRLSaR6hbm8IsrGLA0Yeo/WlN+PhYnG2OUFS6RZD3VyRZ27oIkwR47++syzp0/rpeV/wSjq0nstW1/fyWPB0whL+3NoCAFDEKdZkgaHkNvGs/U/i4pRSY8nJvNC/VozPanKL0YKPZZBmO8vLTHtNdsu2lbPSo3+hmzvkB1UpuSjZ3Rk3uEmTuaNfJTjAw0hiww+HKjU+nh/erUiLY9qfAw5/wDpjz/Ogqli1o1b2paWL+5PZ+qKOMdokijcFAx/rAc9THP9a0PfbCtZkwjT0ztltii27N8NS9iEt3WZQwYDLEzuBJBicsbc6Er12+1LAZq+myoodiefk0eB4L7Li1qzbEKwLoC0wDacPqd+8jsfPag+p6WVsnGPnHIqdRFaF5fOUS9sexy4a5mEtbukxEjK8Syb7bkdJHLUe2idKjznBbpuoTsg633RiLGHCiANPfXT0xxBYMab9xJlq3AhAKWBClaWBDckgwJM6enIf01U5xinueCfd4QYFIGqsNOakfEiKZaql9pZx8DrT2OSjjGS17G9nVxd2/duXPZ2rQtqT3dSc7EZiYXYHY71VXqvUlvj/kbVVy079N9yLtPYsC6Ewpm2qjM5bNmfWYI0gDKNhrNQ1Feotwo8IJ6fbTUt9vL+CqXC9fhQ8ekt8zkaEuspcQggjDKyGVZlPipyn0I1FEx6ZUotPLT8AN/UbLmsxXHYj4izsJd7j5Sp7zFoGYZonpNVvp1FUMRWEPHXWN5SS/Yv+G9isXcjLZKA/auEIPce98KvrVVKxADv1c7Xum8mm4N9H9y1dt3bl62PZur5VVnnKQYk5YmI2NKV25YSBnZnsavj3C7l621q0Vti7Htbp17oAEKo3JCgGSABO/IdPDGjw9zOW9puDDCXvY+1Fw5QxIGWCZ7pEmDAB32Iouue5di/OeSqV9at+wiDHYcEoZ3dQQdQRrEj0HShr6IuSmF16mxVupdgfA4IlAZHekgQRCkkrrJ0ykUFZ07f7kzQ0/VnWlCSyhwzI3gRv+uYrOn6mmntya8VRq69ziMusSSTuaqttlZLcy/T0RpioR7DGEEeU++tvTQ21pHLauzfc2B4zBKx0GUnUkeR5cqecEypPgEHDuZb3D+9R9Jj5DstTxgYGdaixhUHcPQ/lQj4vRqLnRsItKYGlG4MhsdirgRSefLqaMtexclUVllfwtibhJMkg6+6sTVvMMs2elf6v7Gj4Y5t3Ld0qSqOrnlOVgYB6xFB6f32JI0+oWwjp5pvwX3A+Ok8QtYm6JCZhA+wjqVMeMZp8TFb2unGqtOXychVU5JwidVx9tMQhtXNUeAI8d1dT0IBH96qcIzjz2B42ShLKOE4nDG2creYOuvlROi1Nd0MRfK4YbdVKEuSIijCpMaRpSHFikIfg77W9VJBLEGBrBYjn6e6hLtJVesWLJbXdOuXtYabztGd2b1gT4wsCraun6eleyOCE9TbN5kwTholWb77sw8h3RH9NTojHDkl5IXTcnmXIUq0QVjL13LpEk/o/OgtZqo6eOWH6DRS1U8J4RGMQ3T3H86xn1i3wl/+/c3I9Bq8yYLjHJViSdj8jQctVbZNbmGf9Poopltj4PpByIEny/OtiKODlwQ2BJ6fI+/U1JkTPdt+0eHs27lp7t1LzWybYti8rEx3SrqAsSNdY3HSlFZL6ottPwcUOIJ1mSdSdSSTuSfGi08IM2ols39d4p9yINEmMIfIm651Dkac9VHiYmfCoWPOMCisclqywNDNX4wQbEs3LKC4LuFN9mj2bLea1l0AIbLM7SO6fiaz7dOpzy1kKr1dtaShLBVXlTKrB0zF8vsQSboEnUjLEdQYiDWdOjNygotL5NWrqcvTas5fgTFDvEVsuKwjH/UDdeRqnyOuw5wCBFSEmMK0zTHITaqO1iHpb7p/XKgJv89GrFY0TJrdoxR2TFYzimFZ4Cxodf176LvrlNLBVCaWQ/gOCVH2BMbkTr+FZHVqtmnX6oN0Nj9Xh+C5xtgshjf8qxNHqPRvjJ9jRvrdlbAeEr3zpsPxH5Gtnrl6dMEvJn9PhicpM6R2P4qCFtP9a2e51X7vmPl5VT03V716Mv2KtfpdjU49n3OfYriqOuVrU9c3xGmlZsY2UXOcJ45Z0j0EbakpPwgSxhFubNl6ESfmJrXl1qcVzDJk39JlVLh8BKcGjdj/AEx+NUy6/Y+IwRTDQR7uT/Y9iMEqrI3Gsk8vICm03Vb5W+/t8DXaSEY+0qrXeyjyY+pkCungsGe+EEYhittj4DTz5fGKstltg2QhzIdh7WVFUfZAHu50qo7YJDSfPJPbWfWrCLZFj7UFT5j10j5GsPrFb2Rl8M6HoFi3yh8ogiubOtGOkgjxBHvqUZYkiuccxaO5cM4xabBWsS7hU9kmYnkwEMv8WYEQOYrpKnuisHml1UoWOD8Mwfajt/dug28N+5t7Fv8AuN5H/tjy16jaiI0+WWxqiu5kuL8Yv4oob75ii5V7qjTSSYGpMCT0qcYKOcF0YqPYrXgROnzPl4077EkPs2M2+g/zHzI2/WopoR3dxOSQXfQILfIB1+AYiPdtUp4SX6kE28h1u6pFuG+vqo07wAJ/GfSk7IkcMYmNRrnswGzd7UrAOUw2U7H08KirU5YH2PGSL9vtSYdAQcu43B+A132pb4j7WiG+oL5Sy5onLInzjene18ImmQNahgI1IJ9BH51W44eCQl23EkiABJ8hSxxkS7kVtWyOxImQoGkAnKD5gFo9DUVxFtku7Ir1xUQF5MjTQSfy5UnKMVyRw8mq4D2etPh7eJvX1RbpbLa0VyFZlJLE7d3kOe9Y+q3wfqV9/CDHrM1ejGPHlmwwvDrBRStq2VIEHLMjkZjWuflqLm3um8gTSOa5deVeitpcsERNhmKHOQco5xWN1K+qyp1p5Zo6Kmx2rCCX4uPsr7z+Vc5+Gz3Z0tema+phvD7XdzEavqfXYfGq77pTxF9o8Iz3TGuUlHyEq5UhlMMsEHwI51XU5KeY9xpyTjhlp2S7F4XF2faG9ezhirquRQuum6MSCsGfMcjXRrQpL39wKzrt0XitLCNIn0cYMEa3if4x/tUVJaKryiifW9U13X8GX7Z8HuYJwVOew+isw1VoMoxESdJB5ifCp1dK0tnGMMpjrre5mLmNaCdBA5UVHo+mhzhjPV2MCCZcungD5frX31pKKilgGHFczgfZQyerch6bnrFSkt8vshZwg0AVcivIqilgYbi1BU9BI9NfwoTW1qdMl+4Z06516iL/AGAoriT0URqlFbnhELJKEW2E57gQJmlAS2Qk5QxgFl8CQB/aSa6zS6WVNazyzgtZfG+6U4rCBbhJ+wfQr/7URmX+3/JSsEQQn/D5an8h8ajtb+xLKQ0WAPPmTv76SrQt4dhbJ99TUcFbYZ7MabGNR0Oon4mnxkZPBGOHW8pXLEnNoxBBEkZSNRudBpqardUR9zG4vh1tlUEaJ9XUiOk7mn9KLWGJTYzCYQIrKBKtMg+H3dtqaNUYppDuTbyR/scBAphkM5mGYtKlSGgidD8BUXUvA6mwdOHuDmDBmIYEtm5wQQNdZ9NvCqbEqmnKXcthmfg8uGf2JSIJRpLGSWM6CJ0J5n3UsqMdrfcdJ53JEWKuhrYGUrbBTNnBX7QkAb9S1JtuP2Gi1kES0t5yWnIJiNATMCDuRA18xTbFN5Y7zjgseHW1Dbd3bTfLPL0rO0+52yx4NfX4hpoRXnBurHai0FA9ncECIGWBHrWXLolkm3LDZi5MRw7EDPqJ5DznetzWqdtTaljBLT7Yz5WS54gk228ifdr+FcrVL3pnQUL3IoANKNbwa6jmLNTbiBG0CPKNKzHnLyYs+GQ4kkKx6Ee/T860emU+rqYr9wTUy2Vtsn7J8dOExAc/9NgFuj/DybqVJJ94512V9W+OfKMB9jtGadVIMgEHkR0NZyKs4B+I4JL9t7N0SriD4jwYdQYIPiKknjlDqXPJwrjnD3sPesv9ZMw566d1h0IIPrWlCxThktQLfXT3D4/3qb7IclCadOlWYIPI/wDZj199SURlJi+xNOPk9iFIVtOUe/T8aF1c9tMn9grQVuzUQivkEArhj0hIkw9qTPh860+k0qy7L8GH1691UbF/c8E2MOUeHIaak+AG5rqZPC5OMisleS52AH8R19wn51XhvtwWLCEW0/3x6D+9R2Sz9RJSXbAIt0lwoZjLQTCwCJJExqdKp9RuWEyTSSyXliywOjKY8VPzDae6r8S+SrOR9x352p/gZT/ry1HMl35FhfIq4lR9cOvVlaP6hKj303qJd0LHBLAYAqQRyI1B8qti0xuw62ug6zSGHiyCCZisddRxqnVNYQc9I/Q9SAq2SFMbnx5Dl+vGsXUa5WajfJZUexq1aVqrGeX3I7tkxlXQHcn8eZpU6uCk7bPdLx9hrqHjZHt5BMSqKpG5j9HpR9D1epsUnxEGs9GuGFyyj9lBJDEc40In12rYlHhtAVazJIP4cvdPiI92v9/dQPT4tuUn5NHqslmEF4DQprQaMcqeFuwudxQx6/E76b1l6pwdTU3hF1O5TzHuam6CbZmASpmDpqOU1zKxv9vY2q5NNN9/JmVYVpbJN8Jm161cVmUkv3Lfh3ElUBHMESV0OoG405iajZ02+Ultj3MXV6nT7sxkJi8TmIA2Hx610XTOnPSx3T+pmFq9SrX7exBE1qgh1H6M+NZ7f7M571oTbPjb2y/ymPQjwrO1Ne2WV2ZBrJtCms1RnjBFowH0t8Jm0mJUaoVt3OqOwCk+TGP5+lEaeeG4l1Wc4OY3LqgjMQANdSBvIG58/hRcrYdslmxrwMHErQMZ/cGPyFJaqGcEXXIs1NFZyVDj1pMRBin0A8T8v7xWP1izbRt+Xg3f6fp36rf/ALUQVyh3IRhdAesfr41vdDjnezk/6keZQX6/9gfFXIeW2IhTyHiD4Tpr09+23teZdjm12PMRViaHIbrToOZiRyG5PuEetVzafA8Qe1gAMpRoKnTN3oBmQAI8Z9BVSp+CblkJ79v2hVpUKGlpbMwzSBqImBttppScZJtr4FlMOGKADtchBbMHnoVVhMfa7wECek1KNnt93gg4NvCCrL5lDK0qwkGN/wBbVYpKa4IYwwbEYUg5rRCud+Sv0flP+LcfCouvzHuS3/JPg3zqGAI3kHcESGUxzB0pRakhn3CrOhjXX9fhWH13TKVXrL6l/wAGp0u+Xqen4CGFcqvg3GyJxA6VdBNvCKZywm2VONtCdq7HQ0ShD3yyYWotjOSxHBT3dJHp76tueK5EtP8A6ibDuHn6/SF9wB+bGm0leyvBHWWb7XIsFcDwq9rkFM1JU6Eg9CQfhWa4qXDRPOOQ1MeVtsuuZp70kmI2oaWkjKxS8LwXR1DjBpd2C4H6i+QrTq7LALNtvkIxCK65ZhhqpmCCNjRMkpLHlEYtxJsHic67QwOVh4Eb+lWVWb/b5RCUdr+wWgohJkGw/heNexeS6n1kIIHjyKnoQSPWq7IKcdo2TueAxa3raXEMq4DD15HqNqxmsPA5kPpYxEYVLf8A5Liz5IC3+oJQetsca+PJuf0/SrNS2/Cf/wBHDeJr+8PQD5TUdL/ppl/U/wD3MkvsF8BwEzdI0BhfMRJ+Ira0NCfvZi32Ye1F6oFagI2eNISBr5lvIfOPyFcv1y7Nir+OTsv6bokq5247vAkVgnUMfaOhHlXQdCeN8fscl/Uq5g19/wDsMu7ePuroH2OZj8gZsjkSvSJHuO3pFVOHwWZH4fDM9xQChJzATKgmJ5BuSmg9Zf8AhoepLlL4Laoeo8IsU4ReXdFPUOv+4CgYdf0svkvl0+zHBPgbqtbVxswny6aeG1bVc1OKkvJnyi4vAPisEryywHJVpILCUIiVmDoIMQY50p1Rkvh/I6saGYbBG1lFoKTlKszGCCSCGAA1Gh7oI86r9Nw+hE8qXcEHE2K2/ZsNPZpczKSc7sFInSGGpO+4qDteMpj+msclng1hrmumYe/Isj5es1bFrc8EJ+Mh2HTWfD9fnWB1/UJRVUfPc0+l1Zk7Pgldhzrn6qpWy2wRrW2RgtzB2vzsflW9R0PPNkv4My3qL/tQDjNRINbdGnjTDbH/ACASsdjzIr8FgjfvLbUjVok7ZjtMDYAk+oqnWShCtymspdyUbHXLK7kuCtFWuIdw5B6EAA/KrtPKLrTj2aTRXZltthwt+dWFRlc2tZpaI16OUkzAqQ2CbCDKoFWwkkiL5CcHeygA6H5nxnnNEVWJEHFkzYNHbN3lb7ymD+VXOqMuexDdhYCEsOu14Ho6A/EEGpwhNfTL+SLlF90S+3ujdEbqjx8HH41JyuXOMjYj8m07C9s0sW3tXxcUTmtllJEndJSYEifU1l6uSj72mi+jS2Xy21csd9IPGbeLFgYcm4q+0LkKwgnJlHeAO2asTW6mucVGLOl6Hpp6Wyfrra8YWTlvGLbC43dblyPgKv0s4utJMH6lCT1EpJZTLPs8/wC4HRm/A10OiklX3/yc/fF7yxzzR2SnDEe4NTGkVC2ShFyZOup2TUF5YInWuC1Frtsc35PUdNSqalWvBJFUl2R1lJMVs9FsSvaflHN/1HXnTqS8MmxPs1AzMo8yB866mU4JctHGRUm+xXYjiVlftj0BPy0qh6mpeS1VzYG3HFnuKT1JykEbERPOKC1Gpqtg4bcphFVUlznBr7DYnEWzbt2w965bOSGVTqsmZOUECdQ2p5CsWfQdkldB+34DI9TSjsmuTMN2U4laKzhcR3DIAU3FB6ezJFaMXKPKBnOuXctMMcUpJxGGuWUOik2bw73hqDOkn0o2jUSk8SB51w/tZKzHcI7fyhf9ZFFep9mV4+5E9h7iw1oQd1uOB/oDeHjUZZksbf5H3KPYRgUEA20RQZCqe6BqdSw89qaKlBZHT3MzT9oL50R4BJiFSddhtvtWDdRC6xzkss1K7XXDCfBobeFfKPaO7NzOdxrzACkCK19Po66o8LkBsvnN5kx6YJdznHlcuj/dVzrRDc33IMT3VJz3BAJgnNt/GDUZRx5JRBOB8UFjEoH3RlMjmTqwPUyaB1EfWqlR5aJOLfJYriFe/iHXZrrkeRA/Gav0cHClRfhJELOQlQf1/wA0QVmMLGayy9jLoMyOXxmlkRJh708ttN5p9+CLQS5MqRrG4mN+YmnVnJHsGJifH9efhRkL/BW4cE6XqKjYmQ24JUvVapkdrJfbKQRPl50PrJ1+k9/bDC9DC1aiPp98o0PDwDbUrtHx5z6151Y/czp9VCate/uVPGP+qY8B7/1FX0N7TY6evyFkn4EgOcEDSDt4z+VPfbOKWGB9TorynjuWL4RCPqL7qrjrL49ptfozIlRU19IZwTgVq9cCMsrBLASNBsJGo1IqVvVdTGDW9v8AUFuhClKcFh54NIOxOD/8R/8A2XP/AGrJ/H3fYm+r6t/3/wCEEWeyuEXawh/ilv8AUTUXrLn5KZdQ1Uu82V3brgSPw++tu0gZV9ouVQD+7IYgQOYUj1o3pesnHVR3P7FDtnJ+9t/qzgWQsYA9AJrtlGT4QzaRMcFcH/bf+lvypejP/aJTXyNSxcH2G/pNL05rwPuizrf0Qz7YDJkC2nMamCWQcyTrmJo23ilJmdZ9R1ugyGADjfCkxNv2byBIYERII5iehI9anXY4SyhHLO1eDXC4j2QLMMitJidZEaeVaNFjnHLJJZK5L+bblVzQuxnu1WIyqEB1fU/wj8z8jQWrswtoTQs8lNwCzmvr4LLe7QfEihdNDdYi614ibS3aJ30itZsETBOJY4WVzNrOgAiW6VTZYq1llkIbmZG/jHvXFB0kiFGwE/HzoB2SslhhDSijVpw+0MPcBUEuZbU6tPd+e1ZlvrPqCiuwbH0vwufIFg0ysQBplXQeb10KWHhGVJ8FxbMDWaWCDMSx1rMawEDlM0w2CC2GUmBIJneIqLQ4Sjn70eQH460sDEve+9PmB+FSXAxL7RonQ/CrVYyO1C4a3dufVRjG5CkgeEkaCqbNXGHDkX1UOxpRLTCYfLuZbn06Vk6nVzt9vg7HpvT6dMtyacmWvDMZkzBj3d/UeFZk693Ynr9O5pSj3A79wsxY8zP9qvUcJIPphsgolrwRYVj4n5f80PfzwZPVLFuUSzL6UKzK3Gm7GWdLj+MKPSSfmKG1UuEjP1kvckaUms/OQQrOJ9ocPY/6lxQ3JRqx65Vkx1iKMo0d1vMURckjEdo+3Fy4rLYBtodM5jORzCjUL8dPCt3S9MjW1KfLIOzPYyGDChBlAGkQNNtPwrutNh1porn3J8v60ogiJlFNyOng2/0VWv394+FsD+pgR/oNB6vlIhNnThQJEU0hFF2k7LWcXBfMtwCA6xMb5WB0YST1EmCJNW13Sr7ElLBl/wD41cbYoetn5/vKI/GfYW45R2s4dcGKuqCHFsm2GXScm+h272as2/VwlZybtHTrnTGaXD5+4NwO4LDs1zukiBIOusmI9Kv0d1abeQbVaa2GFKOCxxPahYhBmPqB6zr8KLnqorsCwo+TOYzFPdbM5k/ADwA5CgJzcnlhW1LsH9nbI9oX+4PiefumiNNFZ3MqtfGEazh3C8TiVL4e2Gtjd2bID0UAFmMHeI60VKaT9q5B20uGysts6s2cQ31SIjLlnu6iZBJmpecjv4ChjmGmlPki0ZG5vWZLuXiLUWIeVpCGrHWkIsuHYR7hy21LN05DryA86puvhUszYo1ym8RRq+HdklGt5sx+6phfVtz6R61hajrUn7alj7mjVoEuZmgs2wgCooVRsAABWROUrHum8sOW2CwkMeyrnvqreYBI8idqSnKC9rJQsafHBhuOsq4hlSQiMJEkyV1bU69I6V1ei0/qabfLGWBXdRujasSbwy7bhg3D6HUaT8jWQpvdtx9jZj1nj3x/gBw3aa0i5cjmJ1EQeu/OjZ9Ktk925foY2o6grbHJonbtZZ+6/oB/7VQ+k3fKKlqo/BoeCdvAlqEw7MSSZLhRroNlMbdaHt6M5P3SANRepTyQcS7UYu9oGWyp5JJb1c6j+ULVtPTqK3nGX9wZ3FKqRqdTzJ3J8Sdyepo3nslgpbbBMQ2Yx0Pxq2KwTjwD4J4GvImui0X+kSkWEDpRmSAwikSR0v6K8JlsXbkavcy+iKI+LtWdqpZlgrk2zbzQxEWkSEmkMR4m7kRmOyqWPkAT+FN2JQTbSPnPMW7zHvNLN5nU/E1z85OUmz06qChBR+EhnG+B3Atl37i3MxWRLEDJ3svIGdJNH9NULZzin2OZ6tq4TklDlruBW+G29u8T1J/CK3VRWlgxfUkTLw60NGtmeXef86l6Na8DbpvyEJg7Q2UAfza/xAmG9Zp1XBdkNydg+j+xm4euXQs1w+GzEfhVNksSArPqOZ8fwr2r91Lhlgxk+ObUMB5EGOW1XRlwFRaaArB7o1+dLImZu4Ims6T5LSKkIfh7L3GCW1LMdgNSevQdeVQssjWt0nhDxi5PCRr+E9jNQ19uuRD/AKm5+Q99YWp60vpp/lmhV09vmw1uEwyW1yooVfACPU+J6msK66dr3TeTSjVCCxFE5YVXETWAdjzq6PBRPI62D4708uRQRzTi7ziLxG3tbn+o122iW2mP6GNqP9Rly+P/APpIJ7xBt7+Gh/y/OgK9M3q3xx3LZWflIy7itl8A4yNKgxZNBwO53IHgfn/agbuGwa1ZZdINP1tQyRQRX1hdP1qakokl3K8CpeSZDbMT/Ea3tFL8okG2V0FGIZkqD0p8jHTPowxytYe1Izo5MeKsBDAeEyPd41nalYnkhJF9xjtJh8N/1LgzfdWWYTtIX6vm0CqYwcuwyi2Z299JNr7Fi4f4mVflmq9aWZPYC3/pIYbYZfW6f/51P8K8dxemRX+3NzEo2HGGCNfBtBvalgvtAVzEezBMZpidaH1NTqqlY+yRZUlGal8PJLwDsLbtMHut7Vhqoy5UB8SCSWPmY6V5/qOoOxNQWDe1PVrbo7IcIG+lHBZrVl4+rcK+QZSfmgrX/pm78+UW+6MmRzz2BGunLSu4wV5J0sFjrE7U47YI2/kfKoMddsnbuwNjJgLA2kFvRiW/3ULb9QDLmTZgvpPw8YpWj6yQeuQnU+jLVkewRU/aZhLkDTb0qRIzVzegZdyxEIphzpHZbh62sOhA71wBnMamdQPIA/jXH9S1ErbpLPCN3R1KFaaXLLoVmvIYB8R4nbsLmuNE7DdmPgB+gKI0+ltvltgim26FazIx2N7XXnJ9mRbXlADNHUsPkBXS6fo9MF71l+fgyLddZJ4j2PYHtVfVu+wuLzDBVPoVAg++p3dJolF7OH+pGGqsX18o2eB4hbupnRgV5+I8Q3hXOz01lc9klyaEbouOUc0xd0M7tyZmP9TEj5122mW2pJ/CMezmbY1b/KdBPlJifkPdU01uyQ+xBeI8aZsSGKRUSRdcEu6esfKhblyUWJl9buQvl+vwoPyDeQa/fkadKsJqJABofOkTBHvhWYRz+dbOjniomo5PLjIEii1YS2E1niNL1ORemOOOO/y0qUpJ9yG3B4Y3lNJTSFgRsTHP5VLcieMkiY0n7U9NKbKItMteytzNjbCz9ueX2QT+FZvWLNuim/sJJ5OwTvXl6eAgo+2uDN3B3QPrKA6/yGSPVcw9a0uj6hUayEn+gxxwX5516buIYPG8d5pZEGYGwLzpbH17jBRHi2mvvmotojJ4WTv2EthVRVEBQAB4AaAe6hGBnNvpWH720Z+zc+GT8zVtfYvp8mFQCOVPyXcFDdXWhJrkSY/AYT2t1Le2Yweg3Y+4Gh77FXVKfwW1x3SUfk6hbAAAGwED05Vw05NvLOmhFRWCr43xoWZRIa74fZT+KNz098VrdP6TZqHvlxH/AJAtTr41ZUe5heJYos5a6xZz8uX8I6V1EKK6I7Y8GLKcrHlkfC+G4jF3PZ4e01xtDC7KPFmJAUdSRT4kxm4xXJ0Tg/0M3SAcTiFtnmttS5/rYgfA0+yJW78dkXX/AMNYcDTFYievsiPUBASPWlti+WhlqZGI7R9gcThc50uWUJi6Tbt6QO8VLkxqQAO8SDpViXGCXqpmYWzI7mo+9yPl4+dSdT8E8g9xdaraaHGGmEHYG7DR0+X6NU3LKITWUaH2/dMcxPr+hQOMMF2vIPmnWkWYHK3KnQzKjHt+8OvIUfp5NRL6+wMbnKr97LUhFumm3MfA83etTVhFpCpfin3jbUOOKqSsH2jTdHL30nZ8CwaX6NWL4+1zyi43+Rl+bCsjrVr/AAcskZI7fIrgWSwMY6frXpTxeJJiPnzj2H/ZsTdsaxbYhf4DDJ/lZa9K0eq9WiM18DtAK4ii978Cwjpn0T9nGLftd4FVAiyDuxMg3I3iNAeck+Bpm2gPUTX0o6pcfQ1BLINk5l9J9yb9kDkrfEj5wfdV0Amns2YsW6kWFA60LLkWSfhd027iuBJXl5iD8zQ2oo9atw+SdV3pzUvg097j7EQgySNyQW9NIHnQGl6JXGWbZZ+3gLv6lOSxAz2PxuU5EGa62sbkTzI3J/R67dtka47V/wCACEXJ5kV1jh5F1VxHtLQPeclD7TL/AIVaDmPKdNZ2oWMlLlvgvcsL2nUOB9t7OGtC1gsEQg53LgWT95yoYu3rV8U5/SuAGSectkfFe3GPuSLdy3YEfYth29WuEj3KKv8Aw48XHyZu92o4sjCMVceTvltMPUMkL7qHthKpbn2C6aoXSUEuWaDD9uMYUK3vYO33vZaj/NlJ/lFZU+oy/sX8m9V/TlfeyT/RFHxO+b9w3HjM25VVWepAGp69BTLqd6XgPXQdLjHP8lNiOFz9UmeQiflU49Tb+tFNvQYpNwn/ACDDg946IuYye6pBY/wp9Zj0AJouvUws4XcxNRoraOZLK+V2K4sVbUEFTBB0II5EHY1bOPAJkurF6VEenrQM1yUvuOLmoYGHrd1maQiuxqksSu2mtFVTSjyWweANrbeFWeomWqSGKD1qaaYsikmkxDQadMQtOhHhT8CNn9FCAYxrhIUJaIJJAEsyRqeitWN1t50+1ctsZ89jqV7jFlSZuqf4TJ/yzXJLTTa+n/JNQk/AJf7UWhMZn8lj/XFWx0Unzwv3LFTJ+DJ8T7PDimKzrc9iVtqGBXOzgM2o1AB7wGp+7XV9F4rdbfYp1GaUs8l/wTsDhcO0lTecRDXQGg9EHcGvMgnrW9GGEZ87pSNth4A15dKafJSQ4y9HzP5U8EI4r2w4v7bG3O9ohFsH+HVv8zNSUlkOhDbBIFF3pUx8AFzD60IuSvJY8H7OPjGyLoq6u5JCqv8Aij6x0ML0OwkiW1Mjv2sD49wTBW+7hrl66V+vcPsxbJ+7aAWWJOk5oEjVqEtvr3KEOWa2m0Vtlbts4ijYcCxb4HhyssK92UsrEzvnxDa6ySWE6ZfZLprWf1HQ1yxKb7Pt8/Yq0Gmlq7tsO3yYS8VF0e0csXMsYkksd2Mzqee9F6SUZ+MInr9FLTPa5JstzjraiM0AcwjlRHi4BURHjW3GcI8GO4yYYrCN5qxNPsRxgGZtaTWVh9icZtPKI56mgJdL08nnBsR63q1FRyRi/rQms6fTXS5Q4waPTOr32ahQseUwqw4DoTsGWfQisFrhnTahv0Z4+H/wX30g2LQxI9nGZhNwcg090+ZEz6HnQeglY6vd+xkdIlOVLjPleMlYuPtXgLeOt+2QQFvDS/aA+641uKPutPwit/Taxx4lygfX9G3fmafh/HhkPGuxtzCp7e04xGFIBFxd1U7e0A5a/XGm8haNsrUluj2OW3ZeJcNGfuGhsDjw1M0Ng8XFOOIXpYEIDTD5YjKPD5VLkWWNFscvkKfexZYxrQp9zH3MQWxrAp1J9iSbND2bwoCZyPrTHkD+c1k6+7MsJ9g/SwwssvgRWXlh6GsKmpeCLj5DezWKyYu0eRbIeocQB/UUPpWl0+ey5L5M/XQ3VN/B0A6sTOs6+VdZ2Rgi3MRA022FRSEUHarjq4XDvcOrBYQeLmcoPrqegNPL2rJOqG6aXg4Jbu8zqSd+vM0LGWOTRYSmOaP+fzqXqjbJeEX16FBLaAanbaoJY5BEm+xK3EnaytgD2drd1H1rrn6xukfZ5BNsoEzyzNVrXL2wOp6b0VR/Mu5fwBW7Ru3VQGApGv8AjbRNOk5vdVvTdM5fmMh13WbcUR8dy77WYtfbZRpbw9tbSDwCDvR66fyiqdfN2XbF4Cei0xo0btl3fP8AHgwmFu576lju0+X3fjFHUQUcRMDVWu2TnLyazCcZfRLmCtGAVLi41sHaH1DNIg6A89RpWinbnGABxgllMaYVWg5VmRt3QeQnTeffVmMLuVrkqMNxFvbG2zZlJyhoAM7DYQddKHjc9+1hEqltzgtyhorJSiAqcw86B6hn0JGr0eO7VwCHGlcwzvJpzi4/KNbxnsvcvf8A2rLB/agXCh0YZgDCnZvLT1rOr1sIydU1hp/sc9o+oxp/KsWMcZMcRrB0IMR4EVoxa7m5xJZR0f6LLha1ettqissA6jvhswjw7k/zGtnQWOVbi/Bxv9Q0whfGyPd9zF/SJ2Z/Yb2e2P8A690nKPuNubflGq9ARy1vtqysxMyqSmZe2wahnFok44F2p/A2DwOlRyLA+2RTCwKR50wjwFIYY1SHwJaQsQq7sQB607koxcvgnXHLwbSxbyqFGygD3bVz9jTk2bUFhJEwb1qrGeC9NIZdalGOGVzlkht3spDj7BDDzUyPlRdT2WRYLNboSR1J7ZJOUaaHauxhP2ps5prGURXstsS5A9dB76l9XYS57HFu3naQYu9Fs/ubc5T99ub+UaD1POhrJ7uDQqr2R/UyZPhVTeC1LLwXWGsgKBE1nytbZ0NWkgoJMLxaF1dvBWyD0PePU8vAeda84+14OUqeJL9UI90DqTooG5J2H9652ul2WbUd7qdTGmpzYXgbPs8kmSrBiRzaZP68IFdJWo1Qx8HA22u2bnLyyu4/elbh5uxP9TEmsCv33t/c7LVP0tBGK+Eii4aF9oublqN9SNVGgJ3Fa1eNxy1n0muCVoqQCA8R4kto5YLMRMbADqSKqtuUeO5bXW5clFhmDX1IGUFwY3jWd6Fi91mQmXEMGmvXdK0QVIGtN3x6/I1m9Sl+Tg2eiL/1UQxjXOI7bJrOF9pWtYHQFmtvkB5KGkqW6bqPIUDfo1O5N9mc7ZoVLVtN8PkyN24WYkmSxLE+JJkn3mj4wxhGzHEY48JHYuwnCf2bCqGH7y532GsgsBCnqFVR5zW9p6fTgkcF1TV/iNQ2uy4RH9JOFW5w7EBgJRPaL5pDCOuhHkTRCWQKmWJnz7tVLjyaHcccSfOq3BEcDlxNR9MSieGKptjH2kn7d0pnWxnAUY4UvTG2MQ4sUtjH2suuy9sM5uMR3dFHU7n3fOs/XzcYqC/cP0VLk3LBpc1ZWA9QkvBG7DmR76WCSrk/Aw4hI1dfeKdRk+yF6M/gGv4tIPfBBEaa1dGEn3K5UWdsGlu/SXhrVpAGe5cyKGRFYQwABBZ4G87TXWQthsTObnpp72n8nO+0vbDEYyQxyW//ABrt/Md2ppW54RdXTGHbuUCmagWheCsycx2HzoTUWYWEafTtNvl6jXBcWhoKDXY2m45J8XdCnaSdAo1J6R+O1b8nxwcH5I+EWNMznvr3I+7H4kQZ8DQtdUYZwF6vVzvSUuyD84FW2ZcGvsBDvpH4IbQN1YNp3B0+yWkwR4Tsa5rpOpVljg/qR0V2sV2ljB90YrhTAXrek6j/AJ9N/SuirXuMmx+01b3KMX2AzOcfHfB8R8v+ao1HcLpfBBwsd+fAE+u341XT9XJOzsWl7F0XOwpjD5IMJiT7Rdef4Vnaz31s0+ly2amJczWGkdnknwmOa2HC7XFKMDqCDz8xuKhKuLxnwDX0xsw34LjsLwv2+JUsO5ahzOoJH1F9SJ8gfGtLR0b5b32Rk9Z1/pVOC7yf74OzWkkT+utazOMwjGfSfxpLWBu2z9e9NtBzbNo7DooMz5DmKUvai2mOZ5OD1TkOGsKcQzakx0LNMOLSEKBSHyOAmANzpTN4WWShFzkoryXli0FAA5Vk2S3vJ19FSqgoonWqsBCkjxFRY+5DTTojwMdtKkk/BXOWEZ7EmWbzPzrYhxFHH3vNsv1GgVLJVjwFWMIWgnQfGqZ3xXCNDTaGU3mXCLJVjTkKCbz3N2MVGKigi0dBrTrsQljIXjDDn51t5OGBnvQc3LZh0GzDqJPoT4CoMfGUTrcn1p8kOxsON2ji+FsF1cIGHVrRBj1yEetcXWvwvUnntnH8+Q2uXtOPWLxUhlMHkdOfnXXL5Q7WSbC8QdCTJad5JNTVjRFwTGYzFG4ZIA8BTSnu7jxikPw5hZ8fwp0sDyEuP1pNkRLV2CD4EVXYsxZdRPZNS+5pEesaSwzsozz2EZutMkKUmdR+jG0BhcwALOzlj5MFA9wmtrSJKlHFdYnKWqafhI2d7FBLbOxCoilmPgFEn4Cr2ZiWT5v7TdoXxuIa88gHS2nJEnRY8eZPMk8oqpvJoQgorBVB6YmNz0hDSaQ6EmkOOBpCFBphshvC0ls3h86G1M8LajV6ZVme9+C1LUAb6Y4GmZZlCC5TYIN8ni1JDZGXTpVkO5Ta3gqFwTNqYE+tHvUJLgwo6GyUm5eQ2xhVXlJ8T+tKGnZKRo06Suv7k52GkD5xUAxPwITTYE2S220qxIol3JuKuc5rW5OM4AlvEGkLA1LpGgAjw8PLp0/4pDvBrexfHchNl9AxlDI0baOk8uvnXPda0Dni6HddyyuWCo7a9j2Rmv4dc1ttXRRqhO5AG6Hpt5bWdP6h6kfTt4l/yW5RiRWzhjNj7VskxSSYm+A27b8KtwRTBCp8KraY+RpU1HDHTRcYDESvUaH8Kz76WpM6LQ6ndWFlqH2NB7sTN19HHGggewTDZs9vqGgOo6iA3q3hWpo5+3Yzmes0fmerHyaL6Q8QRw3EZd2SD/CWAf8AylqK+THp+pHAxVOGHtiilhjDiKWGIYRSwySZ4LSwxz2WlhiyOVTMeO1J8cseMd7wi5sLlAFZs1KUmzpKIqqCihxeo+my71RVemcGh1YPmo7X8E1NCF6fYxnYhrPTxi0QlNMQGpYYynkU0sMWUNmn2kd55miltGcye1sKmk8Fbmsn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6929095" cy="55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6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4817"/>
            <a:ext cx="5969124" cy="68519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3528" y="141277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Escargot femme étoile</a:t>
            </a:r>
          </a:p>
        </p:txBody>
      </p:sp>
    </p:spTree>
    <p:extLst>
      <p:ext uri="{BB962C8B-B14F-4D97-AF65-F5344CB8AC3E}">
        <p14:creationId xmlns:p14="http://schemas.microsoft.com/office/powerpoint/2010/main" val="1532536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323</Words>
  <Application>Microsoft Office PowerPoint</Application>
  <PresentationFormat>Affichage à l'écran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Thème Office</vt:lpstr>
      <vt:lpstr>Office Theme</vt:lpstr>
      <vt:lpstr>Joan Miró né le 20 avril 1893 à Barcelone, décédé le 25 décembre 1983, est un peintre, sculpteur, graveur et céramiste de nationalité espagnole.</vt:lpstr>
      <vt:lpstr>Prades, le village, 1917  Le paysage est transformé en motifs abstraits.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 Miró né le 20 avril 1893 à Barcelone, décédé le 25 décembre 1983, est un peintre, sculpteur, graveur et céramiste de nationalité espagnole.</dc:title>
  <dc:creator>Véronique</dc:creator>
  <cp:lastModifiedBy>Thierry Bertrand</cp:lastModifiedBy>
  <cp:revision>15</cp:revision>
  <dcterms:created xsi:type="dcterms:W3CDTF">2014-04-14T16:40:53Z</dcterms:created>
  <dcterms:modified xsi:type="dcterms:W3CDTF">2020-05-24T06:48:13Z</dcterms:modified>
</cp:coreProperties>
</file>