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6500" cy="10693400"/>
  <p:notesSz cx="7556500" cy="10693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2352" y="5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3314954"/>
            <a:ext cx="6428422" cy="22456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5988304"/>
            <a:ext cx="5293995" cy="2673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F2F9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F2F9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78142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894867" y="2459482"/>
            <a:ext cx="3289839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6F2F9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56460" y="734314"/>
            <a:ext cx="3249929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6F2F9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18871" y="3851275"/>
            <a:ext cx="6525107" cy="6332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71369" y="9944862"/>
            <a:ext cx="2420112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814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45252" y="9944862"/>
            <a:ext cx="1739455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jp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10" Type="http://schemas.openxmlformats.org/officeDocument/2006/relationships/image" Target="../media/image24.png"/><Relationship Id="rId4" Type="http://schemas.openxmlformats.org/officeDocument/2006/relationships/image" Target="../media/image18.jpg"/><Relationship Id="rId9" Type="http://schemas.openxmlformats.org/officeDocument/2006/relationships/image" Target="../media/image2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fr.vikidia.org/wiki/Montagn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hyperlink" Target="https://fr.wikipedia.org/wiki/Herculanum" TargetMode="External"/><Relationship Id="rId7" Type="http://schemas.openxmlformats.org/officeDocument/2006/relationships/image" Target="../media/image30.jpg"/><Relationship Id="rId2" Type="http://schemas.openxmlformats.org/officeDocument/2006/relationships/hyperlink" Target="https://fr.wikipedia.org/wiki/%C3%89ruption_volcanique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g"/><Relationship Id="rId5" Type="http://schemas.openxmlformats.org/officeDocument/2006/relationships/hyperlink" Target="https://fr.wikipedia.org/wiki/Stabies" TargetMode="External"/><Relationship Id="rId4" Type="http://schemas.openxmlformats.org/officeDocument/2006/relationships/hyperlink" Target="https://fr.wikipedia.org/wiki/Oplontis" TargetMode="External"/><Relationship Id="rId9" Type="http://schemas.openxmlformats.org/officeDocument/2006/relationships/image" Target="../media/image3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g"/><Relationship Id="rId3" Type="http://schemas.openxmlformats.org/officeDocument/2006/relationships/image" Target="../media/image37.jpg"/><Relationship Id="rId7" Type="http://schemas.openxmlformats.org/officeDocument/2006/relationships/image" Target="../media/image38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fr.wikipedia.org/wiki/%C5%92uvre_musicale" TargetMode="External"/><Relationship Id="rId5" Type="http://schemas.openxmlformats.org/officeDocument/2006/relationships/hyperlink" Target="https://fr.wikipedia.org/wiki/Instrument_de_musique" TargetMode="External"/><Relationship Id="rId4" Type="http://schemas.openxmlformats.org/officeDocument/2006/relationships/hyperlink" Target="https://fr.wikipedia.org/wiki/Ensemble_musical" TargetMode="External"/><Relationship Id="rId9" Type="http://schemas.openxmlformats.org/officeDocument/2006/relationships/image" Target="../media/image4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5561" y="394207"/>
            <a:ext cx="4243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Arial Black"/>
                <a:cs typeface="Arial Black"/>
              </a:rPr>
              <a:t>Le</a:t>
            </a:r>
            <a:r>
              <a:rPr sz="3600" b="0" spc="-90" dirty="0">
                <a:solidFill>
                  <a:srgbClr val="000000"/>
                </a:solidFill>
                <a:latin typeface="Arial Black"/>
                <a:cs typeface="Arial Black"/>
              </a:rPr>
              <a:t> </a:t>
            </a:r>
            <a:r>
              <a:rPr sz="3600" b="0" dirty="0">
                <a:solidFill>
                  <a:srgbClr val="000000"/>
                </a:solidFill>
                <a:latin typeface="Arial Black"/>
                <a:cs typeface="Arial Black"/>
              </a:rPr>
              <a:t>documentaire</a:t>
            </a:r>
            <a:endParaRPr sz="3600">
              <a:latin typeface="Arial Black"/>
              <a:cs typeface="Arial Black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44500" y="1001014"/>
            <a:ext cx="6159500" cy="1404620"/>
          </a:xfrm>
          <a:prstGeom prst="rect">
            <a:avLst/>
          </a:prstGeom>
        </p:spPr>
        <p:txBody>
          <a:bodyPr vert="horz" wrap="square" lIns="0" tIns="149860" rIns="0" bIns="0" rtlCol="0">
            <a:spAutoFit/>
          </a:bodyPr>
          <a:lstStyle/>
          <a:p>
            <a:pPr marL="347980" algn="ctr">
              <a:lnSpc>
                <a:spcPct val="100000"/>
              </a:lnSpc>
              <a:spcBef>
                <a:spcPts val="1180"/>
              </a:spcBef>
            </a:pPr>
            <a:r>
              <a:rPr sz="1800" u="heavy" spc="-5" dirty="0">
                <a:solidFill>
                  <a:srgbClr val="833B0A"/>
                </a:solidFill>
                <a:uFill>
                  <a:solidFill>
                    <a:srgbClr val="833B0A"/>
                  </a:solidFill>
                </a:uFill>
                <a:latin typeface="Arial Black"/>
                <a:cs typeface="Arial Black"/>
              </a:rPr>
              <a:t>1/ </a:t>
            </a:r>
            <a:r>
              <a:rPr sz="1800" u="heavy" dirty="0">
                <a:solidFill>
                  <a:srgbClr val="833B0A"/>
                </a:solidFill>
                <a:uFill>
                  <a:solidFill>
                    <a:srgbClr val="833B0A"/>
                  </a:solidFill>
                </a:uFill>
                <a:latin typeface="Arial Black"/>
                <a:cs typeface="Arial Black"/>
              </a:rPr>
              <a:t>Qu’est-ce qu’un </a:t>
            </a:r>
            <a:r>
              <a:rPr sz="1800" u="heavy" spc="-5" dirty="0">
                <a:solidFill>
                  <a:srgbClr val="833B0A"/>
                </a:solidFill>
                <a:uFill>
                  <a:solidFill>
                    <a:srgbClr val="833B0A"/>
                  </a:solidFill>
                </a:uFill>
                <a:latin typeface="Arial Black"/>
                <a:cs typeface="Arial Black"/>
              </a:rPr>
              <a:t>documentaire</a:t>
            </a:r>
            <a:r>
              <a:rPr sz="1800" u="heavy" spc="-30" dirty="0">
                <a:solidFill>
                  <a:srgbClr val="833B0A"/>
                </a:solidFill>
                <a:uFill>
                  <a:solidFill>
                    <a:srgbClr val="833B0A"/>
                  </a:solidFill>
                </a:uFill>
                <a:latin typeface="Arial Black"/>
                <a:cs typeface="Arial Black"/>
              </a:rPr>
              <a:t> </a:t>
            </a:r>
            <a:r>
              <a:rPr sz="1800" u="heavy" dirty="0">
                <a:solidFill>
                  <a:srgbClr val="833B0A"/>
                </a:solidFill>
                <a:uFill>
                  <a:solidFill>
                    <a:srgbClr val="833B0A"/>
                  </a:solidFill>
                </a:uFill>
                <a:latin typeface="Arial Black"/>
                <a:cs typeface="Arial Black"/>
              </a:rPr>
              <a:t>?</a:t>
            </a:r>
            <a:endParaRPr sz="1800">
              <a:latin typeface="Arial Black"/>
              <a:cs typeface="Arial Black"/>
            </a:endParaRPr>
          </a:p>
          <a:p>
            <a:pPr marL="908685" marR="5080" algn="just">
              <a:lnSpc>
                <a:spcPts val="1380"/>
              </a:lnSpc>
              <a:spcBef>
                <a:spcPts val="815"/>
              </a:spcBef>
            </a:pPr>
            <a:r>
              <a:rPr sz="1200" b="1" spc="-5" dirty="0">
                <a:latin typeface="Arial"/>
                <a:cs typeface="Arial"/>
              </a:rPr>
              <a:t>C’est </a:t>
            </a:r>
            <a:r>
              <a:rPr sz="1200" b="1" dirty="0">
                <a:latin typeface="Arial"/>
                <a:cs typeface="Arial"/>
              </a:rPr>
              <a:t>un document qui nous </a:t>
            </a:r>
            <a:r>
              <a:rPr sz="1200" b="1" spc="-5" dirty="0">
                <a:latin typeface="Arial"/>
                <a:cs typeface="Arial"/>
              </a:rPr>
              <a:t>donne </a:t>
            </a:r>
            <a:r>
              <a:rPr sz="1200" b="1" dirty="0">
                <a:latin typeface="Arial"/>
                <a:cs typeface="Arial"/>
              </a:rPr>
              <a:t>des </a:t>
            </a:r>
            <a:r>
              <a:rPr sz="1200" b="1" spc="-5" dirty="0">
                <a:latin typeface="Arial"/>
                <a:cs typeface="Arial"/>
              </a:rPr>
              <a:t>explications </a:t>
            </a:r>
            <a:r>
              <a:rPr sz="1200" b="1" dirty="0">
                <a:latin typeface="Arial"/>
                <a:cs typeface="Arial"/>
              </a:rPr>
              <a:t>sur un </a:t>
            </a:r>
            <a:r>
              <a:rPr sz="1200" b="1" spc="5" dirty="0">
                <a:latin typeface="Arial"/>
                <a:cs typeface="Arial"/>
              </a:rPr>
              <a:t>sujet. </a:t>
            </a:r>
            <a:r>
              <a:rPr sz="1200" b="1" dirty="0">
                <a:latin typeface="Arial"/>
                <a:cs typeface="Arial"/>
              </a:rPr>
              <a:t>On  </a:t>
            </a:r>
            <a:r>
              <a:rPr sz="1200" b="1" spc="-5" dirty="0">
                <a:latin typeface="Arial"/>
                <a:cs typeface="Arial"/>
              </a:rPr>
              <a:t>trouve des documentaires dans tous les </a:t>
            </a:r>
            <a:r>
              <a:rPr sz="1200" b="1" dirty="0">
                <a:latin typeface="Arial"/>
                <a:cs typeface="Arial"/>
              </a:rPr>
              <a:t>domaines : </a:t>
            </a:r>
            <a:r>
              <a:rPr sz="1200" b="1" spc="-5" dirty="0">
                <a:latin typeface="Arial"/>
                <a:cs typeface="Arial"/>
              </a:rPr>
              <a:t>sciences, </a:t>
            </a:r>
            <a:r>
              <a:rPr sz="1200" b="1" dirty="0">
                <a:latin typeface="Arial"/>
                <a:cs typeface="Arial"/>
              </a:rPr>
              <a:t>histoire,  géographie…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40"/>
              </a:spcBef>
            </a:pPr>
            <a:r>
              <a:rPr sz="1600" u="sng" spc="-5" dirty="0">
                <a:solidFill>
                  <a:srgbClr val="833B0A"/>
                </a:solidFill>
                <a:uFill>
                  <a:solidFill>
                    <a:srgbClr val="833B0A"/>
                  </a:solidFill>
                </a:uFill>
                <a:latin typeface="Arial Black"/>
                <a:cs typeface="Arial Black"/>
              </a:rPr>
              <a:t>2/ Quelles sont les caractéristiques du documentaire</a:t>
            </a:r>
            <a:r>
              <a:rPr sz="1600" u="sng" spc="90" dirty="0">
                <a:solidFill>
                  <a:srgbClr val="833B0A"/>
                </a:solidFill>
                <a:uFill>
                  <a:solidFill>
                    <a:srgbClr val="833B0A"/>
                  </a:solidFill>
                </a:uFill>
                <a:latin typeface="Arial Black"/>
                <a:cs typeface="Arial Black"/>
              </a:rPr>
              <a:t> </a:t>
            </a:r>
            <a:r>
              <a:rPr sz="1600" u="sng" spc="-5" dirty="0">
                <a:solidFill>
                  <a:srgbClr val="833B0A"/>
                </a:solidFill>
                <a:uFill>
                  <a:solidFill>
                    <a:srgbClr val="833B0A"/>
                  </a:solidFill>
                </a:uFill>
                <a:latin typeface="Arial Black"/>
                <a:cs typeface="Arial Black"/>
              </a:rPr>
              <a:t>?</a:t>
            </a:r>
            <a:endParaRPr sz="16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880486" y="3435174"/>
            <a:ext cx="1635125" cy="34734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100" i="1" spc="-65" dirty="0">
                <a:latin typeface="Arial Black"/>
                <a:cs typeface="Arial Black"/>
              </a:rPr>
              <a:t>Le </a:t>
            </a:r>
            <a:r>
              <a:rPr sz="2100" i="1" spc="-55" dirty="0">
                <a:latin typeface="Arial Black"/>
                <a:cs typeface="Arial Black"/>
              </a:rPr>
              <a:t>trou</a:t>
            </a:r>
            <a:r>
              <a:rPr sz="2100" i="1" spc="-95" dirty="0">
                <a:latin typeface="Arial Black"/>
                <a:cs typeface="Arial Black"/>
              </a:rPr>
              <a:t> </a:t>
            </a:r>
            <a:r>
              <a:rPr sz="2100" i="1" spc="-55" dirty="0">
                <a:latin typeface="Arial Black"/>
                <a:cs typeface="Arial Black"/>
              </a:rPr>
              <a:t>noir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7179" y="9137"/>
            <a:ext cx="745236" cy="20924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62381" y="274065"/>
            <a:ext cx="356235" cy="140779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575"/>
              </a:lnSpc>
            </a:pPr>
            <a:r>
              <a:rPr sz="2600" b="1" dirty="0">
                <a:solidFill>
                  <a:srgbClr val="FFFFFF"/>
                </a:solidFill>
                <a:latin typeface="Carlito"/>
                <a:cs typeface="Carlito"/>
              </a:rPr>
              <a:t>Ré</a:t>
            </a:r>
            <a:r>
              <a:rPr sz="2600" b="1" spc="-1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2600" b="1" dirty="0">
                <a:solidFill>
                  <a:srgbClr val="FFFFFF"/>
                </a:solidFill>
                <a:latin typeface="Carlito"/>
                <a:cs typeface="Carlito"/>
              </a:rPr>
              <a:t>action</a:t>
            </a:r>
            <a:endParaRPr sz="2600">
              <a:latin typeface="Carlito"/>
              <a:cs typeface="Carlito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5310901" y="0"/>
            <a:ext cx="2264410" cy="2352040"/>
            <a:chOff x="5310901" y="0"/>
            <a:chExt cx="2264410" cy="2352040"/>
          </a:xfrm>
        </p:grpSpPr>
        <p:sp>
          <p:nvSpPr>
            <p:cNvPr id="8" name="object 8"/>
            <p:cNvSpPr/>
            <p:nvPr/>
          </p:nvSpPr>
          <p:spPr>
            <a:xfrm>
              <a:off x="5325188" y="0"/>
              <a:ext cx="2235835" cy="2323465"/>
            </a:xfrm>
            <a:custGeom>
              <a:avLst/>
              <a:gdLst/>
              <a:ahLst/>
              <a:cxnLst/>
              <a:rect l="l" t="t" r="r" b="b"/>
              <a:pathLst>
                <a:path w="2235834" h="2323465">
                  <a:moveTo>
                    <a:pt x="838977" y="0"/>
                  </a:moveTo>
                  <a:lnTo>
                    <a:pt x="2235375" y="1451295"/>
                  </a:lnTo>
                </a:path>
                <a:path w="2235834" h="2323465">
                  <a:moveTo>
                    <a:pt x="2235375" y="2323179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42752" y="582707"/>
              <a:ext cx="556547" cy="73025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661403" y="0"/>
              <a:ext cx="896874" cy="81152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1" name="object 11"/>
          <p:cNvSpPr/>
          <p:nvPr/>
        </p:nvSpPr>
        <p:spPr>
          <a:xfrm>
            <a:off x="5019675" y="2505455"/>
            <a:ext cx="2176145" cy="1235710"/>
          </a:xfrm>
          <a:custGeom>
            <a:avLst/>
            <a:gdLst/>
            <a:ahLst/>
            <a:cxnLst/>
            <a:rect l="l" t="t" r="r" b="b"/>
            <a:pathLst>
              <a:path w="2176145" h="1235710">
                <a:moveTo>
                  <a:pt x="0" y="205867"/>
                </a:moveTo>
                <a:lnTo>
                  <a:pt x="5439" y="158673"/>
                </a:lnTo>
                <a:lnTo>
                  <a:pt x="20933" y="115345"/>
                </a:lnTo>
                <a:lnTo>
                  <a:pt x="45246" y="77121"/>
                </a:lnTo>
                <a:lnTo>
                  <a:pt x="77144" y="45236"/>
                </a:lnTo>
                <a:lnTo>
                  <a:pt x="115392" y="20930"/>
                </a:lnTo>
                <a:lnTo>
                  <a:pt x="158753" y="5438"/>
                </a:lnTo>
                <a:lnTo>
                  <a:pt x="205994" y="0"/>
                </a:lnTo>
                <a:lnTo>
                  <a:pt x="1970151" y="0"/>
                </a:lnTo>
                <a:lnTo>
                  <a:pt x="2017391" y="5438"/>
                </a:lnTo>
                <a:lnTo>
                  <a:pt x="2060752" y="20930"/>
                </a:lnTo>
                <a:lnTo>
                  <a:pt x="2099000" y="45236"/>
                </a:lnTo>
                <a:lnTo>
                  <a:pt x="2130898" y="77121"/>
                </a:lnTo>
                <a:lnTo>
                  <a:pt x="2155211" y="115345"/>
                </a:lnTo>
                <a:lnTo>
                  <a:pt x="2170705" y="158673"/>
                </a:lnTo>
                <a:lnTo>
                  <a:pt x="2176145" y="205867"/>
                </a:lnTo>
                <a:lnTo>
                  <a:pt x="2176145" y="1029716"/>
                </a:lnTo>
                <a:lnTo>
                  <a:pt x="2170705" y="1076956"/>
                </a:lnTo>
                <a:lnTo>
                  <a:pt x="2155211" y="1120317"/>
                </a:lnTo>
                <a:lnTo>
                  <a:pt x="2130898" y="1158565"/>
                </a:lnTo>
                <a:lnTo>
                  <a:pt x="2099000" y="1190463"/>
                </a:lnTo>
                <a:lnTo>
                  <a:pt x="2060752" y="1214776"/>
                </a:lnTo>
                <a:lnTo>
                  <a:pt x="2017391" y="1230270"/>
                </a:lnTo>
                <a:lnTo>
                  <a:pt x="1970151" y="1235709"/>
                </a:lnTo>
                <a:lnTo>
                  <a:pt x="205994" y="1235709"/>
                </a:lnTo>
                <a:lnTo>
                  <a:pt x="158753" y="1230270"/>
                </a:lnTo>
                <a:lnTo>
                  <a:pt x="115392" y="1214776"/>
                </a:lnTo>
                <a:lnTo>
                  <a:pt x="77144" y="1190463"/>
                </a:lnTo>
                <a:lnTo>
                  <a:pt x="45246" y="1158565"/>
                </a:lnTo>
                <a:lnTo>
                  <a:pt x="20933" y="1120317"/>
                </a:lnTo>
                <a:lnTo>
                  <a:pt x="5439" y="1076956"/>
                </a:lnTo>
                <a:lnTo>
                  <a:pt x="0" y="1029716"/>
                </a:lnTo>
                <a:lnTo>
                  <a:pt x="0" y="205867"/>
                </a:lnTo>
                <a:close/>
              </a:path>
            </a:pathLst>
          </a:custGeom>
          <a:ln w="38100">
            <a:solidFill>
              <a:srgbClr val="843B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221985" y="2563114"/>
            <a:ext cx="13627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53085" algn="l"/>
              </a:tabLst>
            </a:pP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On	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commence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179314" y="2738373"/>
            <a:ext cx="151955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67765" algn="l"/>
              </a:tabLst>
            </a:pP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docum</a:t>
            </a:r>
            <a:r>
              <a:rPr sz="1200" b="1" spc="5" dirty="0">
                <a:solidFill>
                  <a:srgbClr val="833B0A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n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taire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	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a</a:t>
            </a:r>
            <a:r>
              <a:rPr sz="1200" b="1" spc="-15" dirty="0">
                <a:solidFill>
                  <a:srgbClr val="833B0A"/>
                </a:solidFill>
                <a:latin typeface="Arial"/>
                <a:cs typeface="Arial"/>
              </a:rPr>
              <a:t>v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ec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27825" y="2563114"/>
            <a:ext cx="212090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 indent="59055">
              <a:lnSpc>
                <a:spcPts val="1380"/>
              </a:lnSpc>
              <a:spcBef>
                <a:spcPts val="195"/>
              </a:spcBef>
            </a:pP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le  un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79314" y="2913633"/>
            <a:ext cx="1859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39750" algn="l"/>
                <a:tab pos="1099820" algn="l"/>
                <a:tab pos="1515745" algn="l"/>
              </a:tabLst>
            </a:pP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ti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tre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	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éc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rit	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n	gros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179314" y="3089275"/>
            <a:ext cx="185991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18210" algn="l"/>
                <a:tab pos="1196975" algn="l"/>
                <a:tab pos="1524635" algn="l"/>
              </a:tabLst>
            </a:pP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car</a:t>
            </a:r>
            <a:r>
              <a:rPr sz="1200" b="1" spc="-15" dirty="0">
                <a:solidFill>
                  <a:srgbClr val="833B0A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ctèr</a:t>
            </a:r>
            <a:r>
              <a:rPr sz="1200" b="1" spc="-10" dirty="0">
                <a:solidFill>
                  <a:srgbClr val="833B0A"/>
                </a:solidFill>
                <a:latin typeface="Arial"/>
                <a:cs typeface="Arial"/>
              </a:rPr>
              <a:t>e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s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	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e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t	un	petit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79314" y="3264534"/>
            <a:ext cx="1859914" cy="383540"/>
          </a:xfrm>
          <a:prstGeom prst="rect">
            <a:avLst/>
          </a:prstGeom>
        </p:spPr>
        <p:txBody>
          <a:bodyPr vert="horz" wrap="square" lIns="0" tIns="24765" rIns="0" bIns="0" rtlCol="0">
            <a:spAutoFit/>
          </a:bodyPr>
          <a:lstStyle/>
          <a:p>
            <a:pPr marL="12700" marR="5080">
              <a:lnSpc>
                <a:spcPts val="1380"/>
              </a:lnSpc>
              <a:spcBef>
                <a:spcPts val="195"/>
              </a:spcBef>
              <a:tabLst>
                <a:tab pos="1092835" algn="l"/>
                <a:tab pos="1566545" algn="l"/>
              </a:tabLst>
            </a:pP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pa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ragr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a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phe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	qui	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sert  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d’introduction</a:t>
            </a:r>
            <a:r>
              <a:rPr sz="1200" b="1" spc="-15" dirty="0">
                <a:solidFill>
                  <a:srgbClr val="833B0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: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738370" y="3397122"/>
            <a:ext cx="309880" cy="474345"/>
          </a:xfrm>
          <a:custGeom>
            <a:avLst/>
            <a:gdLst/>
            <a:ahLst/>
            <a:cxnLst/>
            <a:rect l="l" t="t" r="r" b="b"/>
            <a:pathLst>
              <a:path w="309879" h="474345">
                <a:moveTo>
                  <a:pt x="21462" y="219201"/>
                </a:moveTo>
                <a:lnTo>
                  <a:pt x="0" y="473836"/>
                </a:lnTo>
                <a:lnTo>
                  <a:pt x="216662" y="338200"/>
                </a:lnTo>
                <a:lnTo>
                  <a:pt x="204995" y="331088"/>
                </a:lnTo>
                <a:lnTo>
                  <a:pt x="131699" y="331088"/>
                </a:lnTo>
                <a:lnTo>
                  <a:pt x="66675" y="291337"/>
                </a:lnTo>
                <a:lnTo>
                  <a:pt x="86490" y="258844"/>
                </a:lnTo>
                <a:lnTo>
                  <a:pt x="21462" y="219201"/>
                </a:lnTo>
                <a:close/>
              </a:path>
              <a:path w="309879" h="474345">
                <a:moveTo>
                  <a:pt x="86490" y="258844"/>
                </a:moveTo>
                <a:lnTo>
                  <a:pt x="66675" y="291337"/>
                </a:lnTo>
                <a:lnTo>
                  <a:pt x="131699" y="331088"/>
                </a:lnTo>
                <a:lnTo>
                  <a:pt x="151557" y="298511"/>
                </a:lnTo>
                <a:lnTo>
                  <a:pt x="86490" y="258844"/>
                </a:lnTo>
                <a:close/>
              </a:path>
              <a:path w="309879" h="474345">
                <a:moveTo>
                  <a:pt x="151557" y="298511"/>
                </a:moveTo>
                <a:lnTo>
                  <a:pt x="131699" y="331088"/>
                </a:lnTo>
                <a:lnTo>
                  <a:pt x="204995" y="331088"/>
                </a:lnTo>
                <a:lnTo>
                  <a:pt x="151557" y="298511"/>
                </a:lnTo>
                <a:close/>
              </a:path>
              <a:path w="309879" h="474345">
                <a:moveTo>
                  <a:pt x="244347" y="0"/>
                </a:moveTo>
                <a:lnTo>
                  <a:pt x="86490" y="258844"/>
                </a:lnTo>
                <a:lnTo>
                  <a:pt x="151557" y="298511"/>
                </a:lnTo>
                <a:lnTo>
                  <a:pt x="309371" y="39624"/>
                </a:lnTo>
                <a:lnTo>
                  <a:pt x="244347" y="0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44240" y="9778504"/>
            <a:ext cx="3637915" cy="466725"/>
          </a:xfrm>
          <a:custGeom>
            <a:avLst/>
            <a:gdLst/>
            <a:ahLst/>
            <a:cxnLst/>
            <a:rect l="l" t="t" r="r" b="b"/>
            <a:pathLst>
              <a:path w="3637915" h="466725">
                <a:moveTo>
                  <a:pt x="0" y="77787"/>
                </a:moveTo>
                <a:lnTo>
                  <a:pt x="6107" y="47507"/>
                </a:lnTo>
                <a:lnTo>
                  <a:pt x="22764" y="22782"/>
                </a:lnTo>
                <a:lnTo>
                  <a:pt x="47470" y="6112"/>
                </a:lnTo>
                <a:lnTo>
                  <a:pt x="77724" y="0"/>
                </a:lnTo>
                <a:lnTo>
                  <a:pt x="3560064" y="0"/>
                </a:lnTo>
                <a:lnTo>
                  <a:pt x="3590391" y="6112"/>
                </a:lnTo>
                <a:lnTo>
                  <a:pt x="3615134" y="22782"/>
                </a:lnTo>
                <a:lnTo>
                  <a:pt x="3631805" y="47507"/>
                </a:lnTo>
                <a:lnTo>
                  <a:pt x="3637915" y="77787"/>
                </a:lnTo>
                <a:lnTo>
                  <a:pt x="3637915" y="388937"/>
                </a:lnTo>
                <a:lnTo>
                  <a:pt x="3631805" y="419217"/>
                </a:lnTo>
                <a:lnTo>
                  <a:pt x="3615134" y="443942"/>
                </a:lnTo>
                <a:lnTo>
                  <a:pt x="3590391" y="460612"/>
                </a:lnTo>
                <a:lnTo>
                  <a:pt x="3560064" y="466725"/>
                </a:lnTo>
                <a:lnTo>
                  <a:pt x="77724" y="466725"/>
                </a:lnTo>
                <a:lnTo>
                  <a:pt x="47470" y="460612"/>
                </a:lnTo>
                <a:lnTo>
                  <a:pt x="22764" y="443942"/>
                </a:lnTo>
                <a:lnTo>
                  <a:pt x="6107" y="419217"/>
                </a:lnTo>
                <a:lnTo>
                  <a:pt x="0" y="388937"/>
                </a:lnTo>
                <a:lnTo>
                  <a:pt x="0" y="77787"/>
                </a:lnTo>
                <a:close/>
              </a:path>
            </a:pathLst>
          </a:custGeom>
          <a:ln w="38100">
            <a:solidFill>
              <a:srgbClr val="843B0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715568" y="3851275"/>
            <a:ext cx="6328410" cy="6332855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01600" marR="93980" algn="just">
              <a:lnSpc>
                <a:spcPct val="101899"/>
              </a:lnSpc>
              <a:spcBef>
                <a:spcPts val="70"/>
              </a:spcBef>
            </a:pPr>
            <a:r>
              <a:rPr sz="1200" i="1" spc="-105" dirty="0">
                <a:latin typeface="Arial"/>
                <a:cs typeface="Arial"/>
              </a:rPr>
              <a:t>On </a:t>
            </a:r>
            <a:r>
              <a:rPr sz="1200" i="1" spc="-30" dirty="0">
                <a:latin typeface="Arial"/>
                <a:cs typeface="Arial"/>
              </a:rPr>
              <a:t>sait </a:t>
            </a:r>
            <a:r>
              <a:rPr sz="1200" i="1" spc="-65" dirty="0">
                <a:latin typeface="Arial"/>
                <a:cs typeface="Arial"/>
              </a:rPr>
              <a:t>encore </a:t>
            </a:r>
            <a:r>
              <a:rPr sz="1200" i="1" spc="-70" dirty="0">
                <a:latin typeface="Arial"/>
                <a:cs typeface="Arial"/>
              </a:rPr>
              <a:t>peu </a:t>
            </a:r>
            <a:r>
              <a:rPr sz="1200" i="1" spc="-75" dirty="0">
                <a:latin typeface="Arial"/>
                <a:cs typeface="Arial"/>
              </a:rPr>
              <a:t>de </a:t>
            </a:r>
            <a:r>
              <a:rPr sz="1200" i="1" spc="-90" dirty="0">
                <a:latin typeface="Arial"/>
                <a:cs typeface="Arial"/>
              </a:rPr>
              <a:t>chose </a:t>
            </a:r>
            <a:r>
              <a:rPr sz="1200" i="1" spc="-65" dirty="0">
                <a:latin typeface="Arial"/>
                <a:cs typeface="Arial"/>
              </a:rPr>
              <a:t>sur </a:t>
            </a:r>
            <a:r>
              <a:rPr sz="1200" i="1" spc="-114" dirty="0">
                <a:latin typeface="Arial"/>
                <a:cs typeface="Arial"/>
              </a:rPr>
              <a:t>ces </a:t>
            </a:r>
            <a:r>
              <a:rPr sz="1200" i="1" spc="-50" dirty="0">
                <a:latin typeface="Arial"/>
                <a:cs typeface="Arial"/>
              </a:rPr>
              <a:t>mystérieux </a:t>
            </a:r>
            <a:r>
              <a:rPr sz="1200" i="1" spc="-40" dirty="0">
                <a:latin typeface="Arial"/>
                <a:cs typeface="Arial"/>
              </a:rPr>
              <a:t>trous </a:t>
            </a:r>
            <a:r>
              <a:rPr sz="1200" i="1" spc="-70" dirty="0">
                <a:latin typeface="Arial"/>
                <a:cs typeface="Arial"/>
              </a:rPr>
              <a:t>que </a:t>
            </a:r>
            <a:r>
              <a:rPr sz="1200" i="1" spc="-20" dirty="0">
                <a:latin typeface="Arial"/>
                <a:cs typeface="Arial"/>
              </a:rPr>
              <a:t>l’on </a:t>
            </a:r>
            <a:r>
              <a:rPr sz="1200" i="1" spc="-35" dirty="0">
                <a:latin typeface="Arial"/>
                <a:cs typeface="Arial"/>
              </a:rPr>
              <a:t>trouve </a:t>
            </a:r>
            <a:r>
              <a:rPr sz="1200" i="1" spc="-75" dirty="0">
                <a:latin typeface="Arial"/>
                <a:cs typeface="Arial"/>
              </a:rPr>
              <a:t>dans </a:t>
            </a:r>
            <a:r>
              <a:rPr sz="1200" i="1" spc="-60" dirty="0">
                <a:latin typeface="Arial"/>
                <a:cs typeface="Arial"/>
              </a:rPr>
              <a:t>l’espace. </a:t>
            </a:r>
            <a:r>
              <a:rPr sz="1200" i="1" spc="-75" dirty="0">
                <a:latin typeface="Arial"/>
                <a:cs typeface="Arial"/>
              </a:rPr>
              <a:t>Cependant les  recherches </a:t>
            </a:r>
            <a:r>
              <a:rPr sz="1200" i="1" spc="-55" dirty="0">
                <a:latin typeface="Arial"/>
                <a:cs typeface="Arial"/>
              </a:rPr>
              <a:t>avancent </a:t>
            </a:r>
            <a:r>
              <a:rPr sz="1200" i="1" spc="-20" dirty="0">
                <a:latin typeface="Arial"/>
                <a:cs typeface="Arial"/>
              </a:rPr>
              <a:t>et </a:t>
            </a:r>
            <a:r>
              <a:rPr sz="1200" i="1" spc="-80" dirty="0">
                <a:latin typeface="Arial"/>
                <a:cs typeface="Arial"/>
              </a:rPr>
              <a:t>les </a:t>
            </a:r>
            <a:r>
              <a:rPr sz="1200" i="1" spc="-50" dirty="0">
                <a:latin typeface="Arial"/>
                <a:cs typeface="Arial"/>
              </a:rPr>
              <a:t>scientifiques peuvent </a:t>
            </a:r>
            <a:r>
              <a:rPr sz="1200" i="1" spc="-30" dirty="0">
                <a:latin typeface="Arial"/>
                <a:cs typeface="Arial"/>
              </a:rPr>
              <a:t>aujourd’hui émettre </a:t>
            </a:r>
            <a:r>
              <a:rPr sz="1200" i="1" spc="-75" dirty="0">
                <a:latin typeface="Arial"/>
                <a:cs typeface="Arial"/>
              </a:rPr>
              <a:t>de nombreuses </a:t>
            </a:r>
            <a:r>
              <a:rPr sz="1200" i="1" spc="-45" dirty="0">
                <a:latin typeface="Arial"/>
                <a:cs typeface="Arial"/>
              </a:rPr>
              <a:t>théories. </a:t>
            </a:r>
            <a:r>
              <a:rPr sz="1200" i="1" spc="-80" dirty="0">
                <a:latin typeface="Arial"/>
                <a:cs typeface="Arial"/>
              </a:rPr>
              <a:t>Leur  </a:t>
            </a:r>
            <a:r>
              <a:rPr sz="1200" i="1" spc="-65" dirty="0">
                <a:latin typeface="Arial"/>
                <a:cs typeface="Arial"/>
              </a:rPr>
              <a:t>existence </a:t>
            </a:r>
            <a:r>
              <a:rPr sz="1200" i="1" spc="-40" dirty="0">
                <a:latin typeface="Arial"/>
                <a:cs typeface="Arial"/>
              </a:rPr>
              <a:t>n’est </a:t>
            </a:r>
            <a:r>
              <a:rPr sz="1200" i="1" spc="-60" dirty="0">
                <a:latin typeface="Arial"/>
                <a:cs typeface="Arial"/>
              </a:rPr>
              <a:t>prouvée </a:t>
            </a:r>
            <a:r>
              <a:rPr sz="1200" i="1" spc="-70" dirty="0">
                <a:latin typeface="Arial"/>
                <a:cs typeface="Arial"/>
              </a:rPr>
              <a:t>que </a:t>
            </a:r>
            <a:r>
              <a:rPr sz="1200" i="1" spc="-65" dirty="0">
                <a:latin typeface="Arial"/>
                <a:cs typeface="Arial"/>
              </a:rPr>
              <a:t>depuis </a:t>
            </a:r>
            <a:r>
              <a:rPr sz="1200" i="1" spc="-45" dirty="0">
                <a:latin typeface="Arial"/>
                <a:cs typeface="Arial"/>
              </a:rPr>
              <a:t>le </a:t>
            </a:r>
            <a:r>
              <a:rPr sz="1200" i="1" spc="-55" dirty="0">
                <a:latin typeface="Arial"/>
                <a:cs typeface="Arial"/>
              </a:rPr>
              <a:t>20</a:t>
            </a:r>
            <a:r>
              <a:rPr sz="1200" i="1" spc="-82" baseline="27777" dirty="0">
                <a:latin typeface="Arial"/>
                <a:cs typeface="Arial"/>
              </a:rPr>
              <a:t>ème </a:t>
            </a:r>
            <a:r>
              <a:rPr sz="1200" i="1" spc="-70" dirty="0">
                <a:latin typeface="Arial"/>
                <a:cs typeface="Arial"/>
              </a:rPr>
              <a:t>siècle, </a:t>
            </a:r>
            <a:r>
              <a:rPr sz="1200" i="1" spc="-60" dirty="0">
                <a:latin typeface="Arial"/>
                <a:cs typeface="Arial"/>
              </a:rPr>
              <a:t>mais </a:t>
            </a:r>
            <a:r>
              <a:rPr sz="1200" i="1" spc="-45" dirty="0">
                <a:latin typeface="Arial"/>
                <a:cs typeface="Arial"/>
              </a:rPr>
              <a:t>déjà </a:t>
            </a:r>
            <a:r>
              <a:rPr sz="1200" i="1" spc="-50" dirty="0">
                <a:latin typeface="Arial"/>
                <a:cs typeface="Arial"/>
              </a:rPr>
              <a:t>au </a:t>
            </a:r>
            <a:r>
              <a:rPr sz="1200" i="1" spc="-55" dirty="0">
                <a:latin typeface="Arial"/>
                <a:cs typeface="Arial"/>
              </a:rPr>
              <a:t>18</a:t>
            </a:r>
            <a:r>
              <a:rPr sz="1200" i="1" spc="-82" baseline="27777" dirty="0">
                <a:latin typeface="Arial"/>
                <a:cs typeface="Arial"/>
              </a:rPr>
              <a:t>ème </a:t>
            </a:r>
            <a:r>
              <a:rPr sz="1200" i="1" spc="-70" dirty="0">
                <a:latin typeface="Arial"/>
                <a:cs typeface="Arial"/>
              </a:rPr>
              <a:t>siècle, </a:t>
            </a:r>
            <a:r>
              <a:rPr sz="1200" i="1" spc="-95" dirty="0">
                <a:latin typeface="Arial"/>
                <a:cs typeface="Arial"/>
              </a:rPr>
              <a:t>John </a:t>
            </a:r>
            <a:r>
              <a:rPr sz="1200" i="1" spc="-30" dirty="0">
                <a:latin typeface="Arial"/>
                <a:cs typeface="Arial"/>
              </a:rPr>
              <a:t>Michell </a:t>
            </a:r>
            <a:r>
              <a:rPr sz="1200" i="1" spc="-15" dirty="0">
                <a:latin typeface="Arial"/>
                <a:cs typeface="Arial"/>
              </a:rPr>
              <a:t>et </a:t>
            </a:r>
            <a:r>
              <a:rPr sz="1200" i="1" spc="-55" dirty="0">
                <a:latin typeface="Arial"/>
                <a:cs typeface="Arial"/>
              </a:rPr>
              <a:t>Pierre-  </a:t>
            </a:r>
            <a:r>
              <a:rPr sz="1200" i="1" spc="-85" dirty="0">
                <a:latin typeface="Arial"/>
                <a:cs typeface="Arial"/>
              </a:rPr>
              <a:t>Simon </a:t>
            </a:r>
            <a:r>
              <a:rPr sz="1200" i="1" spc="-75" dirty="0">
                <a:latin typeface="Arial"/>
                <a:cs typeface="Arial"/>
              </a:rPr>
              <a:t>Laplace </a:t>
            </a:r>
            <a:r>
              <a:rPr sz="1200" i="1" spc="-35" dirty="0">
                <a:latin typeface="Arial"/>
                <a:cs typeface="Arial"/>
              </a:rPr>
              <a:t>avaient </a:t>
            </a:r>
            <a:r>
              <a:rPr sz="1200" i="1" spc="-70" dirty="0">
                <a:latin typeface="Arial"/>
                <a:cs typeface="Arial"/>
              </a:rPr>
              <a:t>émis </a:t>
            </a:r>
            <a:r>
              <a:rPr sz="1200" i="1" spc="-50" dirty="0">
                <a:latin typeface="Arial"/>
                <a:cs typeface="Arial"/>
              </a:rPr>
              <a:t>l’hypothèse </a:t>
            </a:r>
            <a:r>
              <a:rPr sz="1200" i="1" spc="-70" dirty="0">
                <a:latin typeface="Arial"/>
                <a:cs typeface="Arial"/>
              </a:rPr>
              <a:t>que </a:t>
            </a:r>
            <a:r>
              <a:rPr sz="1200" i="1" spc="-75" dirty="0">
                <a:latin typeface="Arial"/>
                <a:cs typeface="Arial"/>
              </a:rPr>
              <a:t>de </a:t>
            </a:r>
            <a:r>
              <a:rPr sz="1200" i="1" spc="-40" dirty="0">
                <a:latin typeface="Arial"/>
                <a:cs typeface="Arial"/>
              </a:rPr>
              <a:t>tels </a:t>
            </a:r>
            <a:r>
              <a:rPr sz="1200" i="1" spc="-55" dirty="0">
                <a:latin typeface="Arial"/>
                <a:cs typeface="Arial"/>
              </a:rPr>
              <a:t>« </a:t>
            </a:r>
            <a:r>
              <a:rPr sz="1200" i="1" spc="-45" dirty="0">
                <a:latin typeface="Arial"/>
                <a:cs typeface="Arial"/>
              </a:rPr>
              <a:t>objets </a:t>
            </a:r>
            <a:r>
              <a:rPr sz="1200" i="1" spc="-55" dirty="0">
                <a:latin typeface="Arial"/>
                <a:cs typeface="Arial"/>
              </a:rPr>
              <a:t>» </a:t>
            </a:r>
            <a:r>
              <a:rPr sz="1200" i="1" spc="-40" dirty="0">
                <a:latin typeface="Arial"/>
                <a:cs typeface="Arial"/>
              </a:rPr>
              <a:t>pouvaient</a:t>
            </a:r>
            <a:r>
              <a:rPr sz="1200" i="1" spc="-65" dirty="0">
                <a:latin typeface="Arial"/>
                <a:cs typeface="Arial"/>
              </a:rPr>
              <a:t> </a:t>
            </a:r>
            <a:r>
              <a:rPr sz="1200" i="1" spc="-45" dirty="0">
                <a:latin typeface="Arial"/>
                <a:cs typeface="Arial"/>
              </a:rPr>
              <a:t>exister.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50">
              <a:latin typeface="Arial"/>
              <a:cs typeface="Arial"/>
            </a:endParaRPr>
          </a:p>
          <a:p>
            <a:pPr marL="101600">
              <a:lnSpc>
                <a:spcPct val="100000"/>
              </a:lnSpc>
            </a:pPr>
            <a:r>
              <a:rPr sz="1200" u="sng" spc="-30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2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C’est quoi</a:t>
            </a:r>
            <a:r>
              <a:rPr sz="1200" b="1" u="sng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?</a:t>
            </a:r>
            <a:endParaRPr sz="1200">
              <a:latin typeface="Carlito"/>
              <a:cs typeface="Carlito"/>
            </a:endParaRPr>
          </a:p>
          <a:p>
            <a:pPr marL="101600" marR="2273935" algn="just">
              <a:lnSpc>
                <a:spcPct val="101699"/>
              </a:lnSpc>
            </a:pPr>
            <a:r>
              <a:rPr sz="1200" dirty="0">
                <a:latin typeface="Carlito"/>
                <a:cs typeface="Carlito"/>
              </a:rPr>
              <a:t>Un </a:t>
            </a:r>
            <a:r>
              <a:rPr sz="1200" spc="-5" dirty="0">
                <a:latin typeface="Carlito"/>
                <a:cs typeface="Carlito"/>
              </a:rPr>
              <a:t>trou noir </a:t>
            </a:r>
            <a:r>
              <a:rPr sz="1200" spc="-10" dirty="0">
                <a:latin typeface="Carlito"/>
                <a:cs typeface="Carlito"/>
              </a:rPr>
              <a:t>se </a:t>
            </a:r>
            <a:r>
              <a:rPr sz="1200" spc="-5" dirty="0">
                <a:latin typeface="Carlito"/>
                <a:cs typeface="Carlito"/>
              </a:rPr>
              <a:t>trouve </a:t>
            </a:r>
            <a:r>
              <a:rPr sz="1200" dirty="0">
                <a:latin typeface="Carlito"/>
                <a:cs typeface="Carlito"/>
              </a:rPr>
              <a:t>dans l’espace, et </a:t>
            </a:r>
            <a:r>
              <a:rPr sz="1200" spc="-5" dirty="0">
                <a:latin typeface="Carlito"/>
                <a:cs typeface="Carlito"/>
              </a:rPr>
              <a:t>attire tout sur son  </a:t>
            </a:r>
            <a:r>
              <a:rPr sz="1200" dirty="0">
                <a:latin typeface="Carlito"/>
                <a:cs typeface="Carlito"/>
              </a:rPr>
              <a:t>passage, </a:t>
            </a:r>
            <a:r>
              <a:rPr sz="1200" spc="-5" dirty="0">
                <a:latin typeface="Carlito"/>
                <a:cs typeface="Carlito"/>
              </a:rPr>
              <a:t>comme un aspirateur géant </a:t>
            </a:r>
            <a:r>
              <a:rPr sz="1200" dirty="0">
                <a:latin typeface="Carlito"/>
                <a:cs typeface="Carlito"/>
              </a:rPr>
              <a:t>ultra-puissant. Il est  </a:t>
            </a:r>
            <a:r>
              <a:rPr sz="1200" spc="-5" dirty="0">
                <a:latin typeface="Carlito"/>
                <a:cs typeface="Carlito"/>
              </a:rPr>
              <a:t>tellement puissant qu’il </a:t>
            </a:r>
            <a:r>
              <a:rPr sz="1200" dirty="0">
                <a:latin typeface="Carlito"/>
                <a:cs typeface="Carlito"/>
              </a:rPr>
              <a:t>aspire </a:t>
            </a:r>
            <a:r>
              <a:rPr sz="1200" spc="-5" dirty="0">
                <a:latin typeface="Carlito"/>
                <a:cs typeface="Carlito"/>
              </a:rPr>
              <a:t>même </a:t>
            </a:r>
            <a:r>
              <a:rPr sz="1200" dirty="0">
                <a:latin typeface="Carlito"/>
                <a:cs typeface="Carlito"/>
              </a:rPr>
              <a:t>la</a:t>
            </a:r>
            <a:r>
              <a:rPr sz="1200" spc="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lumière.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Carlito"/>
              <a:cs typeface="Carlito"/>
            </a:endParaRPr>
          </a:p>
          <a:p>
            <a:pPr marL="101600" algn="just">
              <a:lnSpc>
                <a:spcPct val="100000"/>
              </a:lnSpc>
            </a:pPr>
            <a:r>
              <a:rPr sz="12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Comment </a:t>
            </a:r>
            <a:r>
              <a:rPr sz="12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se forme un trou </a:t>
            </a:r>
            <a:r>
              <a:rPr sz="12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noir</a:t>
            </a:r>
            <a:r>
              <a:rPr sz="1200" b="1" u="sng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?</a:t>
            </a:r>
            <a:endParaRPr sz="1200">
              <a:latin typeface="Carlito"/>
              <a:cs typeface="Carlito"/>
            </a:endParaRPr>
          </a:p>
          <a:p>
            <a:pPr marL="101600" marR="95885" algn="just">
              <a:lnSpc>
                <a:spcPct val="101699"/>
              </a:lnSpc>
            </a:pPr>
            <a:r>
              <a:rPr sz="1200" dirty="0">
                <a:latin typeface="Carlito"/>
                <a:cs typeface="Carlito"/>
              </a:rPr>
              <a:t>Un </a:t>
            </a:r>
            <a:r>
              <a:rPr sz="1200" spc="-5" dirty="0">
                <a:latin typeface="Carlito"/>
                <a:cs typeface="Carlito"/>
              </a:rPr>
              <a:t>trou noir </a:t>
            </a:r>
            <a:r>
              <a:rPr sz="1200" dirty="0">
                <a:latin typeface="Carlito"/>
                <a:cs typeface="Carlito"/>
              </a:rPr>
              <a:t>provient de la mort </a:t>
            </a:r>
            <a:r>
              <a:rPr sz="1200" spc="-5" dirty="0">
                <a:latin typeface="Carlito"/>
                <a:cs typeface="Carlito"/>
              </a:rPr>
              <a:t>d’une étoile ayant </a:t>
            </a:r>
            <a:r>
              <a:rPr sz="1200" dirty="0">
                <a:latin typeface="Carlito"/>
                <a:cs typeface="Carlito"/>
              </a:rPr>
              <a:t>une masse </a:t>
            </a:r>
            <a:r>
              <a:rPr sz="1200" spc="-5" dirty="0">
                <a:latin typeface="Carlito"/>
                <a:cs typeface="Carlito"/>
              </a:rPr>
              <a:t>importante. Lorsqu’une </a:t>
            </a:r>
            <a:r>
              <a:rPr sz="1200" dirty="0">
                <a:latin typeface="Carlito"/>
                <a:cs typeface="Carlito"/>
              </a:rPr>
              <a:t>étoile </a:t>
            </a:r>
            <a:r>
              <a:rPr sz="1200" spc="-5" dirty="0">
                <a:latin typeface="Carlito"/>
                <a:cs typeface="Carlito"/>
              </a:rPr>
              <a:t>assez  </a:t>
            </a:r>
            <a:r>
              <a:rPr sz="1200" dirty="0">
                <a:latin typeface="Carlito"/>
                <a:cs typeface="Carlito"/>
              </a:rPr>
              <a:t>massive arrive </a:t>
            </a:r>
            <a:r>
              <a:rPr sz="1200" spc="-5" dirty="0">
                <a:latin typeface="Carlito"/>
                <a:cs typeface="Carlito"/>
              </a:rPr>
              <a:t>en fin </a:t>
            </a:r>
            <a:r>
              <a:rPr sz="1200" dirty="0">
                <a:latin typeface="Carlito"/>
                <a:cs typeface="Carlito"/>
              </a:rPr>
              <a:t>de </a:t>
            </a:r>
            <a:r>
              <a:rPr sz="1200" spc="-5" dirty="0">
                <a:latin typeface="Carlito"/>
                <a:cs typeface="Carlito"/>
              </a:rPr>
              <a:t>vie, elle </a:t>
            </a:r>
            <a:r>
              <a:rPr sz="1200" dirty="0">
                <a:latin typeface="Carlito"/>
                <a:cs typeface="Carlito"/>
              </a:rPr>
              <a:t>va </a:t>
            </a:r>
            <a:r>
              <a:rPr sz="1200" spc="-5" dirty="0">
                <a:latin typeface="Carlito"/>
                <a:cs typeface="Carlito"/>
              </a:rPr>
              <a:t>avoir tendance </a:t>
            </a:r>
            <a:r>
              <a:rPr sz="1200" dirty="0">
                <a:latin typeface="Carlito"/>
                <a:cs typeface="Carlito"/>
              </a:rPr>
              <a:t>à </a:t>
            </a:r>
            <a:r>
              <a:rPr sz="1200" spc="-5" dirty="0">
                <a:latin typeface="Carlito"/>
                <a:cs typeface="Carlito"/>
              </a:rPr>
              <a:t>s’attirer sur elle-même, comme si </a:t>
            </a:r>
            <a:r>
              <a:rPr sz="1200" dirty="0">
                <a:latin typeface="Carlito"/>
                <a:cs typeface="Carlito"/>
              </a:rPr>
              <a:t>la </a:t>
            </a:r>
            <a:r>
              <a:rPr sz="1200" spc="-5" dirty="0">
                <a:latin typeface="Carlito"/>
                <a:cs typeface="Carlito"/>
              </a:rPr>
              <a:t>Terre</a:t>
            </a:r>
            <a:r>
              <a:rPr sz="1200" spc="-19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était  attirée</a:t>
            </a:r>
            <a:r>
              <a:rPr sz="1200" spc="80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par</a:t>
            </a:r>
            <a:r>
              <a:rPr sz="1200" spc="7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son</a:t>
            </a:r>
            <a:r>
              <a:rPr sz="1200" spc="8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propre</a:t>
            </a:r>
            <a:r>
              <a:rPr sz="1200" spc="6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noyau.</a:t>
            </a:r>
            <a:r>
              <a:rPr sz="1200" spc="8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C’est</a:t>
            </a:r>
            <a:r>
              <a:rPr sz="1200" spc="80" dirty="0">
                <a:latin typeface="Carlito"/>
                <a:cs typeface="Carlito"/>
              </a:rPr>
              <a:t> </a:t>
            </a:r>
            <a:r>
              <a:rPr sz="1200" spc="-10" dirty="0">
                <a:latin typeface="Carlito"/>
                <a:cs typeface="Carlito"/>
              </a:rPr>
              <a:t>le</a:t>
            </a:r>
            <a:r>
              <a:rPr sz="1200" spc="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même</a:t>
            </a:r>
            <a:r>
              <a:rPr sz="1200" spc="10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principe</a:t>
            </a:r>
            <a:r>
              <a:rPr sz="1200" spc="7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que</a:t>
            </a:r>
            <a:r>
              <a:rPr sz="1200" spc="7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la</a:t>
            </a:r>
            <a:endParaRPr sz="1200">
              <a:latin typeface="Carlito"/>
              <a:cs typeface="Carlito"/>
            </a:endParaRPr>
          </a:p>
          <a:p>
            <a:pPr marL="101600" algn="just">
              <a:lnSpc>
                <a:spcPct val="100000"/>
              </a:lnSpc>
              <a:spcBef>
                <a:spcPts val="25"/>
              </a:spcBef>
            </a:pPr>
            <a:r>
              <a:rPr sz="1200" dirty="0">
                <a:latin typeface="Carlito"/>
                <a:cs typeface="Carlito"/>
              </a:rPr>
              <a:t>gravité  </a:t>
            </a:r>
            <a:r>
              <a:rPr sz="1200" spc="-5" dirty="0">
                <a:latin typeface="Carlito"/>
                <a:cs typeface="Carlito"/>
              </a:rPr>
              <a:t>qui  nous  attire sur  </a:t>
            </a:r>
            <a:r>
              <a:rPr sz="1200" dirty="0">
                <a:latin typeface="Carlito"/>
                <a:cs typeface="Carlito"/>
              </a:rPr>
              <a:t>la  </a:t>
            </a:r>
            <a:r>
              <a:rPr sz="1200" spc="-5" dirty="0">
                <a:latin typeface="Carlito"/>
                <a:cs typeface="Carlito"/>
              </a:rPr>
              <a:t>Terre,  </a:t>
            </a:r>
            <a:r>
              <a:rPr sz="1200" dirty="0">
                <a:latin typeface="Carlito"/>
                <a:cs typeface="Carlito"/>
              </a:rPr>
              <a:t>mais  à  </a:t>
            </a:r>
            <a:r>
              <a:rPr sz="1200" spc="-5" dirty="0">
                <a:latin typeface="Carlito"/>
                <a:cs typeface="Carlito"/>
              </a:rPr>
              <a:t>des</a:t>
            </a:r>
            <a:r>
              <a:rPr sz="1200" spc="-7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puissances</a:t>
            </a:r>
            <a:endParaRPr sz="1200">
              <a:latin typeface="Carlito"/>
              <a:cs typeface="Carlito"/>
            </a:endParaRPr>
          </a:p>
          <a:p>
            <a:pPr marL="101600" marR="2428875" algn="just">
              <a:lnSpc>
                <a:spcPct val="101699"/>
              </a:lnSpc>
              <a:spcBef>
                <a:spcPts val="10"/>
              </a:spcBef>
            </a:pPr>
            <a:r>
              <a:rPr sz="1200" spc="-5" dirty="0">
                <a:latin typeface="Carlito"/>
                <a:cs typeface="Carlito"/>
              </a:rPr>
              <a:t>incroyablement plus élevées. L’étoile </a:t>
            </a:r>
            <a:r>
              <a:rPr sz="1200" dirty="0">
                <a:latin typeface="Carlito"/>
                <a:cs typeface="Carlito"/>
              </a:rPr>
              <a:t>va </a:t>
            </a:r>
            <a:r>
              <a:rPr sz="1200" spc="-5" dirty="0">
                <a:latin typeface="Carlito"/>
                <a:cs typeface="Carlito"/>
              </a:rPr>
              <a:t>résister </a:t>
            </a:r>
            <a:r>
              <a:rPr sz="1200" dirty="0">
                <a:latin typeface="Carlito"/>
                <a:cs typeface="Carlito"/>
              </a:rPr>
              <a:t>un </a:t>
            </a:r>
            <a:r>
              <a:rPr sz="1200" spc="-5" dirty="0">
                <a:latin typeface="Carlito"/>
                <a:cs typeface="Carlito"/>
              </a:rPr>
              <a:t>certain  </a:t>
            </a:r>
            <a:r>
              <a:rPr sz="1200" dirty="0">
                <a:latin typeface="Carlito"/>
                <a:cs typeface="Carlito"/>
              </a:rPr>
              <a:t>temps en </a:t>
            </a:r>
            <a:r>
              <a:rPr sz="1200" spc="-5" dirty="0">
                <a:latin typeface="Carlito"/>
                <a:cs typeface="Carlito"/>
              </a:rPr>
              <a:t>brûlant un gaz </a:t>
            </a:r>
            <a:r>
              <a:rPr sz="1200" dirty="0">
                <a:latin typeface="Carlito"/>
                <a:cs typeface="Carlito"/>
              </a:rPr>
              <a:t>– </a:t>
            </a:r>
            <a:r>
              <a:rPr sz="1200" spc="-5" dirty="0">
                <a:latin typeface="Carlito"/>
                <a:cs typeface="Carlito"/>
              </a:rPr>
              <a:t>l’hydrogène </a:t>
            </a:r>
            <a:r>
              <a:rPr sz="1200" dirty="0">
                <a:latin typeface="Carlito"/>
                <a:cs typeface="Carlito"/>
              </a:rPr>
              <a:t>– </a:t>
            </a:r>
            <a:r>
              <a:rPr sz="1200" spc="-5" dirty="0">
                <a:latin typeface="Carlito"/>
                <a:cs typeface="Carlito"/>
              </a:rPr>
              <a:t>puis, lorsqu’elle  </a:t>
            </a:r>
            <a:r>
              <a:rPr sz="1200" dirty="0">
                <a:latin typeface="Carlito"/>
                <a:cs typeface="Carlito"/>
              </a:rPr>
              <a:t>n’aura  </a:t>
            </a:r>
            <a:r>
              <a:rPr sz="1200" spc="-5" dirty="0">
                <a:latin typeface="Carlito"/>
                <a:cs typeface="Carlito"/>
              </a:rPr>
              <a:t>plus  d’hydrogène   pour   résister   </a:t>
            </a:r>
            <a:r>
              <a:rPr sz="1200" dirty="0">
                <a:latin typeface="Carlito"/>
                <a:cs typeface="Carlito"/>
              </a:rPr>
              <a:t>à  </a:t>
            </a:r>
            <a:r>
              <a:rPr sz="1200" spc="-5" dirty="0">
                <a:latin typeface="Carlito"/>
                <a:cs typeface="Carlito"/>
              </a:rPr>
              <a:t>l’attraction,</a:t>
            </a:r>
            <a:r>
              <a:rPr sz="1200" spc="24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son</a:t>
            </a:r>
            <a:endParaRPr sz="1200">
              <a:latin typeface="Carlito"/>
              <a:cs typeface="Carlito"/>
            </a:endParaRPr>
          </a:p>
          <a:p>
            <a:pPr marL="101600" marR="101600" algn="just">
              <a:lnSpc>
                <a:spcPct val="101699"/>
              </a:lnSpc>
            </a:pPr>
            <a:r>
              <a:rPr sz="1200" spc="-5" dirty="0">
                <a:latin typeface="Carlito"/>
                <a:cs typeface="Carlito"/>
              </a:rPr>
              <a:t>noyau </a:t>
            </a:r>
            <a:r>
              <a:rPr sz="1200" dirty="0">
                <a:latin typeface="Carlito"/>
                <a:cs typeface="Carlito"/>
              </a:rPr>
              <a:t>va </a:t>
            </a:r>
            <a:r>
              <a:rPr sz="1200" spc="-5" dirty="0">
                <a:latin typeface="Carlito"/>
                <a:cs typeface="Carlito"/>
              </a:rPr>
              <a:t>l’aspirer </a:t>
            </a:r>
            <a:r>
              <a:rPr sz="1200" dirty="0">
                <a:latin typeface="Carlito"/>
                <a:cs typeface="Carlito"/>
              </a:rPr>
              <a:t>et </a:t>
            </a:r>
            <a:r>
              <a:rPr sz="1200" spc="-5" dirty="0">
                <a:latin typeface="Carlito"/>
                <a:cs typeface="Carlito"/>
              </a:rPr>
              <a:t>elle formera </a:t>
            </a:r>
            <a:r>
              <a:rPr sz="1200" dirty="0">
                <a:latin typeface="Carlito"/>
                <a:cs typeface="Carlito"/>
              </a:rPr>
              <a:t>un </a:t>
            </a:r>
            <a:r>
              <a:rPr sz="1200" spc="-5" dirty="0">
                <a:latin typeface="Carlito"/>
                <a:cs typeface="Carlito"/>
              </a:rPr>
              <a:t>trou noir. Le trou noir attire tout sur </a:t>
            </a:r>
            <a:r>
              <a:rPr sz="1200" spc="-10" dirty="0">
                <a:latin typeface="Carlito"/>
                <a:cs typeface="Carlito"/>
              </a:rPr>
              <a:t>son </a:t>
            </a:r>
            <a:r>
              <a:rPr sz="1200" dirty="0">
                <a:latin typeface="Carlito"/>
                <a:cs typeface="Carlito"/>
              </a:rPr>
              <a:t>passage, </a:t>
            </a:r>
            <a:r>
              <a:rPr sz="1200" spc="-5" dirty="0">
                <a:latin typeface="Carlito"/>
                <a:cs typeface="Carlito"/>
              </a:rPr>
              <a:t>même </a:t>
            </a:r>
            <a:r>
              <a:rPr sz="1200" spc="-10" dirty="0">
                <a:latin typeface="Carlito"/>
                <a:cs typeface="Carlito"/>
              </a:rPr>
              <a:t>la  </a:t>
            </a:r>
            <a:r>
              <a:rPr sz="1200" dirty="0">
                <a:latin typeface="Carlito"/>
                <a:cs typeface="Carlito"/>
              </a:rPr>
              <a:t>lumière et </a:t>
            </a:r>
            <a:r>
              <a:rPr sz="1200" spc="-5" dirty="0">
                <a:latin typeface="Carlito"/>
                <a:cs typeface="Carlito"/>
              </a:rPr>
              <a:t>d’autres </a:t>
            </a:r>
            <a:r>
              <a:rPr sz="1200" dirty="0">
                <a:latin typeface="Carlito"/>
                <a:cs typeface="Carlito"/>
              </a:rPr>
              <a:t>trous </a:t>
            </a:r>
            <a:r>
              <a:rPr sz="1200" spc="-5" dirty="0">
                <a:latin typeface="Carlito"/>
                <a:cs typeface="Carlito"/>
              </a:rPr>
              <a:t>noirs pour former un trou encore </a:t>
            </a:r>
            <a:r>
              <a:rPr sz="1200" dirty="0">
                <a:latin typeface="Carlito"/>
                <a:cs typeface="Carlito"/>
              </a:rPr>
              <a:t>plus</a:t>
            </a:r>
            <a:r>
              <a:rPr sz="1200" spc="-2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grand.</a:t>
            </a:r>
            <a:endParaRPr sz="120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200">
              <a:latin typeface="Carlito"/>
              <a:cs typeface="Carlito"/>
            </a:endParaRPr>
          </a:p>
          <a:p>
            <a:pPr marL="101600" algn="just">
              <a:lnSpc>
                <a:spcPct val="100000"/>
              </a:lnSpc>
            </a:pPr>
            <a:r>
              <a:rPr sz="1200" b="1" u="sng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Comment fait-on pour les détecter</a:t>
            </a:r>
            <a:r>
              <a:rPr sz="1200" b="1" u="sng" spc="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rlito"/>
                <a:cs typeface="Carlito"/>
              </a:rPr>
              <a:t>?</a:t>
            </a:r>
            <a:endParaRPr sz="1200">
              <a:latin typeface="Carlito"/>
              <a:cs typeface="Carlito"/>
            </a:endParaRPr>
          </a:p>
          <a:p>
            <a:pPr marL="101600" marR="95885" algn="just">
              <a:lnSpc>
                <a:spcPct val="101699"/>
              </a:lnSpc>
            </a:pPr>
            <a:r>
              <a:rPr sz="1200" spc="-5" dirty="0">
                <a:latin typeface="Carlito"/>
                <a:cs typeface="Carlito"/>
              </a:rPr>
              <a:t>Comme son nom l’indique, </a:t>
            </a:r>
            <a:r>
              <a:rPr sz="1200" dirty="0">
                <a:latin typeface="Carlito"/>
                <a:cs typeface="Carlito"/>
              </a:rPr>
              <a:t>un </a:t>
            </a:r>
            <a:r>
              <a:rPr sz="1200" spc="-5" dirty="0">
                <a:latin typeface="Carlito"/>
                <a:cs typeface="Carlito"/>
              </a:rPr>
              <a:t>trou noir </a:t>
            </a:r>
            <a:r>
              <a:rPr sz="1200" dirty="0">
                <a:latin typeface="Carlito"/>
                <a:cs typeface="Carlito"/>
              </a:rPr>
              <a:t>est </a:t>
            </a:r>
            <a:r>
              <a:rPr sz="1200" spc="-5" dirty="0">
                <a:latin typeface="Carlito"/>
                <a:cs typeface="Carlito"/>
              </a:rPr>
              <a:t>noir. Dans </a:t>
            </a:r>
            <a:r>
              <a:rPr sz="1200" dirty="0">
                <a:latin typeface="Carlito"/>
                <a:cs typeface="Carlito"/>
              </a:rPr>
              <a:t>l’espace, il ne </a:t>
            </a:r>
            <a:r>
              <a:rPr sz="1200" spc="-5" dirty="0">
                <a:latin typeface="Carlito"/>
                <a:cs typeface="Carlito"/>
              </a:rPr>
              <a:t>se voit donc </a:t>
            </a:r>
            <a:r>
              <a:rPr sz="1200" dirty="0">
                <a:latin typeface="Carlito"/>
                <a:cs typeface="Carlito"/>
              </a:rPr>
              <a:t>pas. </a:t>
            </a:r>
            <a:r>
              <a:rPr sz="1200" spc="-5" dirty="0">
                <a:latin typeface="Carlito"/>
                <a:cs typeface="Carlito"/>
              </a:rPr>
              <a:t>Les  scientifiques ont différentes techniques pour </a:t>
            </a:r>
            <a:r>
              <a:rPr sz="1200" dirty="0">
                <a:latin typeface="Carlito"/>
                <a:cs typeface="Carlito"/>
              </a:rPr>
              <a:t>les </a:t>
            </a:r>
            <a:r>
              <a:rPr sz="1200" spc="-5" dirty="0">
                <a:latin typeface="Carlito"/>
                <a:cs typeface="Carlito"/>
              </a:rPr>
              <a:t>détecter</a:t>
            </a:r>
            <a:r>
              <a:rPr sz="1200" spc="15" dirty="0">
                <a:latin typeface="Carlito"/>
                <a:cs typeface="Carlito"/>
              </a:rPr>
              <a:t> </a:t>
            </a:r>
            <a:r>
              <a:rPr sz="1200" dirty="0">
                <a:latin typeface="Carlito"/>
                <a:cs typeface="Carlito"/>
              </a:rPr>
              <a:t>:</a:t>
            </a:r>
            <a:endParaRPr sz="1200">
              <a:latin typeface="Carlito"/>
              <a:cs typeface="Carlito"/>
            </a:endParaRPr>
          </a:p>
          <a:p>
            <a:pPr marL="101600" marR="95250" algn="just">
              <a:lnSpc>
                <a:spcPct val="101699"/>
              </a:lnSpc>
            </a:pPr>
            <a:r>
              <a:rPr sz="1200" b="1" spc="-5" dirty="0">
                <a:latin typeface="Carlito"/>
                <a:cs typeface="Carlito"/>
              </a:rPr>
              <a:t>Première technique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une étoile est toujours </a:t>
            </a:r>
            <a:r>
              <a:rPr sz="1200" dirty="0">
                <a:latin typeface="Carlito"/>
                <a:cs typeface="Carlito"/>
              </a:rPr>
              <a:t>le centre </a:t>
            </a:r>
            <a:r>
              <a:rPr sz="1200" spc="-5" dirty="0">
                <a:latin typeface="Carlito"/>
                <a:cs typeface="Carlito"/>
              </a:rPr>
              <a:t>d’un système solaire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lorsqu’une </a:t>
            </a:r>
            <a:r>
              <a:rPr sz="1200" dirty="0">
                <a:latin typeface="Carlito"/>
                <a:cs typeface="Carlito"/>
              </a:rPr>
              <a:t>étoile  meure et </a:t>
            </a:r>
            <a:r>
              <a:rPr sz="1200" spc="-5" dirty="0">
                <a:latin typeface="Carlito"/>
                <a:cs typeface="Carlito"/>
              </a:rPr>
              <a:t>devient </a:t>
            </a:r>
            <a:r>
              <a:rPr sz="1200" dirty="0">
                <a:latin typeface="Carlito"/>
                <a:cs typeface="Carlito"/>
              </a:rPr>
              <a:t>un </a:t>
            </a:r>
            <a:r>
              <a:rPr sz="1200" spc="-10" dirty="0">
                <a:latin typeface="Carlito"/>
                <a:cs typeface="Carlito"/>
              </a:rPr>
              <a:t>trou </a:t>
            </a:r>
            <a:r>
              <a:rPr sz="1200" spc="-5" dirty="0">
                <a:latin typeface="Carlito"/>
                <a:cs typeface="Carlito"/>
              </a:rPr>
              <a:t>noir, </a:t>
            </a:r>
            <a:r>
              <a:rPr sz="1200" dirty="0">
                <a:latin typeface="Carlito"/>
                <a:cs typeface="Carlito"/>
              </a:rPr>
              <a:t>les </a:t>
            </a:r>
            <a:r>
              <a:rPr sz="1200" spc="-5" dirty="0">
                <a:latin typeface="Carlito"/>
                <a:cs typeface="Carlito"/>
              </a:rPr>
              <a:t>planètes qui l’entourent continuent </a:t>
            </a:r>
            <a:r>
              <a:rPr sz="1200" dirty="0">
                <a:latin typeface="Carlito"/>
                <a:cs typeface="Carlito"/>
              </a:rPr>
              <a:t>de </a:t>
            </a:r>
            <a:r>
              <a:rPr sz="1200" spc="-5" dirty="0">
                <a:latin typeface="Carlito"/>
                <a:cs typeface="Carlito"/>
              </a:rPr>
              <a:t>tourner autour d’elle. Si  on observe </a:t>
            </a:r>
            <a:r>
              <a:rPr sz="1200" dirty="0">
                <a:latin typeface="Carlito"/>
                <a:cs typeface="Carlito"/>
              </a:rPr>
              <a:t>des </a:t>
            </a:r>
            <a:r>
              <a:rPr sz="1200" spc="-5" dirty="0">
                <a:latin typeface="Carlito"/>
                <a:cs typeface="Carlito"/>
              </a:rPr>
              <a:t>planètes tourner autour de </a:t>
            </a:r>
            <a:r>
              <a:rPr sz="1200" dirty="0">
                <a:latin typeface="Carlito"/>
                <a:cs typeface="Carlito"/>
              </a:rPr>
              <a:t>« </a:t>
            </a:r>
            <a:r>
              <a:rPr sz="1200" spc="-5" dirty="0">
                <a:latin typeface="Carlito"/>
                <a:cs typeface="Carlito"/>
              </a:rPr>
              <a:t>rien », </a:t>
            </a:r>
            <a:r>
              <a:rPr sz="1200" dirty="0">
                <a:latin typeface="Carlito"/>
                <a:cs typeface="Carlito"/>
              </a:rPr>
              <a:t>on en </a:t>
            </a:r>
            <a:r>
              <a:rPr sz="1200" spc="-5" dirty="0">
                <a:latin typeface="Carlito"/>
                <a:cs typeface="Carlito"/>
              </a:rPr>
              <a:t>déduit qu’il </a:t>
            </a:r>
            <a:r>
              <a:rPr sz="1200" dirty="0">
                <a:latin typeface="Carlito"/>
                <a:cs typeface="Carlito"/>
              </a:rPr>
              <a:t>y a </a:t>
            </a:r>
            <a:r>
              <a:rPr sz="1200" spc="-5" dirty="0">
                <a:latin typeface="Carlito"/>
                <a:cs typeface="Carlito"/>
              </a:rPr>
              <a:t>trou</a:t>
            </a:r>
            <a:r>
              <a:rPr sz="1200" spc="-10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noir.</a:t>
            </a:r>
            <a:endParaRPr sz="1200">
              <a:latin typeface="Carlito"/>
              <a:cs typeface="Carlito"/>
            </a:endParaRPr>
          </a:p>
          <a:p>
            <a:pPr marL="101600" marR="100965" algn="just">
              <a:lnSpc>
                <a:spcPct val="101699"/>
              </a:lnSpc>
            </a:pPr>
            <a:r>
              <a:rPr sz="1200" b="1" spc="-5" dirty="0">
                <a:latin typeface="Carlito"/>
                <a:cs typeface="Carlito"/>
              </a:rPr>
              <a:t>Deuxième </a:t>
            </a:r>
            <a:r>
              <a:rPr sz="1200" b="1" dirty="0">
                <a:latin typeface="Carlito"/>
                <a:cs typeface="Carlito"/>
              </a:rPr>
              <a:t>technique </a:t>
            </a:r>
            <a:r>
              <a:rPr sz="1200" dirty="0">
                <a:latin typeface="Carlito"/>
                <a:cs typeface="Carlito"/>
              </a:rPr>
              <a:t>: le trou </a:t>
            </a:r>
            <a:r>
              <a:rPr sz="1200" spc="-5" dirty="0">
                <a:latin typeface="Carlito"/>
                <a:cs typeface="Carlito"/>
              </a:rPr>
              <a:t>noir attire tout sur son </a:t>
            </a:r>
            <a:r>
              <a:rPr sz="1200" dirty="0">
                <a:latin typeface="Carlito"/>
                <a:cs typeface="Carlito"/>
              </a:rPr>
              <a:t>passage. </a:t>
            </a:r>
            <a:r>
              <a:rPr sz="1200" spc="-5" dirty="0">
                <a:latin typeface="Carlito"/>
                <a:cs typeface="Carlito"/>
              </a:rPr>
              <a:t>Les poussières </a:t>
            </a:r>
            <a:r>
              <a:rPr sz="1200" dirty="0">
                <a:latin typeface="Carlito"/>
                <a:cs typeface="Carlito"/>
              </a:rPr>
              <a:t>qu’il </a:t>
            </a:r>
            <a:r>
              <a:rPr sz="1200" spc="-5" dirty="0">
                <a:latin typeface="Carlito"/>
                <a:cs typeface="Carlito"/>
              </a:rPr>
              <a:t>attire tournent  tellement </a:t>
            </a:r>
            <a:r>
              <a:rPr sz="1200" dirty="0">
                <a:latin typeface="Carlito"/>
                <a:cs typeface="Carlito"/>
              </a:rPr>
              <a:t>vite </a:t>
            </a:r>
            <a:r>
              <a:rPr sz="1200" spc="-5" dirty="0">
                <a:latin typeface="Carlito"/>
                <a:cs typeface="Carlito"/>
              </a:rPr>
              <a:t>qu’elles émettent des rayons détectables </a:t>
            </a:r>
            <a:r>
              <a:rPr sz="1200" dirty="0">
                <a:latin typeface="Carlito"/>
                <a:cs typeface="Carlito"/>
              </a:rPr>
              <a:t>par </a:t>
            </a:r>
            <a:r>
              <a:rPr sz="1200" spc="-5" dirty="0">
                <a:latin typeface="Carlito"/>
                <a:cs typeface="Carlito"/>
              </a:rPr>
              <a:t>certains</a:t>
            </a:r>
            <a:r>
              <a:rPr sz="1200" spc="35" dirty="0">
                <a:latin typeface="Carlito"/>
                <a:cs typeface="Carlito"/>
              </a:rPr>
              <a:t> </a:t>
            </a:r>
            <a:r>
              <a:rPr sz="1200" spc="-5" dirty="0">
                <a:latin typeface="Carlito"/>
                <a:cs typeface="Carlito"/>
              </a:rPr>
              <a:t>télescopes.</a:t>
            </a:r>
            <a:endParaRPr sz="1200">
              <a:latin typeface="Carlito"/>
              <a:cs typeface="Carlito"/>
            </a:endParaRPr>
          </a:p>
          <a:p>
            <a:pPr marL="101600" marR="95250" algn="just">
              <a:lnSpc>
                <a:spcPct val="101699"/>
              </a:lnSpc>
              <a:spcBef>
                <a:spcPts val="10"/>
              </a:spcBef>
            </a:pPr>
            <a:r>
              <a:rPr sz="1200" b="1" spc="-5" dirty="0">
                <a:latin typeface="Carlito"/>
                <a:cs typeface="Carlito"/>
              </a:rPr>
              <a:t>Troisième technique </a:t>
            </a:r>
            <a:r>
              <a:rPr sz="1200" dirty="0">
                <a:latin typeface="Carlito"/>
                <a:cs typeface="Carlito"/>
              </a:rPr>
              <a:t>: </a:t>
            </a:r>
            <a:r>
              <a:rPr sz="1200" spc="-5" dirty="0">
                <a:latin typeface="Carlito"/>
                <a:cs typeface="Carlito"/>
              </a:rPr>
              <a:t>les astronomes peuvent calculer </a:t>
            </a:r>
            <a:r>
              <a:rPr sz="1200" dirty="0">
                <a:latin typeface="Carlito"/>
                <a:cs typeface="Carlito"/>
              </a:rPr>
              <a:t>la masse </a:t>
            </a:r>
            <a:r>
              <a:rPr sz="1200" spc="-5" dirty="0">
                <a:latin typeface="Carlito"/>
                <a:cs typeface="Carlito"/>
              </a:rPr>
              <a:t>d’une partie de l’espace. S’il  détecte une zone </a:t>
            </a:r>
            <a:r>
              <a:rPr sz="1200" dirty="0">
                <a:latin typeface="Carlito"/>
                <a:cs typeface="Carlito"/>
              </a:rPr>
              <a:t>de </a:t>
            </a:r>
            <a:r>
              <a:rPr sz="1200" spc="-5" dirty="0">
                <a:latin typeface="Carlito"/>
                <a:cs typeface="Carlito"/>
              </a:rPr>
              <a:t>l’espace totalement noire, et avec </a:t>
            </a:r>
            <a:r>
              <a:rPr sz="1200" dirty="0">
                <a:latin typeface="Carlito"/>
                <a:cs typeface="Carlito"/>
              </a:rPr>
              <a:t>une masse plus </a:t>
            </a:r>
            <a:r>
              <a:rPr sz="1200" spc="-5" dirty="0">
                <a:latin typeface="Carlito"/>
                <a:cs typeface="Carlito"/>
              </a:rPr>
              <a:t>élevée qu’ailleurs, </a:t>
            </a:r>
            <a:r>
              <a:rPr sz="1200" spc="10" dirty="0">
                <a:latin typeface="Carlito"/>
                <a:cs typeface="Carlito"/>
              </a:rPr>
              <a:t>ils </a:t>
            </a:r>
            <a:r>
              <a:rPr sz="1200" spc="-5" dirty="0">
                <a:latin typeface="Carlito"/>
                <a:cs typeface="Carlito"/>
              </a:rPr>
              <a:t>sont  </a:t>
            </a:r>
            <a:r>
              <a:rPr sz="1200" dirty="0">
                <a:latin typeface="Carlito"/>
                <a:cs typeface="Carlito"/>
              </a:rPr>
              <a:t>donc en </a:t>
            </a:r>
            <a:r>
              <a:rPr sz="1200" spc="-5" dirty="0">
                <a:latin typeface="Carlito"/>
                <a:cs typeface="Carlito"/>
              </a:rPr>
              <a:t>présence d’un </a:t>
            </a:r>
            <a:r>
              <a:rPr sz="1200" spc="-10" dirty="0">
                <a:latin typeface="Carlito"/>
                <a:cs typeface="Carlito"/>
              </a:rPr>
              <a:t>trou </a:t>
            </a:r>
            <a:r>
              <a:rPr sz="1200" dirty="0">
                <a:latin typeface="Carlito"/>
                <a:cs typeface="Carlito"/>
              </a:rPr>
              <a:t>noir.</a:t>
            </a:r>
            <a:endParaRPr sz="1200">
              <a:latin typeface="Carlito"/>
              <a:cs typeface="Carlito"/>
            </a:endParaRPr>
          </a:p>
          <a:p>
            <a:pPr marL="2861310" marR="249554">
              <a:lnSpc>
                <a:spcPts val="1380"/>
              </a:lnSpc>
              <a:spcBef>
                <a:spcPts val="75"/>
              </a:spcBef>
            </a:pP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On illustre 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les explications avec </a:t>
            </a:r>
            <a:r>
              <a:rPr sz="1200" b="1" spc="-10" dirty="0">
                <a:solidFill>
                  <a:srgbClr val="833B0A"/>
                </a:solidFill>
                <a:latin typeface="Arial"/>
                <a:cs typeface="Arial"/>
              </a:rPr>
              <a:t>des 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photos,  des schémas, des dessins 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ou 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des 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cartes.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97408" y="2555747"/>
            <a:ext cx="3690366" cy="88925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760272" y="2617977"/>
            <a:ext cx="3366770" cy="73469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algn="just">
              <a:lnSpc>
                <a:spcPct val="95900"/>
              </a:lnSpc>
              <a:spcBef>
                <a:spcPts val="160"/>
              </a:spcBef>
            </a:pP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Le 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sujet est développé 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en 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plusieurs  paragraphes bien séparés 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qui ont 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chacun 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un  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sous-titre 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: 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chaque 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partie </a:t>
            </a:r>
            <a:r>
              <a:rPr sz="1200" b="1" spc="-5" dirty="0">
                <a:solidFill>
                  <a:srgbClr val="833B0A"/>
                </a:solidFill>
                <a:latin typeface="Arial"/>
                <a:cs typeface="Arial"/>
              </a:rPr>
              <a:t>explique quelque  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chose de</a:t>
            </a:r>
            <a:r>
              <a:rPr sz="1200" b="1" spc="-10" dirty="0">
                <a:solidFill>
                  <a:srgbClr val="833B0A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833B0A"/>
                </a:solidFill>
                <a:latin typeface="Arial"/>
                <a:cs typeface="Arial"/>
              </a:rPr>
              <a:t>différent.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490720" y="3071875"/>
            <a:ext cx="550545" cy="465455"/>
          </a:xfrm>
          <a:custGeom>
            <a:avLst/>
            <a:gdLst/>
            <a:ahLst/>
            <a:cxnLst/>
            <a:rect l="l" t="t" r="r" b="b"/>
            <a:pathLst>
              <a:path w="550545" h="465454">
                <a:moveTo>
                  <a:pt x="103124" y="231012"/>
                </a:moveTo>
                <a:lnTo>
                  <a:pt x="0" y="464947"/>
                </a:lnTo>
                <a:lnTo>
                  <a:pt x="248919" y="407034"/>
                </a:lnTo>
                <a:lnTo>
                  <a:pt x="220518" y="372744"/>
                </a:lnTo>
                <a:lnTo>
                  <a:pt x="170941" y="372744"/>
                </a:lnTo>
                <a:lnTo>
                  <a:pt x="122427" y="314071"/>
                </a:lnTo>
                <a:lnTo>
                  <a:pt x="151778" y="289754"/>
                </a:lnTo>
                <a:lnTo>
                  <a:pt x="103124" y="231012"/>
                </a:lnTo>
                <a:close/>
              </a:path>
              <a:path w="550545" h="465454">
                <a:moveTo>
                  <a:pt x="151778" y="289754"/>
                </a:moveTo>
                <a:lnTo>
                  <a:pt x="122427" y="314071"/>
                </a:lnTo>
                <a:lnTo>
                  <a:pt x="170941" y="372744"/>
                </a:lnTo>
                <a:lnTo>
                  <a:pt x="200342" y="348387"/>
                </a:lnTo>
                <a:lnTo>
                  <a:pt x="151778" y="289754"/>
                </a:lnTo>
                <a:close/>
              </a:path>
              <a:path w="550545" h="465454">
                <a:moveTo>
                  <a:pt x="200342" y="348387"/>
                </a:moveTo>
                <a:lnTo>
                  <a:pt x="170941" y="372744"/>
                </a:lnTo>
                <a:lnTo>
                  <a:pt x="220518" y="372744"/>
                </a:lnTo>
                <a:lnTo>
                  <a:pt x="200342" y="348387"/>
                </a:lnTo>
                <a:close/>
              </a:path>
              <a:path w="550545" h="465454">
                <a:moveTo>
                  <a:pt x="501522" y="0"/>
                </a:moveTo>
                <a:lnTo>
                  <a:pt x="151778" y="289754"/>
                </a:lnTo>
                <a:lnTo>
                  <a:pt x="200342" y="348387"/>
                </a:lnTo>
                <a:lnTo>
                  <a:pt x="550037" y="58674"/>
                </a:lnTo>
                <a:lnTo>
                  <a:pt x="501522" y="0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94233" y="2708147"/>
            <a:ext cx="407034" cy="6190615"/>
          </a:xfrm>
          <a:custGeom>
            <a:avLst/>
            <a:gdLst/>
            <a:ahLst/>
            <a:cxnLst/>
            <a:rect l="l" t="t" r="r" b="b"/>
            <a:pathLst>
              <a:path w="407034" h="6190615">
                <a:moveTo>
                  <a:pt x="243941" y="4079240"/>
                </a:moveTo>
                <a:lnTo>
                  <a:pt x="205841" y="4060190"/>
                </a:lnTo>
                <a:lnTo>
                  <a:pt x="129641" y="4022090"/>
                </a:lnTo>
                <a:lnTo>
                  <a:pt x="129641" y="4060190"/>
                </a:lnTo>
                <a:lnTo>
                  <a:pt x="103327" y="4060190"/>
                </a:lnTo>
                <a:lnTo>
                  <a:pt x="103327" y="136525"/>
                </a:lnTo>
                <a:lnTo>
                  <a:pt x="198856" y="136525"/>
                </a:lnTo>
                <a:lnTo>
                  <a:pt x="198856" y="117475"/>
                </a:lnTo>
                <a:lnTo>
                  <a:pt x="198856" y="98425"/>
                </a:lnTo>
                <a:lnTo>
                  <a:pt x="65227" y="98425"/>
                </a:lnTo>
                <a:lnTo>
                  <a:pt x="65227" y="4098290"/>
                </a:lnTo>
                <a:lnTo>
                  <a:pt x="129641" y="4098290"/>
                </a:lnTo>
                <a:lnTo>
                  <a:pt x="129641" y="4136390"/>
                </a:lnTo>
                <a:lnTo>
                  <a:pt x="205841" y="4098290"/>
                </a:lnTo>
                <a:lnTo>
                  <a:pt x="243941" y="4079240"/>
                </a:lnTo>
                <a:close/>
              </a:path>
              <a:path w="407034" h="6190615">
                <a:moveTo>
                  <a:pt x="246481" y="6133465"/>
                </a:moveTo>
                <a:lnTo>
                  <a:pt x="208381" y="6114415"/>
                </a:lnTo>
                <a:lnTo>
                  <a:pt x="132181" y="6076315"/>
                </a:lnTo>
                <a:lnTo>
                  <a:pt x="132181" y="6114415"/>
                </a:lnTo>
                <a:lnTo>
                  <a:pt x="38100" y="6114415"/>
                </a:lnTo>
                <a:lnTo>
                  <a:pt x="38100" y="38100"/>
                </a:lnTo>
                <a:lnTo>
                  <a:pt x="201396" y="38100"/>
                </a:lnTo>
                <a:lnTo>
                  <a:pt x="201396" y="19050"/>
                </a:lnTo>
                <a:lnTo>
                  <a:pt x="201396" y="0"/>
                </a:lnTo>
                <a:lnTo>
                  <a:pt x="0" y="0"/>
                </a:lnTo>
                <a:lnTo>
                  <a:pt x="0" y="6152515"/>
                </a:lnTo>
                <a:lnTo>
                  <a:pt x="132181" y="6152515"/>
                </a:lnTo>
                <a:lnTo>
                  <a:pt x="132181" y="6190615"/>
                </a:lnTo>
                <a:lnTo>
                  <a:pt x="208381" y="6152515"/>
                </a:lnTo>
                <a:lnTo>
                  <a:pt x="246481" y="6133465"/>
                </a:lnTo>
                <a:close/>
              </a:path>
              <a:path w="407034" h="6190615">
                <a:moveTo>
                  <a:pt x="406501" y="2614295"/>
                </a:moveTo>
                <a:lnTo>
                  <a:pt x="368401" y="2595245"/>
                </a:lnTo>
                <a:lnTo>
                  <a:pt x="292201" y="2557145"/>
                </a:lnTo>
                <a:lnTo>
                  <a:pt x="292201" y="2595245"/>
                </a:lnTo>
                <a:lnTo>
                  <a:pt x="161290" y="2595245"/>
                </a:lnTo>
                <a:lnTo>
                  <a:pt x="161290" y="220980"/>
                </a:lnTo>
                <a:lnTo>
                  <a:pt x="222986" y="220980"/>
                </a:lnTo>
                <a:lnTo>
                  <a:pt x="222986" y="201930"/>
                </a:lnTo>
                <a:lnTo>
                  <a:pt x="222986" y="182880"/>
                </a:lnTo>
                <a:lnTo>
                  <a:pt x="123190" y="182880"/>
                </a:lnTo>
                <a:lnTo>
                  <a:pt x="123190" y="2633345"/>
                </a:lnTo>
                <a:lnTo>
                  <a:pt x="292201" y="2633345"/>
                </a:lnTo>
                <a:lnTo>
                  <a:pt x="292201" y="2671445"/>
                </a:lnTo>
                <a:lnTo>
                  <a:pt x="368401" y="2633345"/>
                </a:lnTo>
                <a:lnTo>
                  <a:pt x="406501" y="2614295"/>
                </a:lnTo>
                <a:close/>
              </a:path>
            </a:pathLst>
          </a:custGeom>
          <a:solidFill>
            <a:srgbClr val="843B0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6" name="object 26"/>
          <p:cNvGrpSpPr/>
          <p:nvPr/>
        </p:nvGrpSpPr>
        <p:grpSpPr>
          <a:xfrm>
            <a:off x="4719320" y="4806949"/>
            <a:ext cx="2637790" cy="5320665"/>
            <a:chOff x="4719320" y="4806949"/>
            <a:chExt cx="2637790" cy="5320665"/>
          </a:xfrm>
        </p:grpSpPr>
        <p:sp>
          <p:nvSpPr>
            <p:cNvPr id="27" name="object 27"/>
            <p:cNvSpPr/>
            <p:nvPr/>
          </p:nvSpPr>
          <p:spPr>
            <a:xfrm>
              <a:off x="4738370" y="6358762"/>
              <a:ext cx="2118995" cy="82867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728845" y="6349237"/>
              <a:ext cx="2138045" cy="847725"/>
            </a:xfrm>
            <a:custGeom>
              <a:avLst/>
              <a:gdLst/>
              <a:ahLst/>
              <a:cxnLst/>
              <a:rect l="l" t="t" r="r" b="b"/>
              <a:pathLst>
                <a:path w="2138045" h="847725">
                  <a:moveTo>
                    <a:pt x="0" y="847725"/>
                  </a:moveTo>
                  <a:lnTo>
                    <a:pt x="2138045" y="847725"/>
                  </a:lnTo>
                  <a:lnTo>
                    <a:pt x="2138045" y="0"/>
                  </a:lnTo>
                  <a:lnTo>
                    <a:pt x="0" y="0"/>
                  </a:lnTo>
                  <a:lnTo>
                    <a:pt x="0" y="847725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857365" y="5211444"/>
              <a:ext cx="499745" cy="4916170"/>
            </a:xfrm>
            <a:custGeom>
              <a:avLst/>
              <a:gdLst/>
              <a:ahLst/>
              <a:cxnLst/>
              <a:rect l="l" t="t" r="r" b="b"/>
              <a:pathLst>
                <a:path w="499745" h="4916170">
                  <a:moveTo>
                    <a:pt x="398145" y="1676273"/>
                  </a:moveTo>
                  <a:lnTo>
                    <a:pt x="278130" y="1676273"/>
                  </a:lnTo>
                  <a:lnTo>
                    <a:pt x="278130" y="1638173"/>
                  </a:lnTo>
                  <a:lnTo>
                    <a:pt x="163830" y="1695323"/>
                  </a:lnTo>
                  <a:lnTo>
                    <a:pt x="278130" y="1752473"/>
                  </a:lnTo>
                  <a:lnTo>
                    <a:pt x="278130" y="1714373"/>
                  </a:lnTo>
                  <a:lnTo>
                    <a:pt x="360045" y="1714373"/>
                  </a:lnTo>
                  <a:lnTo>
                    <a:pt x="360045" y="4774425"/>
                  </a:lnTo>
                  <a:lnTo>
                    <a:pt x="224790" y="4774425"/>
                  </a:lnTo>
                  <a:lnTo>
                    <a:pt x="224790" y="4812525"/>
                  </a:lnTo>
                  <a:lnTo>
                    <a:pt x="398145" y="4812525"/>
                  </a:lnTo>
                  <a:lnTo>
                    <a:pt x="398145" y="4793475"/>
                  </a:lnTo>
                  <a:lnTo>
                    <a:pt x="398145" y="4774425"/>
                  </a:lnTo>
                  <a:lnTo>
                    <a:pt x="398145" y="1714373"/>
                  </a:lnTo>
                  <a:lnTo>
                    <a:pt x="398145" y="1695323"/>
                  </a:lnTo>
                  <a:lnTo>
                    <a:pt x="398145" y="1676273"/>
                  </a:lnTo>
                  <a:close/>
                </a:path>
                <a:path w="499745" h="4916170">
                  <a:moveTo>
                    <a:pt x="499745" y="38100"/>
                  </a:moveTo>
                  <a:lnTo>
                    <a:pt x="114300" y="38100"/>
                  </a:lnTo>
                  <a:lnTo>
                    <a:pt x="114300" y="0"/>
                  </a:lnTo>
                  <a:lnTo>
                    <a:pt x="0" y="57150"/>
                  </a:lnTo>
                  <a:lnTo>
                    <a:pt x="114300" y="114300"/>
                  </a:lnTo>
                  <a:lnTo>
                    <a:pt x="114300" y="76200"/>
                  </a:lnTo>
                  <a:lnTo>
                    <a:pt x="461645" y="76200"/>
                  </a:lnTo>
                  <a:lnTo>
                    <a:pt x="461645" y="4878032"/>
                  </a:lnTo>
                  <a:lnTo>
                    <a:pt x="222250" y="4878032"/>
                  </a:lnTo>
                  <a:lnTo>
                    <a:pt x="222250" y="4916132"/>
                  </a:lnTo>
                  <a:lnTo>
                    <a:pt x="499745" y="4916132"/>
                  </a:lnTo>
                  <a:lnTo>
                    <a:pt x="499745" y="4897082"/>
                  </a:lnTo>
                  <a:lnTo>
                    <a:pt x="499745" y="4878032"/>
                  </a:lnTo>
                  <a:lnTo>
                    <a:pt x="499745" y="76200"/>
                  </a:lnTo>
                  <a:lnTo>
                    <a:pt x="499745" y="57150"/>
                  </a:lnTo>
                  <a:lnTo>
                    <a:pt x="499745" y="38100"/>
                  </a:lnTo>
                  <a:close/>
                </a:path>
              </a:pathLst>
            </a:custGeom>
            <a:solidFill>
              <a:srgbClr val="843B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892675" y="4825999"/>
              <a:ext cx="1837690" cy="839469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883150" y="4816474"/>
              <a:ext cx="1856739" cy="858519"/>
            </a:xfrm>
            <a:custGeom>
              <a:avLst/>
              <a:gdLst/>
              <a:ahLst/>
              <a:cxnLst/>
              <a:rect l="l" t="t" r="r" b="b"/>
              <a:pathLst>
                <a:path w="1856740" h="858520">
                  <a:moveTo>
                    <a:pt x="0" y="858519"/>
                  </a:moveTo>
                  <a:lnTo>
                    <a:pt x="1856740" y="858519"/>
                  </a:lnTo>
                  <a:lnTo>
                    <a:pt x="1856740" y="0"/>
                  </a:lnTo>
                  <a:lnTo>
                    <a:pt x="0" y="0"/>
                  </a:lnTo>
                  <a:lnTo>
                    <a:pt x="0" y="858519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4500" y="417067"/>
            <a:ext cx="6672580" cy="15690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  <a:tabLst>
                <a:tab pos="3884295" algn="l"/>
              </a:tabLst>
            </a:pPr>
            <a:r>
              <a:rPr sz="1200" b="1" spc="-5" dirty="0">
                <a:latin typeface="Arial"/>
                <a:cs typeface="Arial"/>
              </a:rPr>
              <a:t>Prénom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……………………	Date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……/……../…………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5" dirty="0">
                <a:latin typeface="Carlito"/>
                <a:cs typeface="Carlito"/>
              </a:rPr>
              <a:t>❹ </a:t>
            </a:r>
            <a:r>
              <a:rPr sz="1400" dirty="0">
                <a:latin typeface="Arial Black"/>
                <a:cs typeface="Arial Black"/>
              </a:rPr>
              <a:t>Je</a:t>
            </a:r>
            <a:r>
              <a:rPr sz="1400" spc="-185" dirty="0">
                <a:latin typeface="Arial Black"/>
                <a:cs typeface="Arial Black"/>
              </a:rPr>
              <a:t> </a:t>
            </a:r>
            <a:r>
              <a:rPr sz="1400" spc="-5" dirty="0">
                <a:latin typeface="Arial Black"/>
                <a:cs typeface="Arial Black"/>
              </a:rPr>
              <a:t>m’entraine</a:t>
            </a:r>
            <a:endParaRPr sz="1400">
              <a:latin typeface="Arial Black"/>
              <a:cs typeface="Arial Black"/>
            </a:endParaRPr>
          </a:p>
          <a:p>
            <a:pPr marL="12700" marR="5080">
              <a:lnSpc>
                <a:spcPct val="147100"/>
              </a:lnSpc>
              <a:spcBef>
                <a:spcPts val="290"/>
              </a:spcBef>
            </a:pPr>
            <a:r>
              <a:rPr sz="1400" u="heavy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5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❷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 vas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maintenant regarder une vidéo sur un sujet scientifique. Tu 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prendras</a:t>
            </a:r>
            <a:r>
              <a:rPr sz="1400" b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des</a:t>
            </a:r>
            <a:r>
              <a:rPr sz="1400" b="1" u="heavy" spc="-7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notes</a:t>
            </a:r>
            <a:r>
              <a:rPr sz="1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sur</a:t>
            </a:r>
            <a:r>
              <a:rPr sz="1400" b="1" u="heavy" spc="-5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ce</a:t>
            </a:r>
            <a:r>
              <a:rPr sz="14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documentaire</a:t>
            </a:r>
            <a:r>
              <a:rPr sz="1400" b="1" u="heavy" spc="-5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puis</a:t>
            </a:r>
            <a:r>
              <a:rPr sz="14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</a:t>
            </a:r>
            <a:r>
              <a:rPr sz="14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essaieras</a:t>
            </a:r>
            <a:r>
              <a:rPr sz="1400" b="1" u="heavy" spc="-6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de</a:t>
            </a:r>
            <a:r>
              <a:rPr sz="14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compléter</a:t>
            </a:r>
            <a:r>
              <a:rPr sz="1400" b="1" u="heavy" spc="-7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le</a:t>
            </a:r>
            <a:r>
              <a:rPr sz="1400" b="1" u="heavy" spc="-4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texte 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documentaire ci-dessous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653578" y="0"/>
            <a:ext cx="1921510" cy="1995805"/>
            <a:chOff x="5653578" y="0"/>
            <a:chExt cx="1921510" cy="1995805"/>
          </a:xfrm>
        </p:grpSpPr>
        <p:sp>
          <p:nvSpPr>
            <p:cNvPr id="4" name="object 4"/>
            <p:cNvSpPr/>
            <p:nvPr/>
          </p:nvSpPr>
          <p:spPr>
            <a:xfrm>
              <a:off x="5667866" y="0"/>
              <a:ext cx="1892935" cy="1967230"/>
            </a:xfrm>
            <a:custGeom>
              <a:avLst/>
              <a:gdLst/>
              <a:ahLst/>
              <a:cxnLst/>
              <a:rect l="l" t="t" r="r" b="b"/>
              <a:pathLst>
                <a:path w="1892934" h="1967230">
                  <a:moveTo>
                    <a:pt x="661879" y="0"/>
                  </a:moveTo>
                  <a:lnTo>
                    <a:pt x="0" y="0"/>
                  </a:lnTo>
                  <a:lnTo>
                    <a:pt x="1892697" y="1966980"/>
                  </a:lnTo>
                  <a:lnTo>
                    <a:pt x="1892697" y="1279126"/>
                  </a:lnTo>
                  <a:lnTo>
                    <a:pt x="66187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667866" y="0"/>
              <a:ext cx="1892935" cy="1967230"/>
            </a:xfrm>
            <a:custGeom>
              <a:avLst/>
              <a:gdLst/>
              <a:ahLst/>
              <a:cxnLst/>
              <a:rect l="l" t="t" r="r" b="b"/>
              <a:pathLst>
                <a:path w="1892934" h="1967230">
                  <a:moveTo>
                    <a:pt x="661879" y="0"/>
                  </a:moveTo>
                  <a:lnTo>
                    <a:pt x="1892697" y="1279126"/>
                  </a:lnTo>
                </a:path>
                <a:path w="1892934" h="1967230">
                  <a:moveTo>
                    <a:pt x="1892697" y="196698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249975" y="331009"/>
              <a:ext cx="705941" cy="8469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839595" y="2221737"/>
            <a:ext cx="3200400" cy="50736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00"/>
              </a:spcBef>
            </a:pPr>
            <a:r>
              <a:rPr sz="1800" b="1" u="heavy" spc="-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rlito"/>
                <a:cs typeface="Carlito"/>
              </a:rPr>
              <a:t>Titre</a:t>
            </a:r>
            <a:r>
              <a:rPr sz="1800" b="1" u="heavy" spc="5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rlito"/>
                <a:cs typeface="Carlito"/>
              </a:rPr>
              <a:t> </a:t>
            </a:r>
            <a:r>
              <a:rPr sz="1800" b="1" u="heavy" dirty="0">
                <a:solidFill>
                  <a:srgbClr val="6F2F9F"/>
                </a:solidFill>
                <a:uFill>
                  <a:solidFill>
                    <a:srgbClr val="6F2F9F"/>
                  </a:solidFill>
                </a:uFill>
                <a:latin typeface="Carlito"/>
                <a:cs typeface="Carlito"/>
              </a:rPr>
              <a:t>: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24815" y="2892297"/>
            <a:ext cx="6727190" cy="902969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30"/>
              </a:spcBef>
            </a:pPr>
            <a:r>
              <a:rPr sz="1200" b="1" spc="-5" dirty="0">
                <a:latin typeface="Carlito"/>
                <a:cs typeface="Carlito"/>
              </a:rPr>
              <a:t>Petit paragraphe d’introduction </a:t>
            </a:r>
            <a:r>
              <a:rPr sz="1200" b="1" dirty="0">
                <a:latin typeface="Carlito"/>
                <a:cs typeface="Carlito"/>
              </a:rPr>
              <a:t>sur le </a:t>
            </a:r>
            <a:r>
              <a:rPr sz="1200" b="1" spc="-5" dirty="0">
                <a:latin typeface="Carlito"/>
                <a:cs typeface="Carlito"/>
              </a:rPr>
              <a:t>sujet </a:t>
            </a:r>
            <a:r>
              <a:rPr sz="1200" b="1" dirty="0">
                <a:latin typeface="Carlito"/>
                <a:cs typeface="Carlito"/>
              </a:rPr>
              <a:t>: (=</a:t>
            </a:r>
            <a:r>
              <a:rPr sz="1200" b="1" spc="10" dirty="0">
                <a:latin typeface="Carlito"/>
                <a:cs typeface="Carlito"/>
              </a:rPr>
              <a:t> </a:t>
            </a:r>
            <a:r>
              <a:rPr sz="1200" b="1" spc="-5" dirty="0">
                <a:latin typeface="Carlito"/>
                <a:cs typeface="Carlito"/>
              </a:rPr>
              <a:t>définition)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4815" y="3926712"/>
            <a:ext cx="4441190" cy="142557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30"/>
              </a:spcBef>
            </a:pPr>
            <a:r>
              <a:rPr sz="12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Les planètes</a:t>
            </a:r>
            <a:r>
              <a:rPr sz="1200" b="1" u="sng" spc="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telluriques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012054" y="3902582"/>
            <a:ext cx="2089785" cy="144780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35"/>
              </a:spcBef>
            </a:pPr>
            <a:r>
              <a:rPr sz="1100" b="1" spc="-5" dirty="0">
                <a:latin typeface="Carlito"/>
                <a:cs typeface="Carlito"/>
              </a:rPr>
              <a:t>Illustration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257165" y="1992121"/>
            <a:ext cx="1567180" cy="81597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95885">
              <a:lnSpc>
                <a:spcPct val="100000"/>
              </a:lnSpc>
              <a:spcBef>
                <a:spcPts val="325"/>
              </a:spcBef>
            </a:pPr>
            <a:r>
              <a:rPr sz="1100" spc="-5" dirty="0">
                <a:latin typeface="Carlito"/>
                <a:cs typeface="Carlito"/>
              </a:rPr>
              <a:t>Illustration du</a:t>
            </a:r>
            <a:r>
              <a:rPr sz="1100" spc="-15" dirty="0">
                <a:latin typeface="Carlito"/>
                <a:cs typeface="Carlito"/>
              </a:rPr>
              <a:t> </a:t>
            </a:r>
            <a:r>
              <a:rPr sz="1100" spc="-5" dirty="0">
                <a:latin typeface="Carlito"/>
                <a:cs typeface="Carlito"/>
              </a:rPr>
              <a:t>sujet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28900" y="5470905"/>
            <a:ext cx="4474845" cy="1850389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30"/>
              </a:spcBef>
            </a:pPr>
            <a:r>
              <a:rPr sz="12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Les planètes</a:t>
            </a:r>
            <a:r>
              <a:rPr sz="1200" b="1" u="sng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gazeuses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4815" y="5472175"/>
            <a:ext cx="2089785" cy="188277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43180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340"/>
              </a:spcBef>
            </a:pPr>
            <a:r>
              <a:rPr sz="1100" b="1" spc="-5" dirty="0">
                <a:latin typeface="Carlito"/>
                <a:cs typeface="Carlito"/>
              </a:rPr>
              <a:t>Illustration</a:t>
            </a:r>
            <a:endParaRPr sz="1100">
              <a:latin typeface="Carlito"/>
              <a:cs typeface="Carlito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200" y="7460233"/>
            <a:ext cx="6672580" cy="115062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30"/>
              </a:spcBef>
            </a:pPr>
            <a:r>
              <a:rPr sz="12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Les </a:t>
            </a:r>
            <a:r>
              <a:rPr sz="12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2 </a:t>
            </a:r>
            <a:r>
              <a:rPr sz="12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ceintures</a:t>
            </a:r>
            <a:r>
              <a:rPr sz="12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d’astéroïdes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26719" y="9525088"/>
            <a:ext cx="6727190" cy="62484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42545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35"/>
              </a:spcBef>
            </a:pPr>
            <a:r>
              <a:rPr sz="12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Les limites </a:t>
            </a:r>
            <a:r>
              <a:rPr sz="1200" b="1" u="sng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du </a:t>
            </a:r>
            <a:r>
              <a:rPr sz="12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système</a:t>
            </a:r>
            <a:endParaRPr sz="1200">
              <a:latin typeface="Carlito"/>
              <a:cs typeface="Carlito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4340" y="8671699"/>
            <a:ext cx="6719570" cy="784860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3980">
              <a:lnSpc>
                <a:spcPct val="100000"/>
              </a:lnSpc>
              <a:spcBef>
                <a:spcPts val="330"/>
              </a:spcBef>
            </a:pPr>
            <a:r>
              <a:rPr sz="12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Les planètes</a:t>
            </a:r>
            <a:r>
              <a:rPr sz="1200" b="1" u="sng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 </a:t>
            </a:r>
            <a:r>
              <a:rPr sz="1200" b="1" u="sng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naines</a:t>
            </a:r>
            <a:r>
              <a:rPr sz="1200" b="1" u="sng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rlito"/>
                <a:cs typeface="Carlito"/>
              </a:rPr>
              <a:t> </a:t>
            </a:r>
            <a:endParaRPr sz="120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820" y="417067"/>
            <a:ext cx="19456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Prénom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……………………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6348" y="417067"/>
            <a:ext cx="1921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Date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2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……/……../…………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939797"/>
            <a:ext cx="6675120" cy="2960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 Black"/>
                <a:cs typeface="Arial Black"/>
              </a:rPr>
              <a:t>1 – Je</a:t>
            </a:r>
            <a:r>
              <a:rPr sz="1400" spc="-15" dirty="0">
                <a:latin typeface="Arial Black"/>
                <a:cs typeface="Arial Black"/>
              </a:rPr>
              <a:t> </a:t>
            </a:r>
            <a:r>
              <a:rPr sz="1400" spc="-5" dirty="0">
                <a:latin typeface="Arial Black"/>
                <a:cs typeface="Arial Black"/>
              </a:rPr>
              <a:t>découvre</a:t>
            </a:r>
            <a:endParaRPr sz="1400" dirty="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 dirty="0">
              <a:latin typeface="Arial Black"/>
              <a:cs typeface="Arial Black"/>
            </a:endParaRPr>
          </a:p>
          <a:p>
            <a:pPr marL="12700" algn="just">
              <a:lnSpc>
                <a:spcPct val="100000"/>
              </a:lnSpc>
            </a:pPr>
            <a:r>
              <a:rPr sz="1400" u="heavy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Carlito"/>
                <a:cs typeface="Carlito"/>
              </a:rPr>
              <a:t>❶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Lis ce</a:t>
            </a:r>
            <a:r>
              <a:rPr sz="1400" b="1" u="heavy" spc="-1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texte</a:t>
            </a:r>
            <a:endParaRPr sz="1400" dirty="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sz="3000" b="1" dirty="0">
                <a:solidFill>
                  <a:srgbClr val="006FC0"/>
                </a:solidFill>
                <a:latin typeface="Times New Roman"/>
                <a:cs typeface="Times New Roman"/>
              </a:rPr>
              <a:t>LA</a:t>
            </a:r>
            <a:r>
              <a:rPr sz="3000" b="1" spc="-90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000" b="1" dirty="0">
                <a:solidFill>
                  <a:srgbClr val="006FC0"/>
                </a:solidFill>
                <a:latin typeface="Times New Roman"/>
                <a:cs typeface="Times New Roman"/>
              </a:rPr>
              <a:t>BRETAGNE</a:t>
            </a:r>
            <a:endParaRPr sz="3000" dirty="0">
              <a:latin typeface="Times New Roman"/>
              <a:cs typeface="Times New Roman"/>
            </a:endParaRPr>
          </a:p>
          <a:p>
            <a:pPr marL="12700" marR="5080" algn="just">
              <a:lnSpc>
                <a:spcPts val="1610"/>
              </a:lnSpc>
              <a:spcBef>
                <a:spcPts val="1200"/>
              </a:spcBef>
            </a:pPr>
            <a:r>
              <a:rPr sz="1400" i="1" spc="-5" dirty="0">
                <a:latin typeface="Arial"/>
                <a:cs typeface="Arial"/>
              </a:rPr>
              <a:t>La Bretagne présente une identité physique très forte. C’est d’abord son avancée de  300 </a:t>
            </a:r>
            <a:r>
              <a:rPr sz="1400" i="1" dirty="0">
                <a:latin typeface="Arial"/>
                <a:cs typeface="Arial"/>
              </a:rPr>
              <a:t>km </a:t>
            </a:r>
            <a:r>
              <a:rPr sz="1400" i="1" spc="-5" dirty="0">
                <a:latin typeface="Arial"/>
                <a:cs typeface="Arial"/>
              </a:rPr>
              <a:t>dans l’océan Atlantique, puis </a:t>
            </a:r>
            <a:r>
              <a:rPr sz="1400" i="1" dirty="0">
                <a:latin typeface="Arial"/>
                <a:cs typeface="Arial"/>
              </a:rPr>
              <a:t>ses </a:t>
            </a:r>
            <a:r>
              <a:rPr sz="1400" i="1" spc="-5" dirty="0">
                <a:latin typeface="Arial"/>
                <a:cs typeface="Arial"/>
              </a:rPr>
              <a:t>nombreuses îles (Ouessant, </a:t>
            </a:r>
            <a:r>
              <a:rPr sz="1400" i="1" dirty="0">
                <a:latin typeface="Arial"/>
                <a:cs typeface="Arial"/>
              </a:rPr>
              <a:t>Bretz, </a:t>
            </a:r>
            <a:r>
              <a:rPr sz="1400" i="1" spc="5" dirty="0">
                <a:latin typeface="Arial"/>
                <a:cs typeface="Arial"/>
              </a:rPr>
              <a:t>Belle- </a:t>
            </a:r>
            <a:r>
              <a:rPr sz="1400" i="1" spc="395" dirty="0">
                <a:latin typeface="Arial"/>
                <a:cs typeface="Arial"/>
              </a:rPr>
              <a:t> </a:t>
            </a:r>
            <a:r>
              <a:rPr sz="1400" i="1" dirty="0">
                <a:latin typeface="Arial"/>
                <a:cs typeface="Arial"/>
              </a:rPr>
              <a:t>île) qui </a:t>
            </a:r>
            <a:r>
              <a:rPr sz="1400" i="1" spc="-10" dirty="0">
                <a:latin typeface="Arial"/>
                <a:cs typeface="Arial"/>
              </a:rPr>
              <a:t>la</a:t>
            </a:r>
            <a:r>
              <a:rPr sz="1400" i="1" spc="-25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caractérisent.</a:t>
            </a:r>
            <a:endParaRPr sz="1400" dirty="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685"/>
              </a:spcBef>
            </a:pP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Un 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climat</a:t>
            </a:r>
            <a:r>
              <a:rPr sz="1400" b="1" spc="-2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spécifique</a:t>
            </a:r>
            <a:endParaRPr sz="1400" dirty="0">
              <a:latin typeface="Arial"/>
              <a:cs typeface="Arial"/>
            </a:endParaRPr>
          </a:p>
          <a:p>
            <a:pPr marL="12700" marR="4557395" algn="just">
              <a:lnSpc>
                <a:spcPts val="1610"/>
              </a:lnSpc>
              <a:spcBef>
                <a:spcPts val="845"/>
              </a:spcBef>
            </a:pPr>
            <a:r>
              <a:rPr sz="1400" spc="-5" dirty="0">
                <a:latin typeface="Arial"/>
                <a:cs typeface="Arial"/>
              </a:rPr>
              <a:t>La Bretagne bénéficie</a:t>
            </a:r>
            <a:r>
              <a:rPr sz="1400" spc="-20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d’un  </a:t>
            </a:r>
            <a:r>
              <a:rPr sz="1400" dirty="0">
                <a:latin typeface="Arial"/>
                <a:cs typeface="Arial"/>
              </a:rPr>
              <a:t>climat </a:t>
            </a:r>
            <a:r>
              <a:rPr sz="1400" spc="-5" dirty="0">
                <a:latin typeface="Arial"/>
                <a:cs typeface="Arial"/>
              </a:rPr>
              <a:t>particulier. Dans  </a:t>
            </a:r>
            <a:r>
              <a:rPr sz="1400" dirty="0">
                <a:latin typeface="Arial"/>
                <a:cs typeface="Arial"/>
              </a:rPr>
              <a:t>une même </a:t>
            </a:r>
            <a:r>
              <a:rPr sz="1400" spc="-5" dirty="0">
                <a:latin typeface="Arial"/>
                <a:cs typeface="Arial"/>
              </a:rPr>
              <a:t>journée </a:t>
            </a:r>
            <a:r>
              <a:rPr sz="1400" dirty="0">
                <a:latin typeface="Arial"/>
                <a:cs typeface="Arial"/>
              </a:rPr>
              <a:t>il</a:t>
            </a:r>
            <a:r>
              <a:rPr sz="1400" spc="254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peut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4500" y="5069204"/>
            <a:ext cx="1647189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61390" algn="l"/>
              </a:tabLst>
            </a:pPr>
            <a:r>
              <a:rPr sz="1400" spc="-5" dirty="0">
                <a:latin typeface="Arial"/>
                <a:cs typeface="Arial"/>
              </a:rPr>
              <a:t>pluvieux,	venteux.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4500" y="4864734"/>
            <a:ext cx="2121535" cy="4438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1645"/>
              </a:lnSpc>
              <a:spcBef>
                <a:spcPts val="105"/>
              </a:spcBef>
              <a:tabLst>
                <a:tab pos="650240" algn="l"/>
                <a:tab pos="1772285" algn="l"/>
              </a:tabLst>
            </a:pPr>
            <a:r>
              <a:rPr sz="1400" dirty="0">
                <a:latin typeface="Arial"/>
                <a:cs typeface="Arial"/>
              </a:rPr>
              <a:t>être	en</a:t>
            </a:r>
            <a:r>
              <a:rPr sz="1400" spc="-10" dirty="0">
                <a:latin typeface="Arial"/>
                <a:cs typeface="Arial"/>
              </a:rPr>
              <a:t>s</a:t>
            </a:r>
            <a:r>
              <a:rPr sz="1400" dirty="0">
                <a:latin typeface="Arial"/>
                <a:cs typeface="Arial"/>
              </a:rPr>
              <a:t>oleill</a:t>
            </a:r>
            <a:r>
              <a:rPr sz="1400" spc="-15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,	gr</a:t>
            </a:r>
            <a:r>
              <a:rPr sz="1400" spc="-15" dirty="0">
                <a:latin typeface="Arial"/>
                <a:cs typeface="Arial"/>
              </a:rPr>
              <a:t>i</a:t>
            </a:r>
            <a:r>
              <a:rPr sz="1400" dirty="0">
                <a:latin typeface="Arial"/>
                <a:cs typeface="Arial"/>
              </a:rPr>
              <a:t>s,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ts val="1645"/>
              </a:lnSpc>
            </a:pPr>
            <a:r>
              <a:rPr sz="1400" dirty="0">
                <a:latin typeface="Arial"/>
                <a:cs typeface="Arial"/>
              </a:rPr>
              <a:t>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5273420"/>
            <a:ext cx="2121535" cy="445134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marR="5080">
              <a:lnSpc>
                <a:spcPts val="1620"/>
              </a:lnSpc>
              <a:spcBef>
                <a:spcPts val="204"/>
              </a:spcBef>
            </a:pPr>
            <a:r>
              <a:rPr sz="1400" spc="-5" dirty="0">
                <a:latin typeface="Arial"/>
                <a:cs typeface="Arial"/>
              </a:rPr>
              <a:t>nombreuses perturbations  traversent </a:t>
            </a:r>
            <a:r>
              <a:rPr sz="1400" dirty="0">
                <a:latin typeface="Arial"/>
                <a:cs typeface="Arial"/>
              </a:rPr>
              <a:t>la </a:t>
            </a:r>
            <a:r>
              <a:rPr sz="1400" spc="-5" dirty="0">
                <a:latin typeface="Arial"/>
                <a:cs typeface="Arial"/>
              </a:rPr>
              <a:t>région.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Elles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5683376"/>
            <a:ext cx="212344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528955" algn="l"/>
                <a:tab pos="1911985" algn="l"/>
              </a:tabLst>
            </a:pPr>
            <a:r>
              <a:rPr sz="1400" dirty="0">
                <a:latin typeface="Arial"/>
                <a:cs typeface="Arial"/>
              </a:rPr>
              <a:t>sont	</a:t>
            </a:r>
            <a:r>
              <a:rPr sz="1400" spc="-15" dirty="0">
                <a:latin typeface="Arial"/>
                <a:cs typeface="Arial"/>
              </a:rPr>
              <a:t>a</a:t>
            </a:r>
            <a:r>
              <a:rPr sz="1400" spc="-10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co</a:t>
            </a:r>
            <a:r>
              <a:rPr sz="1400" spc="-10" dirty="0">
                <a:latin typeface="Arial"/>
                <a:cs typeface="Arial"/>
              </a:rPr>
              <a:t>m</a:t>
            </a:r>
            <a:r>
              <a:rPr sz="1400" dirty="0">
                <a:latin typeface="Arial"/>
                <a:cs typeface="Arial"/>
              </a:rPr>
              <a:t>pagn</a:t>
            </a:r>
            <a:r>
              <a:rPr sz="1400" spc="-20" dirty="0">
                <a:latin typeface="Arial"/>
                <a:cs typeface="Arial"/>
              </a:rPr>
              <a:t>é</a:t>
            </a:r>
            <a:r>
              <a:rPr sz="1400" dirty="0">
                <a:latin typeface="Arial"/>
                <a:cs typeface="Arial"/>
              </a:rPr>
              <a:t>es	de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44500" y="5795238"/>
            <a:ext cx="6674484" cy="842644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1400" spc="-5" dirty="0">
                <a:latin typeface="Arial"/>
                <a:cs typeface="Arial"/>
              </a:rPr>
              <a:t>vents forts </a:t>
            </a:r>
            <a:r>
              <a:rPr sz="1400" spc="-10" dirty="0">
                <a:latin typeface="Arial"/>
                <a:cs typeface="Arial"/>
              </a:rPr>
              <a:t>et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pluies souvent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diluviennes</a:t>
            </a:r>
            <a:r>
              <a:rPr sz="1400" b="1" spc="-5" dirty="0"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844"/>
              </a:spcBef>
            </a:pPr>
            <a:r>
              <a:rPr sz="1400" spc="-5" dirty="0">
                <a:latin typeface="Arial"/>
                <a:cs typeface="Arial"/>
              </a:rPr>
              <a:t>Ces vents violents expliquent le peu d’arbres </a:t>
            </a:r>
            <a:r>
              <a:rPr sz="1400" dirty="0">
                <a:latin typeface="Arial"/>
                <a:cs typeface="Arial"/>
              </a:rPr>
              <a:t>sur </a:t>
            </a:r>
            <a:r>
              <a:rPr sz="1400" spc="-5" dirty="0">
                <a:latin typeface="Arial"/>
                <a:cs typeface="Arial"/>
              </a:rPr>
              <a:t>les </a:t>
            </a:r>
            <a:r>
              <a:rPr sz="1400" dirty="0">
                <a:latin typeface="Arial"/>
                <a:cs typeface="Arial"/>
              </a:rPr>
              <a:t>côtes et </a:t>
            </a:r>
            <a:r>
              <a:rPr sz="1400" spc="-5" dirty="0">
                <a:latin typeface="Arial"/>
                <a:cs typeface="Arial"/>
              </a:rPr>
              <a:t>les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embruns </a:t>
            </a:r>
            <a:r>
              <a:rPr sz="1400" dirty="0">
                <a:latin typeface="Arial"/>
                <a:cs typeface="Arial"/>
              </a:rPr>
              <a:t>chargés  </a:t>
            </a:r>
            <a:r>
              <a:rPr sz="1400" spc="-5" dirty="0">
                <a:latin typeface="Arial"/>
                <a:cs typeface="Arial"/>
              </a:rPr>
              <a:t>de sel. Le gel est rare en hiver grâce </a:t>
            </a:r>
            <a:r>
              <a:rPr sz="1400" dirty="0">
                <a:latin typeface="Arial"/>
                <a:cs typeface="Arial"/>
              </a:rPr>
              <a:t>à </a:t>
            </a:r>
            <a:r>
              <a:rPr sz="1400" spc="-5" dirty="0">
                <a:latin typeface="Arial"/>
                <a:cs typeface="Arial"/>
              </a:rPr>
              <a:t>de l’air doux venant de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l’Atlantique.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4500" y="6815936"/>
            <a:ext cx="6676390" cy="1251585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35"/>
              </a:spcBef>
            </a:pP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Le 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patrimoine</a:t>
            </a:r>
            <a:r>
              <a:rPr sz="14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breton</a:t>
            </a:r>
            <a:endParaRPr sz="1400">
              <a:latin typeface="Arial"/>
              <a:cs typeface="Arial"/>
            </a:endParaRPr>
          </a:p>
          <a:p>
            <a:pPr marL="12700" marR="5080" algn="just">
              <a:lnSpc>
                <a:spcPts val="1610"/>
              </a:lnSpc>
              <a:spcBef>
                <a:spcPts val="844"/>
              </a:spcBef>
            </a:pPr>
            <a:r>
              <a:rPr sz="1400" dirty="0">
                <a:latin typeface="Arial"/>
                <a:cs typeface="Arial"/>
              </a:rPr>
              <a:t>Son </a:t>
            </a:r>
            <a:r>
              <a:rPr sz="1400" spc="-5" dirty="0">
                <a:latin typeface="Arial"/>
                <a:cs typeface="Arial"/>
              </a:rPr>
              <a:t>patrimoine historique place </a:t>
            </a:r>
            <a:r>
              <a:rPr sz="1400" dirty="0">
                <a:latin typeface="Arial"/>
                <a:cs typeface="Arial"/>
              </a:rPr>
              <a:t>la Bretagne en </a:t>
            </a:r>
            <a:r>
              <a:rPr sz="1400" spc="-5" dirty="0">
                <a:latin typeface="Arial"/>
                <a:cs typeface="Arial"/>
              </a:rPr>
              <a:t>tête </a:t>
            </a:r>
            <a:r>
              <a:rPr sz="1400" dirty="0">
                <a:latin typeface="Arial"/>
                <a:cs typeface="Arial"/>
              </a:rPr>
              <a:t>des </a:t>
            </a:r>
            <a:r>
              <a:rPr sz="1400" spc="-5" dirty="0">
                <a:latin typeface="Arial"/>
                <a:cs typeface="Arial"/>
              </a:rPr>
              <a:t>régions françaises pour les  </a:t>
            </a:r>
            <a:r>
              <a:rPr sz="1400" dirty="0">
                <a:latin typeface="Arial"/>
                <a:cs typeface="Arial"/>
              </a:rPr>
              <a:t>monuments </a:t>
            </a:r>
            <a:r>
              <a:rPr sz="1400" spc="-5" dirty="0">
                <a:latin typeface="Arial"/>
                <a:cs typeface="Arial"/>
              </a:rPr>
              <a:t>classés. </a:t>
            </a:r>
            <a:r>
              <a:rPr sz="1400" spc="-10" dirty="0">
                <a:latin typeface="Arial"/>
                <a:cs typeface="Arial"/>
              </a:rPr>
              <a:t>En </a:t>
            </a:r>
            <a:r>
              <a:rPr sz="1400" spc="-5" dirty="0">
                <a:latin typeface="Arial"/>
                <a:cs typeface="Arial"/>
              </a:rPr>
              <a:t>effet </a:t>
            </a:r>
            <a:r>
              <a:rPr sz="1400" dirty="0">
                <a:latin typeface="Arial"/>
                <a:cs typeface="Arial"/>
              </a:rPr>
              <a:t>elle </a:t>
            </a:r>
            <a:r>
              <a:rPr sz="1400" spc="-5" dirty="0">
                <a:latin typeface="Arial"/>
                <a:cs typeface="Arial"/>
              </a:rPr>
              <a:t>possède plusieurs vertiges remarquables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les  mégalithes,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les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stèles </a:t>
            </a:r>
            <a:r>
              <a:rPr sz="1400" spc="-5" dirty="0">
                <a:latin typeface="Arial"/>
                <a:cs typeface="Arial"/>
              </a:rPr>
              <a:t>utilisées </a:t>
            </a:r>
            <a:r>
              <a:rPr sz="1400" dirty="0">
                <a:latin typeface="Arial"/>
                <a:cs typeface="Arial"/>
              </a:rPr>
              <a:t>pour les </a:t>
            </a:r>
            <a:r>
              <a:rPr sz="1400" spc="-5" dirty="0">
                <a:latin typeface="Arial"/>
                <a:cs typeface="Arial"/>
              </a:rPr>
              <a:t>romains pour célébrer leurs dieux,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les  églises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romanes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et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gothiques</a:t>
            </a:r>
            <a:r>
              <a:rPr sz="1400" spc="-5" dirty="0">
                <a:latin typeface="Arial"/>
                <a:cs typeface="Arial"/>
              </a:rPr>
              <a:t>, </a:t>
            </a:r>
            <a:r>
              <a:rPr sz="1400" dirty="0">
                <a:latin typeface="Arial"/>
                <a:cs typeface="Arial"/>
              </a:rPr>
              <a:t>les </a:t>
            </a:r>
            <a:r>
              <a:rPr sz="1400" spc="-5" dirty="0">
                <a:latin typeface="Arial"/>
                <a:cs typeface="Arial"/>
              </a:rPr>
              <a:t>fontaines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guérisseuses.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040876" y="923437"/>
            <a:ext cx="5299075" cy="745490"/>
            <a:chOff x="1040876" y="923437"/>
            <a:chExt cx="5299075" cy="745490"/>
          </a:xfrm>
        </p:grpSpPr>
        <p:sp>
          <p:nvSpPr>
            <p:cNvPr id="12" name="object 12"/>
            <p:cNvSpPr/>
            <p:nvPr/>
          </p:nvSpPr>
          <p:spPr>
            <a:xfrm>
              <a:off x="1040876" y="923437"/>
              <a:ext cx="5298979" cy="74544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66800" y="995171"/>
              <a:ext cx="5244084" cy="60197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09472" y="937259"/>
              <a:ext cx="5215255" cy="662940"/>
            </a:xfrm>
            <a:custGeom>
              <a:avLst/>
              <a:gdLst/>
              <a:ahLst/>
              <a:cxnLst/>
              <a:rect l="l" t="t" r="r" b="b"/>
              <a:pathLst>
                <a:path w="5215255" h="662940">
                  <a:moveTo>
                    <a:pt x="5104765" y="0"/>
                  </a:moveTo>
                  <a:lnTo>
                    <a:pt x="110490" y="0"/>
                  </a:lnTo>
                  <a:lnTo>
                    <a:pt x="67481" y="8691"/>
                  </a:lnTo>
                  <a:lnTo>
                    <a:pt x="32361" y="32384"/>
                  </a:lnTo>
                  <a:lnTo>
                    <a:pt x="8682" y="67508"/>
                  </a:lnTo>
                  <a:lnTo>
                    <a:pt x="0" y="110490"/>
                  </a:lnTo>
                  <a:lnTo>
                    <a:pt x="0" y="552450"/>
                  </a:lnTo>
                  <a:lnTo>
                    <a:pt x="8682" y="595431"/>
                  </a:lnTo>
                  <a:lnTo>
                    <a:pt x="32361" y="630554"/>
                  </a:lnTo>
                  <a:lnTo>
                    <a:pt x="67481" y="654248"/>
                  </a:lnTo>
                  <a:lnTo>
                    <a:pt x="110490" y="662940"/>
                  </a:lnTo>
                  <a:lnTo>
                    <a:pt x="5104765" y="662940"/>
                  </a:lnTo>
                  <a:lnTo>
                    <a:pt x="5147746" y="654248"/>
                  </a:lnTo>
                  <a:lnTo>
                    <a:pt x="5182870" y="630554"/>
                  </a:lnTo>
                  <a:lnTo>
                    <a:pt x="5206563" y="595431"/>
                  </a:lnTo>
                  <a:lnTo>
                    <a:pt x="5215255" y="552450"/>
                  </a:lnTo>
                  <a:lnTo>
                    <a:pt x="5215255" y="110490"/>
                  </a:lnTo>
                  <a:lnTo>
                    <a:pt x="5206563" y="67508"/>
                  </a:lnTo>
                  <a:lnTo>
                    <a:pt x="5182870" y="32385"/>
                  </a:lnTo>
                  <a:lnTo>
                    <a:pt x="5147746" y="8691"/>
                  </a:lnTo>
                  <a:lnTo>
                    <a:pt x="5104765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109472" y="937259"/>
              <a:ext cx="5215255" cy="662940"/>
            </a:xfrm>
            <a:custGeom>
              <a:avLst/>
              <a:gdLst/>
              <a:ahLst/>
              <a:cxnLst/>
              <a:rect l="l" t="t" r="r" b="b"/>
              <a:pathLst>
                <a:path w="5215255" h="662940">
                  <a:moveTo>
                    <a:pt x="0" y="110490"/>
                  </a:moveTo>
                  <a:lnTo>
                    <a:pt x="8682" y="67508"/>
                  </a:lnTo>
                  <a:lnTo>
                    <a:pt x="32361" y="32384"/>
                  </a:lnTo>
                  <a:lnTo>
                    <a:pt x="67481" y="8691"/>
                  </a:lnTo>
                  <a:lnTo>
                    <a:pt x="110490" y="0"/>
                  </a:lnTo>
                  <a:lnTo>
                    <a:pt x="5104765" y="0"/>
                  </a:lnTo>
                  <a:lnTo>
                    <a:pt x="5147746" y="8691"/>
                  </a:lnTo>
                  <a:lnTo>
                    <a:pt x="5182870" y="32385"/>
                  </a:lnTo>
                  <a:lnTo>
                    <a:pt x="5206563" y="67508"/>
                  </a:lnTo>
                  <a:lnTo>
                    <a:pt x="5215255" y="110490"/>
                  </a:lnTo>
                  <a:lnTo>
                    <a:pt x="5215255" y="552450"/>
                  </a:lnTo>
                  <a:lnTo>
                    <a:pt x="5206563" y="595431"/>
                  </a:lnTo>
                  <a:lnTo>
                    <a:pt x="5182870" y="630554"/>
                  </a:lnTo>
                  <a:lnTo>
                    <a:pt x="5147746" y="654248"/>
                  </a:lnTo>
                  <a:lnTo>
                    <a:pt x="5104765" y="662940"/>
                  </a:lnTo>
                  <a:lnTo>
                    <a:pt x="110490" y="662940"/>
                  </a:lnTo>
                  <a:lnTo>
                    <a:pt x="67481" y="654248"/>
                  </a:lnTo>
                  <a:lnTo>
                    <a:pt x="32361" y="630554"/>
                  </a:lnTo>
                  <a:lnTo>
                    <a:pt x="8682" y="595431"/>
                  </a:lnTo>
                  <a:lnTo>
                    <a:pt x="0" y="552450"/>
                  </a:lnTo>
                  <a:lnTo>
                    <a:pt x="0" y="110490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47572" y="1021079"/>
              <a:ext cx="5137404" cy="4953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356105" y="1069593"/>
            <a:ext cx="47186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0" dirty="0">
                <a:latin typeface="Arial"/>
                <a:cs typeface="Arial"/>
              </a:rPr>
              <a:t>Rédiger </a:t>
            </a:r>
            <a:r>
              <a:rPr sz="2400" b="1" spc="-5" dirty="0">
                <a:latin typeface="Arial"/>
                <a:cs typeface="Arial"/>
              </a:rPr>
              <a:t>un </a:t>
            </a:r>
            <a:r>
              <a:rPr sz="2400" b="1" spc="35" dirty="0">
                <a:latin typeface="Arial"/>
                <a:cs typeface="Arial"/>
              </a:rPr>
              <a:t>texte</a:t>
            </a:r>
            <a:r>
              <a:rPr sz="2400" b="1" spc="-65" dirty="0">
                <a:latin typeface="Arial"/>
                <a:cs typeface="Arial"/>
              </a:rPr>
              <a:t> </a:t>
            </a:r>
            <a:r>
              <a:rPr sz="2400" b="1" spc="90" dirty="0">
                <a:latin typeface="Arial"/>
                <a:cs typeface="Arial"/>
              </a:rPr>
              <a:t>documentaire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5800407" y="0"/>
            <a:ext cx="1774825" cy="2150745"/>
            <a:chOff x="5800407" y="0"/>
            <a:chExt cx="1774825" cy="2150745"/>
          </a:xfrm>
        </p:grpSpPr>
        <p:sp>
          <p:nvSpPr>
            <p:cNvPr id="19" name="object 19"/>
            <p:cNvSpPr/>
            <p:nvPr/>
          </p:nvSpPr>
          <p:spPr>
            <a:xfrm>
              <a:off x="5800407" y="0"/>
              <a:ext cx="1774444" cy="184874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541008" y="1266443"/>
              <a:ext cx="924318" cy="86944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/>
          <p:nvPr/>
        </p:nvSpPr>
        <p:spPr>
          <a:xfrm>
            <a:off x="64007" y="45719"/>
            <a:ext cx="770382" cy="191795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342620" y="216534"/>
            <a:ext cx="356235" cy="140779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ts val="2575"/>
              </a:lnSpc>
            </a:pPr>
            <a:r>
              <a:rPr sz="2600" b="1" dirty="0">
                <a:solidFill>
                  <a:srgbClr val="FFFFFF"/>
                </a:solidFill>
                <a:latin typeface="Carlito"/>
                <a:cs typeface="Carlito"/>
              </a:rPr>
              <a:t>Ré</a:t>
            </a:r>
            <a:r>
              <a:rPr sz="2600" b="1" spc="-15" dirty="0">
                <a:solidFill>
                  <a:srgbClr val="FFFFFF"/>
                </a:solidFill>
                <a:latin typeface="Carlito"/>
                <a:cs typeface="Carlito"/>
              </a:rPr>
              <a:t>d</a:t>
            </a:r>
            <a:r>
              <a:rPr sz="2600" b="1" dirty="0">
                <a:solidFill>
                  <a:srgbClr val="FFFFFF"/>
                </a:solidFill>
                <a:latin typeface="Carlito"/>
                <a:cs typeface="Carlito"/>
              </a:rPr>
              <a:t>action</a:t>
            </a:r>
            <a:endParaRPr sz="2600">
              <a:latin typeface="Carlito"/>
              <a:cs typeface="Carlito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665476" y="3944111"/>
            <a:ext cx="4615436" cy="185243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81000" y="8208264"/>
            <a:ext cx="4812030" cy="198958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764318" y="8034197"/>
            <a:ext cx="868177" cy="198831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5476494" y="10048747"/>
            <a:ext cx="119951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latin typeface="Arial"/>
                <a:cs typeface="Arial"/>
              </a:rPr>
              <a:t>Une </a:t>
            </a:r>
            <a:r>
              <a:rPr sz="1100" dirty="0">
                <a:latin typeface="Arial"/>
                <a:cs typeface="Arial"/>
              </a:rPr>
              <a:t>harpe</a:t>
            </a:r>
            <a:r>
              <a:rPr sz="1100" spc="-55" dirty="0">
                <a:latin typeface="Arial"/>
                <a:cs typeface="Arial"/>
              </a:rPr>
              <a:t> </a:t>
            </a:r>
            <a:r>
              <a:rPr sz="1100" spc="-5" dirty="0">
                <a:latin typeface="Arial"/>
                <a:cs typeface="Arial"/>
              </a:rPr>
              <a:t>celtique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820" y="417067"/>
            <a:ext cx="19456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Prénom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……………………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6348" y="417067"/>
            <a:ext cx="1921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Date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2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……/……../…………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022958"/>
            <a:ext cx="6676390" cy="9658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10200"/>
              </a:lnSpc>
              <a:spcBef>
                <a:spcPts val="95"/>
              </a:spcBef>
            </a:pPr>
            <a:r>
              <a:rPr sz="1400" spc="-5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culture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bretonne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est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aussi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très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riche.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Bretagne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est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un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pays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tradition.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C’est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la  </a:t>
            </a:r>
            <a:r>
              <a:rPr sz="1400" dirty="0">
                <a:latin typeface="Arial"/>
                <a:cs typeface="Arial"/>
              </a:rPr>
              <a:t>culture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celte </a:t>
            </a:r>
            <a:r>
              <a:rPr sz="1400" dirty="0">
                <a:latin typeface="Arial"/>
                <a:cs typeface="Arial"/>
              </a:rPr>
              <a:t>qui </a:t>
            </a:r>
            <a:r>
              <a:rPr sz="1400" spc="-5" dirty="0">
                <a:latin typeface="Arial"/>
                <a:cs typeface="Arial"/>
              </a:rPr>
              <a:t>domine. Cette culture reste vivante grâce </a:t>
            </a:r>
            <a:r>
              <a:rPr sz="1400" dirty="0">
                <a:latin typeface="Arial"/>
                <a:cs typeface="Arial"/>
              </a:rPr>
              <a:t>à </a:t>
            </a:r>
            <a:r>
              <a:rPr sz="1400" spc="-5" dirty="0">
                <a:latin typeface="Arial"/>
                <a:cs typeface="Arial"/>
              </a:rPr>
              <a:t>des festivals </a:t>
            </a:r>
            <a:r>
              <a:rPr sz="1400" spc="-10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danse  traditionnelle (les </a:t>
            </a:r>
            <a:r>
              <a:rPr sz="1400" spc="-5" dirty="0">
                <a:latin typeface="Arial"/>
                <a:cs typeface="Arial"/>
              </a:rPr>
              <a:t>festoù). Certains instruments sont typiquement bretons comme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le 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biniou,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la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harpe celtique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et la</a:t>
            </a:r>
            <a:r>
              <a:rPr sz="1400" b="1" spc="-4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bombarde.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31800" y="4227702"/>
            <a:ext cx="6725920" cy="273304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 marR="43815" algn="just">
              <a:lnSpc>
                <a:spcPts val="1620"/>
              </a:lnSpc>
              <a:spcBef>
                <a:spcPts val="204"/>
              </a:spcBef>
            </a:pPr>
            <a:r>
              <a:rPr sz="1400" spc="-5" dirty="0">
                <a:latin typeface="Arial"/>
                <a:cs typeface="Arial"/>
              </a:rPr>
              <a:t>La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fée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Viviane,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l’enchanteur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Merlin,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la</a:t>
            </a:r>
            <a:r>
              <a:rPr sz="1400" b="1" spc="-5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forêt</a:t>
            </a:r>
            <a:r>
              <a:rPr sz="14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de</a:t>
            </a:r>
            <a:r>
              <a:rPr sz="1400" b="1" spc="-4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Brocéliande</a:t>
            </a:r>
            <a:r>
              <a:rPr sz="1400" b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font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partie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tradition  </a:t>
            </a:r>
            <a:r>
              <a:rPr sz="1400" dirty="0">
                <a:latin typeface="Arial"/>
                <a:cs typeface="Arial"/>
              </a:rPr>
              <a:t>orale</a:t>
            </a:r>
            <a:r>
              <a:rPr sz="1400" spc="-5" dirty="0">
                <a:latin typeface="Arial"/>
                <a:cs typeface="Arial"/>
              </a:rPr>
              <a:t> bretonne.</a:t>
            </a:r>
            <a:endParaRPr sz="1400">
              <a:latin typeface="Arial"/>
              <a:cs typeface="Arial"/>
            </a:endParaRPr>
          </a:p>
          <a:p>
            <a:pPr marL="25400" marR="2112010" algn="just">
              <a:lnSpc>
                <a:spcPct val="110300"/>
              </a:lnSpc>
              <a:spcBef>
                <a:spcPts val="505"/>
              </a:spcBef>
            </a:pPr>
            <a:r>
              <a:rPr sz="1400" spc="-5" dirty="0">
                <a:latin typeface="Arial"/>
                <a:cs typeface="Arial"/>
              </a:rPr>
              <a:t>Cette </a:t>
            </a:r>
            <a:r>
              <a:rPr sz="1400" dirty="0">
                <a:latin typeface="Arial"/>
                <a:cs typeface="Arial"/>
              </a:rPr>
              <a:t>région </a:t>
            </a:r>
            <a:r>
              <a:rPr sz="1400" spc="-5" dirty="0">
                <a:latin typeface="Arial"/>
                <a:cs typeface="Arial"/>
              </a:rPr>
              <a:t>dispose également d’un patrimoine naturel  </a:t>
            </a:r>
            <a:r>
              <a:rPr sz="1400" dirty="0">
                <a:latin typeface="Arial"/>
                <a:cs typeface="Arial"/>
              </a:rPr>
              <a:t>rare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avec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grande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variété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paysage.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Plus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300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sites  naturels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sont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classés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(la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pointe</a:t>
            </a:r>
            <a:r>
              <a:rPr sz="1400" spc="-10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du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RAZ,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réserve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sept  îles…).</a:t>
            </a:r>
            <a:endParaRPr sz="1400">
              <a:latin typeface="Arial"/>
              <a:cs typeface="Arial"/>
            </a:endParaRPr>
          </a:p>
          <a:p>
            <a:pPr marR="2114550" algn="r">
              <a:lnSpc>
                <a:spcPct val="100000"/>
              </a:lnSpc>
              <a:spcBef>
                <a:spcPts val="969"/>
              </a:spcBef>
            </a:pPr>
            <a:r>
              <a:rPr sz="1400" dirty="0">
                <a:latin typeface="Arial"/>
                <a:cs typeface="Arial"/>
              </a:rPr>
              <a:t>Les </a:t>
            </a:r>
            <a:r>
              <a:rPr sz="1400" spc="-5" dirty="0">
                <a:latin typeface="Arial"/>
                <a:cs typeface="Arial"/>
              </a:rPr>
              <a:t>bretons sont très attachés </a:t>
            </a:r>
            <a:r>
              <a:rPr sz="1400" dirty="0">
                <a:latin typeface="Arial"/>
                <a:cs typeface="Arial"/>
              </a:rPr>
              <a:t>à </a:t>
            </a:r>
            <a:r>
              <a:rPr sz="1400" spc="-5" dirty="0">
                <a:latin typeface="Arial"/>
                <a:cs typeface="Arial"/>
              </a:rPr>
              <a:t>leurs </a:t>
            </a:r>
            <a:r>
              <a:rPr sz="1400" dirty="0">
                <a:latin typeface="Arial"/>
                <a:cs typeface="Arial"/>
              </a:rPr>
              <a:t>phares qui</a:t>
            </a:r>
            <a:r>
              <a:rPr sz="1400" spc="-1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signalent</a:t>
            </a:r>
            <a:endParaRPr sz="1400">
              <a:latin typeface="Arial"/>
              <a:cs typeface="Arial"/>
            </a:endParaRPr>
          </a:p>
          <a:p>
            <a:pPr marR="2110105" algn="r">
              <a:lnSpc>
                <a:spcPct val="100000"/>
              </a:lnSpc>
              <a:spcBef>
                <a:spcPts val="170"/>
              </a:spcBef>
              <a:tabLst>
                <a:tab pos="459740" algn="l"/>
              </a:tabLst>
            </a:pPr>
            <a:r>
              <a:rPr sz="1400" dirty="0">
                <a:latin typeface="Arial"/>
                <a:cs typeface="Arial"/>
              </a:rPr>
              <a:t>le	danger</a:t>
            </a:r>
            <a:endParaRPr sz="1400">
              <a:latin typeface="Arial"/>
              <a:cs typeface="Arial"/>
            </a:endParaRPr>
          </a:p>
          <a:p>
            <a:pPr marL="3592195" marR="2110105">
              <a:lnSpc>
                <a:spcPct val="110000"/>
              </a:lnSpc>
              <a:spcBef>
                <a:spcPts val="10"/>
              </a:spcBef>
              <a:tabLst>
                <a:tab pos="4180204" algn="l"/>
                <a:tab pos="4467860" algn="l"/>
              </a:tabLst>
            </a:pPr>
            <a:r>
              <a:rPr sz="1400" dirty="0">
                <a:latin typeface="Arial"/>
                <a:cs typeface="Arial"/>
              </a:rPr>
              <a:t>des	c</a:t>
            </a:r>
            <a:r>
              <a:rPr sz="1400" spc="-15" dirty="0">
                <a:latin typeface="Arial"/>
                <a:cs typeface="Arial"/>
              </a:rPr>
              <a:t>ô</a:t>
            </a:r>
            <a:r>
              <a:rPr sz="1400" dirty="0">
                <a:latin typeface="Arial"/>
                <a:cs typeface="Arial"/>
              </a:rPr>
              <a:t>tes  depuis		le</a:t>
            </a:r>
            <a:endParaRPr sz="1400">
              <a:latin typeface="Arial"/>
              <a:cs typeface="Arial"/>
            </a:endParaRPr>
          </a:p>
          <a:p>
            <a:pPr marL="3592195">
              <a:lnSpc>
                <a:spcPct val="100000"/>
              </a:lnSpc>
              <a:spcBef>
                <a:spcPts val="170"/>
              </a:spcBef>
            </a:pPr>
            <a:r>
              <a:rPr sz="1400" spc="-5" dirty="0">
                <a:latin typeface="Arial"/>
                <a:cs typeface="Arial"/>
              </a:rPr>
              <a:t>18</a:t>
            </a:r>
            <a:r>
              <a:rPr sz="1350" spc="-7" baseline="30864" dirty="0">
                <a:latin typeface="Arial"/>
                <a:cs typeface="Arial"/>
              </a:rPr>
              <a:t>ème </a:t>
            </a:r>
            <a:r>
              <a:rPr sz="1400" spc="-5" dirty="0">
                <a:latin typeface="Arial"/>
                <a:cs typeface="Arial"/>
              </a:rPr>
              <a:t>siècle. </a:t>
            </a:r>
            <a:r>
              <a:rPr sz="1400" dirty="0">
                <a:latin typeface="Arial"/>
                <a:cs typeface="Arial"/>
              </a:rPr>
              <a:t>Le </a:t>
            </a:r>
            <a:r>
              <a:rPr sz="1400" spc="-5" dirty="0">
                <a:latin typeface="Arial"/>
                <a:cs typeface="Arial"/>
              </a:rPr>
              <a:t>plus célèbre est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11548" y="6936333"/>
            <a:ext cx="3106420" cy="730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100"/>
              </a:lnSpc>
              <a:spcBef>
                <a:spcPts val="100"/>
              </a:spcBef>
            </a:pP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phare</a:t>
            </a:r>
            <a:r>
              <a:rPr sz="1400" b="1" spc="-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Ar</a:t>
            </a:r>
            <a:r>
              <a:rPr sz="1400" b="1" spc="-8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Men</a:t>
            </a:r>
            <a:r>
              <a:rPr sz="1400" b="1" spc="-7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l’île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Sein.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Autrefois  habités, les phares sont aujourd’hui  électriques. </a:t>
            </a:r>
            <a:r>
              <a:rPr sz="1400" dirty="0">
                <a:latin typeface="Arial"/>
                <a:cs typeface="Arial"/>
              </a:rPr>
              <a:t>La </a:t>
            </a:r>
            <a:r>
              <a:rPr sz="1400" spc="-5" dirty="0">
                <a:latin typeface="Arial"/>
                <a:cs typeface="Arial"/>
              </a:rPr>
              <a:t>route </a:t>
            </a:r>
            <a:r>
              <a:rPr sz="1400" dirty="0">
                <a:latin typeface="Arial"/>
                <a:cs typeface="Arial"/>
              </a:rPr>
              <a:t>qui va de</a:t>
            </a:r>
            <a:r>
              <a:rPr sz="1400" spc="3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Roscoff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4500" y="7539075"/>
            <a:ext cx="4847590" cy="1414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1533525">
              <a:lnSpc>
                <a:spcPct val="1579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à </a:t>
            </a:r>
            <a:r>
              <a:rPr sz="1400" spc="-5" dirty="0">
                <a:latin typeface="Arial"/>
                <a:cs typeface="Arial"/>
              </a:rPr>
              <a:t>Benodet s’appelle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la route des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phares</a:t>
            </a:r>
            <a:r>
              <a:rPr sz="1400" spc="-5" dirty="0">
                <a:latin typeface="Arial"/>
                <a:cs typeface="Arial"/>
              </a:rPr>
              <a:t>. 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Les 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spécialités</a:t>
            </a:r>
            <a:r>
              <a:rPr sz="14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6F2F9F"/>
                </a:solidFill>
                <a:latin typeface="Arial"/>
                <a:cs typeface="Arial"/>
              </a:rPr>
              <a:t>culinaires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ts val="1610"/>
              </a:lnSpc>
              <a:spcBef>
                <a:spcPts val="844"/>
              </a:spcBef>
            </a:pPr>
            <a:r>
              <a:rPr sz="1400" spc="-5" dirty="0">
                <a:latin typeface="Arial"/>
                <a:cs typeface="Arial"/>
              </a:rPr>
              <a:t>Enfin, </a:t>
            </a:r>
            <a:r>
              <a:rPr sz="1400" dirty="0">
                <a:latin typeface="Arial"/>
                <a:cs typeface="Arial"/>
              </a:rPr>
              <a:t>il </a:t>
            </a:r>
            <a:r>
              <a:rPr sz="1400" spc="-10" dirty="0">
                <a:latin typeface="Arial"/>
                <a:cs typeface="Arial"/>
              </a:rPr>
              <a:t>ne </a:t>
            </a:r>
            <a:r>
              <a:rPr sz="1400" spc="-5" dirty="0">
                <a:latin typeface="Arial"/>
                <a:cs typeface="Arial"/>
              </a:rPr>
              <a:t>faut pas oublier les spécialités culinaires. </a:t>
            </a:r>
            <a:r>
              <a:rPr sz="1400" dirty="0">
                <a:latin typeface="Arial"/>
                <a:cs typeface="Arial"/>
              </a:rPr>
              <a:t>Les  </a:t>
            </a:r>
            <a:r>
              <a:rPr sz="1400" spc="-5" dirty="0">
                <a:latin typeface="Arial"/>
                <a:cs typeface="Arial"/>
              </a:rPr>
              <a:t>crêpes </a:t>
            </a:r>
            <a:r>
              <a:rPr sz="1400" spc="-10" dirty="0">
                <a:latin typeface="Arial"/>
                <a:cs typeface="Arial"/>
              </a:rPr>
              <a:t>et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les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galettes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de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sarrasin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006FC0"/>
                </a:solidFill>
                <a:latin typeface="Arial"/>
                <a:cs typeface="Arial"/>
              </a:rPr>
              <a:t>le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kouign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aman </a:t>
            </a:r>
            <a:r>
              <a:rPr sz="1400" spc="-5" dirty="0">
                <a:latin typeface="Arial"/>
                <a:cs typeface="Arial"/>
              </a:rPr>
              <a:t>(gâteau  </a:t>
            </a:r>
            <a:r>
              <a:rPr sz="1400" dirty="0">
                <a:latin typeface="Arial"/>
                <a:cs typeface="Arial"/>
              </a:rPr>
              <a:t>originaire de </a:t>
            </a:r>
            <a:r>
              <a:rPr sz="1400" spc="-5" dirty="0">
                <a:latin typeface="Arial"/>
                <a:cs typeface="Arial"/>
              </a:rPr>
              <a:t>Douarnemez),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le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far breton</a:t>
            </a:r>
            <a:r>
              <a:rPr sz="1400" spc="-5" dirty="0">
                <a:latin typeface="Arial"/>
                <a:cs typeface="Arial"/>
              </a:rPr>
              <a:t>,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le</a:t>
            </a:r>
            <a:r>
              <a:rPr sz="1400" b="1" spc="9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quatre-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4500" y="8919209"/>
            <a:ext cx="3658235" cy="64833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ts val="1610"/>
              </a:lnSpc>
              <a:spcBef>
                <a:spcPts val="215"/>
              </a:spcBef>
            </a:pP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quarts,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le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cidre,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le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chouchen </a:t>
            </a:r>
            <a:r>
              <a:rPr sz="1400" spc="-5" dirty="0">
                <a:latin typeface="Arial"/>
                <a:cs typeface="Arial"/>
              </a:rPr>
              <a:t>(boisson  fermentée </a:t>
            </a:r>
            <a:r>
              <a:rPr sz="1400" dirty="0">
                <a:latin typeface="Arial"/>
                <a:cs typeface="Arial"/>
              </a:rPr>
              <a:t>à </a:t>
            </a:r>
            <a:r>
              <a:rPr sz="1400" spc="-5" dirty="0">
                <a:latin typeface="Arial"/>
                <a:cs typeface="Arial"/>
              </a:rPr>
              <a:t>base </a:t>
            </a:r>
            <a:r>
              <a:rPr sz="1400" dirty="0">
                <a:latin typeface="Arial"/>
                <a:cs typeface="Arial"/>
              </a:rPr>
              <a:t>de miel </a:t>
            </a:r>
            <a:r>
              <a:rPr sz="1400" spc="-10" dirty="0">
                <a:latin typeface="Arial"/>
                <a:cs typeface="Arial"/>
              </a:rPr>
              <a:t>et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fruits) </a:t>
            </a:r>
            <a:r>
              <a:rPr sz="1400" spc="-10" dirty="0">
                <a:latin typeface="Arial"/>
                <a:cs typeface="Arial"/>
              </a:rPr>
              <a:t>et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la 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Cervoise </a:t>
            </a:r>
            <a:r>
              <a:rPr sz="1400" spc="-5" dirty="0">
                <a:latin typeface="Arial"/>
                <a:cs typeface="Arial"/>
              </a:rPr>
              <a:t>(bière) chère </a:t>
            </a:r>
            <a:r>
              <a:rPr sz="1400" dirty="0">
                <a:latin typeface="Arial"/>
                <a:cs typeface="Arial"/>
              </a:rPr>
              <a:t>à </a:t>
            </a:r>
            <a:r>
              <a:rPr sz="1400" spc="-5" dirty="0">
                <a:latin typeface="Arial"/>
                <a:cs typeface="Arial"/>
              </a:rPr>
              <a:t>Obélix.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26136" y="6117335"/>
            <a:ext cx="3571498" cy="13220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41959" y="2479039"/>
            <a:ext cx="1348105" cy="16535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950720" y="2479039"/>
            <a:ext cx="1517015" cy="16535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25240" y="2239644"/>
            <a:ext cx="3388994" cy="199580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50484" y="4776977"/>
            <a:ext cx="2256790" cy="19577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4" name="object 14"/>
          <p:cNvGrpSpPr/>
          <p:nvPr/>
        </p:nvGrpSpPr>
        <p:grpSpPr>
          <a:xfrm>
            <a:off x="4201159" y="8015922"/>
            <a:ext cx="3081655" cy="1957070"/>
            <a:chOff x="4201159" y="8015922"/>
            <a:chExt cx="3081655" cy="1957070"/>
          </a:xfrm>
        </p:grpSpPr>
        <p:sp>
          <p:nvSpPr>
            <p:cNvPr id="15" name="object 15"/>
            <p:cNvSpPr/>
            <p:nvPr/>
          </p:nvSpPr>
          <p:spPr>
            <a:xfrm>
              <a:off x="5943599" y="8493251"/>
              <a:ext cx="1339215" cy="89217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054599" y="8015922"/>
              <a:ext cx="1050188" cy="1956689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01159" y="9116137"/>
              <a:ext cx="848994" cy="69917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/>
          <p:nvPr/>
        </p:nvSpPr>
        <p:spPr>
          <a:xfrm>
            <a:off x="6075997" y="0"/>
            <a:ext cx="1498854" cy="155727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820" y="417067"/>
            <a:ext cx="19456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Prénom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……………………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6348" y="417067"/>
            <a:ext cx="1921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Date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2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……/……../…………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956818"/>
            <a:ext cx="6454140" cy="6687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Carlito"/>
                <a:cs typeface="Carlito"/>
              </a:rPr>
              <a:t>❷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Réponds aux</a:t>
            </a:r>
            <a:r>
              <a:rPr sz="14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questions</a:t>
            </a:r>
            <a:endParaRPr sz="1400" dirty="0">
              <a:latin typeface="Arial"/>
              <a:cs typeface="Arial"/>
            </a:endParaRPr>
          </a:p>
          <a:p>
            <a:pPr marL="192405" marR="128905">
              <a:lnSpc>
                <a:spcPct val="143300"/>
              </a:lnSpc>
              <a:spcBef>
                <a:spcPts val="790"/>
              </a:spcBef>
              <a:buAutoNum type="arabicParenR"/>
              <a:tabLst>
                <a:tab pos="370840" algn="l"/>
              </a:tabLst>
            </a:pPr>
            <a:r>
              <a:rPr sz="1200" b="1" spc="-5" dirty="0">
                <a:latin typeface="Arial"/>
                <a:cs typeface="Arial"/>
              </a:rPr>
              <a:t>Cherche dans </a:t>
            </a:r>
            <a:r>
              <a:rPr sz="1200" b="1" dirty="0">
                <a:latin typeface="Arial"/>
                <a:cs typeface="Arial"/>
              </a:rPr>
              <a:t>ton </a:t>
            </a:r>
            <a:r>
              <a:rPr sz="1200" b="1" spc="-5" dirty="0">
                <a:latin typeface="Arial"/>
                <a:cs typeface="Arial"/>
              </a:rPr>
              <a:t>dictionnaire </a:t>
            </a:r>
            <a:r>
              <a:rPr sz="1200" b="1" dirty="0">
                <a:latin typeface="Arial"/>
                <a:cs typeface="Arial"/>
              </a:rPr>
              <a:t>la </a:t>
            </a:r>
            <a:r>
              <a:rPr sz="1200" b="1" spc="-5" dirty="0">
                <a:latin typeface="Arial"/>
                <a:cs typeface="Arial"/>
              </a:rPr>
              <a:t>définition </a:t>
            </a:r>
            <a:r>
              <a:rPr sz="1200" b="1" dirty="0">
                <a:latin typeface="Arial"/>
                <a:cs typeface="Arial"/>
              </a:rPr>
              <a:t>des mots </a:t>
            </a:r>
            <a:r>
              <a:rPr sz="1200" b="1" spc="-5" dirty="0">
                <a:latin typeface="Arial"/>
                <a:cs typeface="Arial"/>
              </a:rPr>
              <a:t>suivants </a:t>
            </a:r>
            <a:r>
              <a:rPr sz="1200" b="1" dirty="0">
                <a:latin typeface="Arial"/>
                <a:cs typeface="Arial"/>
              </a:rPr>
              <a:t>: </a:t>
            </a:r>
            <a:r>
              <a:rPr sz="1200" b="1" spc="-5" dirty="0">
                <a:latin typeface="Arial"/>
                <a:cs typeface="Arial"/>
              </a:rPr>
              <a:t>note-les </a:t>
            </a:r>
            <a:r>
              <a:rPr sz="1200" b="1" dirty="0">
                <a:latin typeface="Arial"/>
                <a:cs typeface="Arial"/>
              </a:rPr>
              <a:t>au dos </a:t>
            </a:r>
            <a:r>
              <a:rPr sz="1200" b="1" spc="-10" dirty="0">
                <a:latin typeface="Arial"/>
                <a:cs typeface="Arial"/>
              </a:rPr>
              <a:t>du  </a:t>
            </a:r>
            <a:r>
              <a:rPr sz="1200" b="1" dirty="0">
                <a:latin typeface="Arial"/>
                <a:cs typeface="Arial"/>
              </a:rPr>
              <a:t>document.</a:t>
            </a:r>
            <a:endParaRPr sz="120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635"/>
              </a:spcBef>
              <a:tabLst>
                <a:tab pos="1811020" algn="l"/>
                <a:tab pos="3159760" algn="l"/>
                <a:tab pos="4059554" algn="l"/>
              </a:tabLst>
            </a:pPr>
            <a:r>
              <a:rPr sz="1200" i="1" spc="-5" dirty="0">
                <a:latin typeface="Arial"/>
                <a:cs typeface="Arial"/>
              </a:rPr>
              <a:t>diluviennes	embruns	</a:t>
            </a:r>
            <a:r>
              <a:rPr sz="1200" i="1" dirty="0">
                <a:latin typeface="Arial"/>
                <a:cs typeface="Arial"/>
              </a:rPr>
              <a:t>stèle	</a:t>
            </a:r>
            <a:r>
              <a:rPr sz="1200" i="1" spc="-5" dirty="0">
                <a:latin typeface="Arial"/>
                <a:cs typeface="Arial"/>
              </a:rPr>
              <a:t>mégalithes</a:t>
            </a:r>
            <a:endParaRPr sz="1200" dirty="0">
              <a:latin typeface="Arial"/>
              <a:cs typeface="Arial"/>
            </a:endParaRPr>
          </a:p>
          <a:p>
            <a:pPr marL="370840" indent="-179070">
              <a:lnSpc>
                <a:spcPct val="100000"/>
              </a:lnSpc>
              <a:spcBef>
                <a:spcPts val="625"/>
              </a:spcBef>
              <a:buAutoNum type="arabicParenR" startAt="2"/>
              <a:tabLst>
                <a:tab pos="371475" algn="l"/>
              </a:tabLst>
            </a:pPr>
            <a:r>
              <a:rPr sz="1200" b="1" dirty="0">
                <a:latin typeface="Arial"/>
                <a:cs typeface="Arial"/>
              </a:rPr>
              <a:t>Cite trois </a:t>
            </a:r>
            <a:r>
              <a:rPr sz="1200" b="1" spc="-5" dirty="0">
                <a:latin typeface="Arial"/>
                <a:cs typeface="Arial"/>
              </a:rPr>
              <a:t>villes bretonnes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AutoNum type="arabicParenR" startAt="2"/>
            </a:pPr>
            <a:endParaRPr sz="105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tabLst>
                <a:tab pos="2260600" algn="l"/>
                <a:tab pos="4509135" algn="l"/>
              </a:tabLst>
            </a:pPr>
            <a:r>
              <a:rPr sz="1200" b="1" dirty="0">
                <a:latin typeface="Arial"/>
                <a:cs typeface="Arial"/>
              </a:rPr>
              <a:t>…………………………	……………………………	……………………….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100" dirty="0">
              <a:latin typeface="Arial"/>
              <a:cs typeface="Arial"/>
            </a:endParaRPr>
          </a:p>
          <a:p>
            <a:pPr marL="370840" indent="-179070">
              <a:lnSpc>
                <a:spcPct val="100000"/>
              </a:lnSpc>
              <a:buAutoNum type="arabicParenR" startAt="3"/>
              <a:tabLst>
                <a:tab pos="371475" algn="l"/>
                <a:tab pos="2710180" algn="l"/>
                <a:tab pos="4958715" algn="l"/>
              </a:tabLst>
            </a:pPr>
            <a:r>
              <a:rPr sz="1200" b="1" dirty="0">
                <a:latin typeface="Arial"/>
                <a:cs typeface="Arial"/>
              </a:rPr>
              <a:t>Cite deux </a:t>
            </a:r>
            <a:r>
              <a:rPr sz="1200" b="1" spc="-5" dirty="0">
                <a:latin typeface="Arial"/>
                <a:cs typeface="Arial"/>
              </a:rPr>
              <a:t>îles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bretonnes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	……………………….	……………………….</a:t>
            </a:r>
            <a:endParaRPr sz="12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buFont typeface="Arial"/>
              <a:buAutoNum type="arabicParenR" startAt="3"/>
            </a:pPr>
            <a:endParaRPr sz="1600" dirty="0">
              <a:latin typeface="Arial"/>
              <a:cs typeface="Arial"/>
            </a:endParaRPr>
          </a:p>
          <a:p>
            <a:pPr marL="370840" indent="-179070">
              <a:lnSpc>
                <a:spcPct val="100000"/>
              </a:lnSpc>
              <a:buAutoNum type="arabicParenR" startAt="3"/>
              <a:tabLst>
                <a:tab pos="371475" algn="l"/>
              </a:tabLst>
            </a:pPr>
            <a:r>
              <a:rPr sz="1200" b="1" spc="-5" dirty="0">
                <a:latin typeface="Arial"/>
                <a:cs typeface="Arial"/>
              </a:rPr>
              <a:t>A quoi sert </a:t>
            </a:r>
            <a:r>
              <a:rPr sz="1200" b="1" dirty="0">
                <a:latin typeface="Arial"/>
                <a:cs typeface="Arial"/>
              </a:rPr>
              <a:t>un </a:t>
            </a:r>
            <a:r>
              <a:rPr sz="1200" b="1" spc="-5" dirty="0">
                <a:latin typeface="Arial"/>
                <a:cs typeface="Arial"/>
              </a:rPr>
              <a:t>phare </a:t>
            </a:r>
            <a:r>
              <a:rPr sz="1200" b="1" dirty="0">
                <a:latin typeface="Arial"/>
                <a:cs typeface="Arial"/>
              </a:rPr>
              <a:t>? </a:t>
            </a:r>
            <a:r>
              <a:rPr sz="1200" b="1" spc="-5" dirty="0">
                <a:latin typeface="Arial"/>
                <a:cs typeface="Arial"/>
              </a:rPr>
              <a:t>Donne le </a:t>
            </a:r>
            <a:r>
              <a:rPr sz="1200" b="1" dirty="0">
                <a:latin typeface="Arial"/>
                <a:cs typeface="Arial"/>
              </a:rPr>
              <a:t>nom du </a:t>
            </a:r>
            <a:r>
              <a:rPr sz="1200" b="1" spc="-5" dirty="0">
                <a:latin typeface="Arial"/>
                <a:cs typeface="Arial"/>
              </a:rPr>
              <a:t>phare le </a:t>
            </a:r>
            <a:r>
              <a:rPr sz="1200" b="1" dirty="0">
                <a:latin typeface="Arial"/>
                <a:cs typeface="Arial"/>
              </a:rPr>
              <a:t>plus connu en </a:t>
            </a:r>
            <a:r>
              <a:rPr sz="1200" b="1" spc="-5" dirty="0">
                <a:latin typeface="Arial"/>
                <a:cs typeface="Arial"/>
              </a:rPr>
              <a:t>Bretagne</a:t>
            </a:r>
            <a:r>
              <a:rPr sz="1200" b="1" spc="6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Arial"/>
                <a:cs typeface="Arial"/>
              </a:rPr>
              <a:t>……………………………………………………………………………………………………………</a:t>
            </a:r>
          </a:p>
          <a:p>
            <a:pPr marL="192405">
              <a:lnSpc>
                <a:spcPct val="100000"/>
              </a:lnSpc>
              <a:spcBef>
                <a:spcPts val="740"/>
              </a:spcBef>
            </a:pPr>
            <a:r>
              <a:rPr sz="1200" dirty="0">
                <a:latin typeface="Arial"/>
                <a:cs typeface="Arial"/>
              </a:rPr>
              <a:t>……………………………………………………………………………………………………………</a:t>
            </a:r>
          </a:p>
          <a:p>
            <a:pPr>
              <a:lnSpc>
                <a:spcPct val="100000"/>
              </a:lnSpc>
            </a:pPr>
            <a:endParaRPr sz="1150" dirty="0">
              <a:latin typeface="Arial"/>
              <a:cs typeface="Arial"/>
            </a:endParaRPr>
          </a:p>
          <a:p>
            <a:pPr marL="413384" indent="-179070">
              <a:lnSpc>
                <a:spcPct val="100000"/>
              </a:lnSpc>
              <a:buAutoNum type="arabicParenR" startAt="5"/>
              <a:tabLst>
                <a:tab pos="414020" algn="l"/>
                <a:tab pos="4509135" algn="l"/>
                <a:tab pos="5017770" algn="l"/>
              </a:tabLst>
            </a:pPr>
            <a:r>
              <a:rPr sz="1200" b="1" spc="-5" dirty="0">
                <a:latin typeface="Arial"/>
                <a:cs typeface="Arial"/>
              </a:rPr>
              <a:t>Est-il facile </a:t>
            </a:r>
            <a:r>
              <a:rPr sz="1200" b="1" dirty="0">
                <a:latin typeface="Arial"/>
                <a:cs typeface="Arial"/>
              </a:rPr>
              <a:t>de </a:t>
            </a:r>
            <a:r>
              <a:rPr sz="1200" b="1" spc="-5" dirty="0">
                <a:latin typeface="Arial"/>
                <a:cs typeface="Arial"/>
              </a:rPr>
              <a:t>prévoir </a:t>
            </a:r>
            <a:r>
              <a:rPr sz="1200" b="1" dirty="0">
                <a:latin typeface="Arial"/>
                <a:cs typeface="Arial"/>
              </a:rPr>
              <a:t>le </a:t>
            </a:r>
            <a:r>
              <a:rPr sz="1200" b="1" spc="-5" dirty="0">
                <a:latin typeface="Arial"/>
                <a:cs typeface="Arial"/>
              </a:rPr>
              <a:t>temps </a:t>
            </a:r>
            <a:r>
              <a:rPr sz="1200" b="1" dirty="0">
                <a:latin typeface="Arial"/>
                <a:cs typeface="Arial"/>
              </a:rPr>
              <a:t>en </a:t>
            </a:r>
            <a:r>
              <a:rPr sz="1200" b="1" spc="-5" dirty="0">
                <a:latin typeface="Arial"/>
                <a:cs typeface="Arial"/>
              </a:rPr>
              <a:t>Bretagne</a:t>
            </a:r>
            <a:r>
              <a:rPr sz="1200" b="1" spc="9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?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OUI	NON	Justifie</a:t>
            </a:r>
            <a:endParaRPr sz="120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635"/>
              </a:spcBef>
            </a:pPr>
            <a:r>
              <a:rPr sz="1200" dirty="0">
                <a:latin typeface="Arial"/>
                <a:cs typeface="Arial"/>
              </a:rPr>
              <a:t>……………………………………………………………………………………………………………</a:t>
            </a:r>
          </a:p>
          <a:p>
            <a:pPr marL="192405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latin typeface="Arial"/>
                <a:cs typeface="Arial"/>
              </a:rPr>
              <a:t>……………………………………………………………………………………………………………</a:t>
            </a: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700" dirty="0">
              <a:latin typeface="Arial"/>
              <a:cs typeface="Arial"/>
            </a:endParaRPr>
          </a:p>
          <a:p>
            <a:pPr marL="370840" indent="-179070">
              <a:lnSpc>
                <a:spcPct val="100000"/>
              </a:lnSpc>
              <a:buAutoNum type="arabicParenR" startAt="6"/>
              <a:tabLst>
                <a:tab pos="371475" algn="l"/>
              </a:tabLst>
            </a:pPr>
            <a:r>
              <a:rPr sz="1200" b="1" dirty="0">
                <a:latin typeface="Arial"/>
                <a:cs typeface="Arial"/>
              </a:rPr>
              <a:t>Quels sont </a:t>
            </a:r>
            <a:r>
              <a:rPr sz="1200" b="1" spc="-5" dirty="0">
                <a:latin typeface="Arial"/>
                <a:cs typeface="Arial"/>
              </a:rPr>
              <a:t>les monuments remarquables </a:t>
            </a:r>
            <a:r>
              <a:rPr sz="1200" b="1" dirty="0">
                <a:latin typeface="Arial"/>
                <a:cs typeface="Arial"/>
              </a:rPr>
              <a:t>que l’on peut </a:t>
            </a:r>
            <a:r>
              <a:rPr sz="1200" b="1" spc="-5" dirty="0">
                <a:latin typeface="Arial"/>
                <a:cs typeface="Arial"/>
              </a:rPr>
              <a:t>visiter </a:t>
            </a:r>
            <a:r>
              <a:rPr sz="1200" b="1" dirty="0">
                <a:latin typeface="Arial"/>
                <a:cs typeface="Arial"/>
              </a:rPr>
              <a:t>en </a:t>
            </a:r>
            <a:r>
              <a:rPr sz="1200" b="1" spc="-5" dirty="0">
                <a:latin typeface="Arial"/>
                <a:cs typeface="Arial"/>
              </a:rPr>
              <a:t>Bretagne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635"/>
              </a:spcBef>
            </a:pPr>
            <a:r>
              <a:rPr sz="1200" dirty="0">
                <a:latin typeface="Arial"/>
                <a:cs typeface="Arial"/>
              </a:rPr>
              <a:t>……………………………………………………………………………………………………………</a:t>
            </a:r>
          </a:p>
          <a:p>
            <a:pPr marL="192405">
              <a:lnSpc>
                <a:spcPct val="100000"/>
              </a:lnSpc>
              <a:spcBef>
                <a:spcPts val="745"/>
              </a:spcBef>
            </a:pPr>
            <a:r>
              <a:rPr sz="1200" dirty="0">
                <a:latin typeface="Arial"/>
                <a:cs typeface="Arial"/>
              </a:rPr>
              <a:t>……………………………………………………………………………………………………………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150" dirty="0">
              <a:latin typeface="Arial"/>
              <a:cs typeface="Arial"/>
            </a:endParaRPr>
          </a:p>
          <a:p>
            <a:pPr marL="192405" marR="461009">
              <a:lnSpc>
                <a:spcPct val="144200"/>
              </a:lnSpc>
              <a:buAutoNum type="arabicParenR" startAt="7"/>
              <a:tabLst>
                <a:tab pos="371475" algn="l"/>
              </a:tabLst>
            </a:pPr>
            <a:r>
              <a:rPr sz="1200" b="1" spc="-5" dirty="0">
                <a:latin typeface="Arial"/>
                <a:cs typeface="Arial"/>
              </a:rPr>
              <a:t>Comment s’appelle </a:t>
            </a:r>
            <a:r>
              <a:rPr sz="1200" b="1" dirty="0">
                <a:latin typeface="Arial"/>
                <a:cs typeface="Arial"/>
              </a:rPr>
              <a:t>la forêt </a:t>
            </a:r>
            <a:r>
              <a:rPr sz="1200" b="1" spc="-5" dirty="0">
                <a:latin typeface="Arial"/>
                <a:cs typeface="Arial"/>
              </a:rPr>
              <a:t>dans laquelle vivaient Merlin l’enchanteur </a:t>
            </a:r>
            <a:r>
              <a:rPr sz="1200" b="1" dirty="0">
                <a:latin typeface="Arial"/>
                <a:cs typeface="Arial"/>
              </a:rPr>
              <a:t>et </a:t>
            </a:r>
            <a:r>
              <a:rPr sz="1200" b="1" spc="-10" dirty="0">
                <a:latin typeface="Arial"/>
                <a:cs typeface="Arial"/>
              </a:rPr>
              <a:t>la </a:t>
            </a:r>
            <a:r>
              <a:rPr sz="1200" b="1" dirty="0">
                <a:latin typeface="Arial"/>
                <a:cs typeface="Arial"/>
              </a:rPr>
              <a:t>fée  </a:t>
            </a:r>
            <a:r>
              <a:rPr sz="1200" b="1" spc="-5" dirty="0">
                <a:latin typeface="Arial"/>
                <a:cs typeface="Arial"/>
              </a:rPr>
              <a:t>Viviane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?</a:t>
            </a:r>
            <a:endParaRPr sz="120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625"/>
              </a:spcBef>
            </a:pPr>
            <a:r>
              <a:rPr sz="1200" dirty="0">
                <a:latin typeface="Arial"/>
                <a:cs typeface="Arial"/>
              </a:rPr>
              <a:t>……………………………………………………………………………………………………………</a:t>
            </a:r>
          </a:p>
          <a:p>
            <a:pPr marL="370840" indent="-179070">
              <a:lnSpc>
                <a:spcPct val="100000"/>
              </a:lnSpc>
              <a:spcBef>
                <a:spcPts val="745"/>
              </a:spcBef>
              <a:buAutoNum type="arabicParenR" startAt="8"/>
              <a:tabLst>
                <a:tab pos="371475" algn="l"/>
              </a:tabLst>
            </a:pPr>
            <a:r>
              <a:rPr sz="1200" b="1" dirty="0">
                <a:latin typeface="Arial"/>
                <a:cs typeface="Arial"/>
              </a:rPr>
              <a:t>Cite deux </a:t>
            </a:r>
            <a:r>
              <a:rPr sz="1200" b="1" spc="-5" dirty="0">
                <a:latin typeface="Arial"/>
                <a:cs typeface="Arial"/>
              </a:rPr>
              <a:t>spécialités </a:t>
            </a:r>
            <a:r>
              <a:rPr sz="1200" b="1" dirty="0">
                <a:latin typeface="Arial"/>
                <a:cs typeface="Arial"/>
              </a:rPr>
              <a:t>culinaires </a:t>
            </a:r>
            <a:r>
              <a:rPr sz="1200" b="1" spc="-5" dirty="0">
                <a:latin typeface="Arial"/>
                <a:cs typeface="Arial"/>
              </a:rPr>
              <a:t>et </a:t>
            </a:r>
            <a:r>
              <a:rPr sz="1200" b="1" dirty="0">
                <a:latin typeface="Arial"/>
                <a:cs typeface="Arial"/>
              </a:rPr>
              <a:t>deux boissons </a:t>
            </a:r>
            <a:r>
              <a:rPr sz="1200" b="1" spc="-5" dirty="0">
                <a:latin typeface="Arial"/>
                <a:cs typeface="Arial"/>
              </a:rPr>
              <a:t>typiques </a:t>
            </a:r>
            <a:r>
              <a:rPr sz="1200" b="1" spc="-10" dirty="0">
                <a:latin typeface="Arial"/>
                <a:cs typeface="Arial"/>
              </a:rPr>
              <a:t>de </a:t>
            </a:r>
            <a:r>
              <a:rPr sz="1200" b="1" dirty="0">
                <a:latin typeface="Arial"/>
                <a:cs typeface="Arial"/>
              </a:rPr>
              <a:t>la </a:t>
            </a:r>
            <a:r>
              <a:rPr sz="1200" b="1" spc="-5" dirty="0">
                <a:latin typeface="Arial"/>
                <a:cs typeface="Arial"/>
              </a:rPr>
              <a:t>région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endParaRPr sz="1200" dirty="0">
              <a:latin typeface="Arial"/>
              <a:cs typeface="Arial"/>
            </a:endParaRPr>
          </a:p>
          <a:p>
            <a:pPr marL="192405">
              <a:lnSpc>
                <a:spcPct val="100000"/>
              </a:lnSpc>
              <a:spcBef>
                <a:spcPts val="640"/>
              </a:spcBef>
            </a:pPr>
            <a:r>
              <a:rPr sz="1200" dirty="0">
                <a:latin typeface="Arial"/>
                <a:cs typeface="Arial"/>
              </a:rPr>
              <a:t>……………………………………………………………………………………………………………</a:t>
            </a:r>
          </a:p>
          <a:p>
            <a:pPr marL="370840" indent="-178435">
              <a:lnSpc>
                <a:spcPct val="100000"/>
              </a:lnSpc>
              <a:spcBef>
                <a:spcPts val="740"/>
              </a:spcBef>
              <a:buAutoNum type="arabicParenR" startAt="9"/>
              <a:tabLst>
                <a:tab pos="370840" algn="l"/>
              </a:tabLst>
            </a:pPr>
            <a:r>
              <a:rPr sz="1200" b="1" dirty="0">
                <a:latin typeface="Arial"/>
                <a:cs typeface="Arial"/>
              </a:rPr>
              <a:t>Surligne les </a:t>
            </a:r>
            <a:r>
              <a:rPr sz="1200" b="1" spc="-5" dirty="0">
                <a:latin typeface="Arial"/>
                <a:cs typeface="Arial"/>
              </a:rPr>
              <a:t>instruments </a:t>
            </a:r>
            <a:r>
              <a:rPr sz="1200" b="1" dirty="0">
                <a:latin typeface="Arial"/>
                <a:cs typeface="Arial"/>
              </a:rPr>
              <a:t>typiques </a:t>
            </a:r>
            <a:r>
              <a:rPr sz="1200" b="1" spc="-5" dirty="0">
                <a:latin typeface="Arial"/>
                <a:cs typeface="Arial"/>
              </a:rPr>
              <a:t>bretons </a:t>
            </a:r>
            <a:r>
              <a:rPr sz="1200" dirty="0">
                <a:latin typeface="Arial"/>
                <a:cs typeface="Arial"/>
              </a:rPr>
              <a:t>: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24331" y="8684514"/>
            <a:ext cx="6099810" cy="549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433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10) Combien </a:t>
            </a:r>
            <a:r>
              <a:rPr sz="1200" b="1" dirty="0">
                <a:latin typeface="Arial"/>
                <a:cs typeface="Arial"/>
              </a:rPr>
              <a:t>de </a:t>
            </a:r>
            <a:r>
              <a:rPr sz="1200" b="1" spc="-5" dirty="0">
                <a:latin typeface="Arial"/>
                <a:cs typeface="Arial"/>
              </a:rPr>
              <a:t>parties différentes observes-tu </a:t>
            </a:r>
            <a:r>
              <a:rPr sz="1200" b="1" dirty="0">
                <a:latin typeface="Arial"/>
                <a:cs typeface="Arial"/>
              </a:rPr>
              <a:t>dans </a:t>
            </a:r>
            <a:r>
              <a:rPr sz="1200" b="1" spc="-5" dirty="0">
                <a:latin typeface="Arial"/>
                <a:cs typeface="Arial"/>
              </a:rPr>
              <a:t>le document </a:t>
            </a:r>
            <a:r>
              <a:rPr sz="1200" b="1" dirty="0">
                <a:latin typeface="Arial"/>
                <a:cs typeface="Arial"/>
              </a:rPr>
              <a:t>? …………………..  </a:t>
            </a:r>
            <a:r>
              <a:rPr sz="1200" b="1" spc="-5" dirty="0">
                <a:latin typeface="Arial"/>
                <a:cs typeface="Arial"/>
              </a:rPr>
              <a:t>Nomme-les </a:t>
            </a:r>
            <a:r>
              <a:rPr sz="1200" b="1" dirty="0">
                <a:latin typeface="Arial"/>
                <a:cs typeface="Arial"/>
              </a:rPr>
              <a:t>à</a:t>
            </a:r>
            <a:r>
              <a:rPr sz="1200" b="1" spc="-5" dirty="0">
                <a:latin typeface="Arial"/>
                <a:cs typeface="Arial"/>
              </a:rPr>
              <a:t> l’oral.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928420" y="7808721"/>
          <a:ext cx="5700395" cy="6903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25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4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54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55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424"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biniou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La harpe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celtique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76200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7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xylophone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9875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2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’h</a:t>
                      </a:r>
                      <a:r>
                        <a:rPr sz="1200" spc="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2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</a:t>
                      </a:r>
                      <a:r>
                        <a:rPr sz="12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on</a:t>
                      </a:r>
                      <a:r>
                        <a:rPr sz="12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ica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948">
                <a:tc>
                  <a:txBody>
                    <a:bodyPr/>
                    <a:lstStyle/>
                    <a:p>
                      <a:pPr marL="17907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1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cor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800" algn="ct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200" spc="-1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bombarde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8572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Le</a:t>
                      </a:r>
                      <a:r>
                        <a:rPr sz="1200" spc="-7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tambourin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78435" algn="r">
                        <a:lnSpc>
                          <a:spcPct val="100000"/>
                        </a:lnSpc>
                        <a:spcBef>
                          <a:spcPts val="600"/>
                        </a:spcBef>
                      </a:pPr>
                      <a:r>
                        <a:rPr sz="1200" spc="-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Les</a:t>
                      </a:r>
                      <a:r>
                        <a:rPr sz="1200" spc="-95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dirty="0">
                          <a:solidFill>
                            <a:srgbClr val="006FC0"/>
                          </a:solidFill>
                          <a:latin typeface="Arial"/>
                          <a:cs typeface="Arial"/>
                        </a:rPr>
                        <a:t>maracas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7620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5618219" y="0"/>
            <a:ext cx="1942464" cy="2019300"/>
          </a:xfrm>
          <a:custGeom>
            <a:avLst/>
            <a:gdLst/>
            <a:ahLst/>
            <a:cxnLst/>
            <a:rect l="l" t="t" r="r" b="b"/>
            <a:pathLst>
              <a:path w="1942465" h="2019300">
                <a:moveTo>
                  <a:pt x="661853" y="0"/>
                </a:moveTo>
                <a:lnTo>
                  <a:pt x="0" y="0"/>
                </a:lnTo>
                <a:lnTo>
                  <a:pt x="1942344" y="2018742"/>
                </a:lnTo>
                <a:lnTo>
                  <a:pt x="1942344" y="1330861"/>
                </a:lnTo>
                <a:lnTo>
                  <a:pt x="6618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5603931" y="0"/>
            <a:ext cx="1971039" cy="2047875"/>
            <a:chOff x="5603931" y="0"/>
            <a:chExt cx="1971039" cy="2047875"/>
          </a:xfrm>
        </p:grpSpPr>
        <p:sp>
          <p:nvSpPr>
            <p:cNvPr id="9" name="object 9"/>
            <p:cNvSpPr/>
            <p:nvPr/>
          </p:nvSpPr>
          <p:spPr>
            <a:xfrm>
              <a:off x="5618219" y="0"/>
              <a:ext cx="1942464" cy="2019300"/>
            </a:xfrm>
            <a:custGeom>
              <a:avLst/>
              <a:gdLst/>
              <a:ahLst/>
              <a:cxnLst/>
              <a:rect l="l" t="t" r="r" b="b"/>
              <a:pathLst>
                <a:path w="1942465" h="2019300">
                  <a:moveTo>
                    <a:pt x="661853" y="0"/>
                  </a:moveTo>
                  <a:lnTo>
                    <a:pt x="1942344" y="1330861"/>
                  </a:lnTo>
                </a:path>
                <a:path w="1942465" h="2019300">
                  <a:moveTo>
                    <a:pt x="1942344" y="2018742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416853" y="556799"/>
              <a:ext cx="706068" cy="8469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820" y="417067"/>
            <a:ext cx="5283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5025" algn="l"/>
              </a:tabLst>
            </a:pPr>
            <a:r>
              <a:rPr sz="1200" b="1" spc="-5" dirty="0">
                <a:latin typeface="Arial"/>
                <a:cs typeface="Arial"/>
              </a:rPr>
              <a:t>Prénom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……………………	Date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2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……/……../…………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33954" y="865377"/>
            <a:ext cx="269367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dirty="0">
                <a:solidFill>
                  <a:srgbClr val="006FC0"/>
                </a:solidFill>
                <a:latin typeface="Times New Roman"/>
                <a:cs typeface="Times New Roman"/>
              </a:rPr>
              <a:t>LES</a:t>
            </a:r>
            <a:r>
              <a:rPr sz="3000" spc="-16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3000" spc="-5" dirty="0">
                <a:solidFill>
                  <a:srgbClr val="006FC0"/>
                </a:solidFill>
                <a:latin typeface="Times New Roman"/>
                <a:cs typeface="Times New Roman"/>
              </a:rPr>
              <a:t>VOLCANS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461261"/>
            <a:ext cx="6675755" cy="8101965"/>
          </a:xfrm>
          <a:prstGeom prst="rect">
            <a:avLst/>
          </a:prstGeom>
        </p:spPr>
        <p:txBody>
          <a:bodyPr vert="horz" wrap="square" lIns="0" tIns="5715" rIns="0" bIns="0" rtlCol="0">
            <a:spAutoFit/>
          </a:bodyPr>
          <a:lstStyle/>
          <a:p>
            <a:pPr marL="12700" marR="5080" algn="just">
              <a:lnSpc>
                <a:spcPct val="103299"/>
              </a:lnSpc>
              <a:spcBef>
                <a:spcPts val="45"/>
              </a:spcBef>
            </a:pPr>
            <a:r>
              <a:rPr sz="1400" i="1" dirty="0">
                <a:latin typeface="Arial"/>
                <a:cs typeface="Arial"/>
              </a:rPr>
              <a:t>Les </a:t>
            </a:r>
            <a:r>
              <a:rPr sz="1400" b="1" i="1" spc="-5" dirty="0">
                <a:latin typeface="Arial"/>
                <a:cs typeface="Arial"/>
              </a:rPr>
              <a:t>volcans </a:t>
            </a:r>
            <a:r>
              <a:rPr sz="1400" i="1" dirty="0">
                <a:latin typeface="Arial"/>
                <a:cs typeface="Arial"/>
              </a:rPr>
              <a:t>se </a:t>
            </a:r>
            <a:r>
              <a:rPr sz="1400" i="1" spc="-5" dirty="0">
                <a:latin typeface="Arial"/>
                <a:cs typeface="Arial"/>
              </a:rPr>
              <a:t>présentent comme une </a:t>
            </a:r>
            <a:r>
              <a:rPr sz="1400" i="1" dirty="0">
                <a:latin typeface="Arial"/>
                <a:cs typeface="Arial"/>
                <a:hlinkClick r:id="rId2"/>
              </a:rPr>
              <a:t>montagne </a:t>
            </a:r>
            <a:r>
              <a:rPr sz="1400" i="1" spc="-5" dirty="0">
                <a:latin typeface="Arial"/>
                <a:cs typeface="Arial"/>
              </a:rPr>
              <a:t>(dôme </a:t>
            </a:r>
            <a:r>
              <a:rPr sz="1400" i="1" dirty="0">
                <a:latin typeface="Arial"/>
                <a:cs typeface="Arial"/>
              </a:rPr>
              <a:t>ou cône) </a:t>
            </a:r>
            <a:r>
              <a:rPr sz="1400" i="1" spc="-5" dirty="0">
                <a:latin typeface="Arial"/>
                <a:cs typeface="Arial"/>
              </a:rPr>
              <a:t>dont </a:t>
            </a:r>
            <a:r>
              <a:rPr sz="1400" i="1" dirty="0">
                <a:latin typeface="Arial"/>
                <a:cs typeface="Arial"/>
              </a:rPr>
              <a:t>le </a:t>
            </a:r>
            <a:r>
              <a:rPr sz="1400" i="1" spc="-5" dirty="0">
                <a:latin typeface="Arial"/>
                <a:cs typeface="Arial"/>
              </a:rPr>
              <a:t>sommet  </a:t>
            </a:r>
            <a:r>
              <a:rPr sz="1400" i="1" dirty="0">
                <a:latin typeface="Arial"/>
                <a:cs typeface="Arial"/>
              </a:rPr>
              <a:t>est </a:t>
            </a:r>
            <a:r>
              <a:rPr sz="1400" i="1" spc="-5" dirty="0">
                <a:latin typeface="Arial"/>
                <a:cs typeface="Arial"/>
              </a:rPr>
              <a:t>constitué d’un </a:t>
            </a:r>
            <a:r>
              <a:rPr sz="1400" i="1" dirty="0">
                <a:latin typeface="Arial"/>
                <a:cs typeface="Arial"/>
              </a:rPr>
              <a:t>cratère </a:t>
            </a:r>
            <a:r>
              <a:rPr sz="1400" i="1" spc="-5" dirty="0">
                <a:latin typeface="Arial"/>
                <a:cs typeface="Arial"/>
              </a:rPr>
              <a:t>permettant </a:t>
            </a:r>
            <a:r>
              <a:rPr sz="1400" i="1" dirty="0">
                <a:latin typeface="Arial"/>
                <a:cs typeface="Arial"/>
              </a:rPr>
              <a:t>à </a:t>
            </a:r>
            <a:r>
              <a:rPr sz="1400" i="1" spc="-5" dirty="0">
                <a:latin typeface="Arial"/>
                <a:cs typeface="Arial"/>
              </a:rPr>
              <a:t>de la lave de s’écouler. Cette lave provient </a:t>
            </a:r>
            <a:r>
              <a:rPr sz="1400" i="1" dirty="0">
                <a:latin typeface="Arial"/>
                <a:cs typeface="Arial"/>
              </a:rPr>
              <a:t>du  magma </a:t>
            </a:r>
            <a:r>
              <a:rPr sz="1400" i="1" spc="-5" dirty="0">
                <a:latin typeface="Arial"/>
                <a:cs typeface="Arial"/>
              </a:rPr>
              <a:t>enfoui </a:t>
            </a:r>
            <a:r>
              <a:rPr sz="1400" i="1" dirty="0">
                <a:latin typeface="Arial"/>
                <a:cs typeface="Arial"/>
              </a:rPr>
              <a:t>au centre de la </a:t>
            </a:r>
            <a:r>
              <a:rPr sz="1400" i="1" spc="-5" dirty="0">
                <a:latin typeface="Arial"/>
                <a:cs typeface="Arial"/>
              </a:rPr>
              <a:t>terre. On trouve des volcans </a:t>
            </a:r>
            <a:r>
              <a:rPr sz="1400" i="1" dirty="0">
                <a:latin typeface="Arial"/>
                <a:cs typeface="Arial"/>
              </a:rPr>
              <a:t>sur les </a:t>
            </a:r>
            <a:r>
              <a:rPr sz="1400" i="1" spc="-5" dirty="0">
                <a:latin typeface="Arial"/>
                <a:cs typeface="Arial"/>
              </a:rPr>
              <a:t>continents mais  aussi dans les</a:t>
            </a:r>
            <a:r>
              <a:rPr sz="1400" i="1" spc="10" dirty="0">
                <a:latin typeface="Arial"/>
                <a:cs typeface="Arial"/>
              </a:rPr>
              <a:t> </a:t>
            </a:r>
            <a:r>
              <a:rPr sz="1400" i="1" spc="-5" dirty="0">
                <a:latin typeface="Arial"/>
                <a:cs typeface="Arial"/>
              </a:rPr>
              <a:t>océans.</a:t>
            </a:r>
            <a:endParaRPr sz="1400">
              <a:latin typeface="Arial"/>
              <a:cs typeface="Arial"/>
            </a:endParaRPr>
          </a:p>
          <a:p>
            <a:pPr marL="12700" algn="just">
              <a:lnSpc>
                <a:spcPct val="100000"/>
              </a:lnSpc>
              <a:spcBef>
                <a:spcPts val="844"/>
              </a:spcBef>
            </a:pP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Qu’est-ce que </a:t>
            </a:r>
            <a:r>
              <a:rPr sz="1600" b="1" dirty="0">
                <a:solidFill>
                  <a:srgbClr val="6F2F9F"/>
                </a:solidFill>
                <a:latin typeface="Arial"/>
                <a:cs typeface="Arial"/>
              </a:rPr>
              <a:t>le </a:t>
            </a: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magma</a:t>
            </a:r>
            <a:r>
              <a:rPr sz="16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?</a:t>
            </a:r>
            <a:endParaRPr sz="1600">
              <a:latin typeface="Arial"/>
              <a:cs typeface="Arial"/>
            </a:endParaRPr>
          </a:p>
          <a:p>
            <a:pPr marL="12700" marR="3272154" algn="just">
              <a:lnSpc>
                <a:spcPct val="95900"/>
              </a:lnSpc>
              <a:spcBef>
                <a:spcPts val="1400"/>
              </a:spcBef>
            </a:pPr>
            <a:r>
              <a:rPr sz="1400" dirty="0">
                <a:latin typeface="Arial"/>
                <a:cs typeface="Arial"/>
              </a:rPr>
              <a:t>A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des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milliers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kilomètres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sous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nos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pieds,  </a:t>
            </a:r>
            <a:r>
              <a:rPr sz="1400" dirty="0">
                <a:latin typeface="Arial"/>
                <a:cs typeface="Arial"/>
              </a:rPr>
              <a:t>au </a:t>
            </a:r>
            <a:r>
              <a:rPr sz="1400" spc="-5" dirty="0">
                <a:latin typeface="Arial"/>
                <a:cs typeface="Arial"/>
              </a:rPr>
              <a:t>centre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la </a:t>
            </a:r>
            <a:r>
              <a:rPr sz="1400" dirty="0">
                <a:latin typeface="Arial"/>
                <a:cs typeface="Arial"/>
              </a:rPr>
              <a:t>Terre, il </a:t>
            </a:r>
            <a:r>
              <a:rPr sz="1400" spc="-5" dirty="0">
                <a:latin typeface="Arial"/>
                <a:cs typeface="Arial"/>
              </a:rPr>
              <a:t>fait très chaud.  Tellement </a:t>
            </a:r>
            <a:r>
              <a:rPr sz="1400" dirty="0">
                <a:latin typeface="Arial"/>
                <a:cs typeface="Arial"/>
              </a:rPr>
              <a:t>chaud que </a:t>
            </a:r>
            <a:r>
              <a:rPr sz="1400" spc="-10" dirty="0">
                <a:latin typeface="Arial"/>
                <a:cs typeface="Arial"/>
              </a:rPr>
              <a:t>la </a:t>
            </a:r>
            <a:r>
              <a:rPr sz="1400" spc="-5" dirty="0">
                <a:latin typeface="Arial"/>
                <a:cs typeface="Arial"/>
              </a:rPr>
              <a:t>roche </a:t>
            </a:r>
            <a:r>
              <a:rPr sz="1400" spc="-10" dirty="0">
                <a:latin typeface="Arial"/>
                <a:cs typeface="Arial"/>
              </a:rPr>
              <a:t>fond et  </a:t>
            </a:r>
            <a:r>
              <a:rPr sz="1400" spc="-5" dirty="0">
                <a:latin typeface="Arial"/>
                <a:cs typeface="Arial"/>
              </a:rPr>
              <a:t>devient liquide. Cette roche </a:t>
            </a:r>
            <a:r>
              <a:rPr sz="1400" dirty="0">
                <a:latin typeface="Arial"/>
                <a:cs typeface="Arial"/>
              </a:rPr>
              <a:t>fondue </a:t>
            </a:r>
            <a:r>
              <a:rPr sz="1400" spc="-5" dirty="0">
                <a:latin typeface="Arial"/>
                <a:cs typeface="Arial"/>
              </a:rPr>
              <a:t>se  mélange </a:t>
            </a:r>
            <a:r>
              <a:rPr sz="1400" dirty="0">
                <a:latin typeface="Arial"/>
                <a:cs typeface="Arial"/>
              </a:rPr>
              <a:t>à </a:t>
            </a:r>
            <a:r>
              <a:rPr sz="1400" spc="-5" dirty="0">
                <a:latin typeface="Arial"/>
                <a:cs typeface="Arial"/>
              </a:rPr>
              <a:t>des gaz </a:t>
            </a:r>
            <a:r>
              <a:rPr sz="1400" spc="-10" dirty="0">
                <a:latin typeface="Arial"/>
                <a:cs typeface="Arial"/>
              </a:rPr>
              <a:t>et </a:t>
            </a:r>
            <a:r>
              <a:rPr sz="1400" spc="-5" dirty="0">
                <a:latin typeface="Arial"/>
                <a:cs typeface="Arial"/>
              </a:rPr>
              <a:t>forme </a:t>
            </a:r>
            <a:r>
              <a:rPr sz="1400" dirty="0">
                <a:latin typeface="Arial"/>
                <a:cs typeface="Arial"/>
              </a:rPr>
              <a:t>ce </a:t>
            </a:r>
            <a:r>
              <a:rPr sz="1400" spc="-5" dirty="0">
                <a:latin typeface="Arial"/>
                <a:cs typeface="Arial"/>
              </a:rPr>
              <a:t>qu’on  appelle le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magma.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200">
              <a:latin typeface="Arial"/>
              <a:cs typeface="Arial"/>
            </a:endParaRPr>
          </a:p>
          <a:p>
            <a:pPr marL="12700" marR="3273425" algn="just">
              <a:lnSpc>
                <a:spcPct val="95800"/>
              </a:lnSpc>
            </a:pPr>
            <a:r>
              <a:rPr sz="1400" dirty="0">
                <a:latin typeface="Arial"/>
                <a:cs typeface="Arial"/>
              </a:rPr>
              <a:t>Par </a:t>
            </a:r>
            <a:r>
              <a:rPr sz="1400" spc="-5" dirty="0">
                <a:latin typeface="Arial"/>
                <a:cs typeface="Arial"/>
              </a:rPr>
              <a:t>des phénomènes physiques, </a:t>
            </a:r>
            <a:r>
              <a:rPr sz="1400" dirty="0">
                <a:latin typeface="Arial"/>
                <a:cs typeface="Arial"/>
              </a:rPr>
              <a:t>ce  magma </a:t>
            </a:r>
            <a:r>
              <a:rPr sz="1400" spc="-5" dirty="0">
                <a:latin typeface="Arial"/>
                <a:cs typeface="Arial"/>
              </a:rPr>
              <a:t>remonte </a:t>
            </a:r>
            <a:r>
              <a:rPr sz="1400" dirty="0">
                <a:latin typeface="Arial"/>
                <a:cs typeface="Arial"/>
              </a:rPr>
              <a:t>par des </a:t>
            </a:r>
            <a:r>
              <a:rPr sz="1400" spc="-5" dirty="0">
                <a:latin typeface="Arial"/>
                <a:cs typeface="Arial"/>
              </a:rPr>
              <a:t>fissures </a:t>
            </a:r>
            <a:r>
              <a:rPr sz="1400" spc="-10" dirty="0">
                <a:latin typeface="Arial"/>
                <a:cs typeface="Arial"/>
              </a:rPr>
              <a:t>et  </a:t>
            </a:r>
            <a:r>
              <a:rPr sz="1400" spc="-5" dirty="0">
                <a:latin typeface="Arial"/>
                <a:cs typeface="Arial"/>
              </a:rPr>
              <a:t>s’accumule </a:t>
            </a:r>
            <a:r>
              <a:rPr sz="1400" dirty="0">
                <a:latin typeface="Arial"/>
                <a:cs typeface="Arial"/>
              </a:rPr>
              <a:t>à </a:t>
            </a:r>
            <a:r>
              <a:rPr sz="1400" spc="-5" dirty="0">
                <a:latin typeface="Arial"/>
                <a:cs typeface="Arial"/>
              </a:rPr>
              <a:t>seulement </a:t>
            </a:r>
            <a:r>
              <a:rPr sz="1400" spc="-10" dirty="0">
                <a:latin typeface="Arial"/>
                <a:cs typeface="Arial"/>
              </a:rPr>
              <a:t>quelques </a:t>
            </a:r>
            <a:r>
              <a:rPr sz="1400" spc="-5" dirty="0">
                <a:latin typeface="Arial"/>
                <a:cs typeface="Arial"/>
              </a:rPr>
              <a:t>dizaines 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kilomètres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surface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</a:t>
            </a:r>
            <a:r>
              <a:rPr sz="1400" spc="-9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Terre</a:t>
            </a:r>
            <a:r>
              <a:rPr sz="1400" spc="-10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dans  </a:t>
            </a:r>
            <a:r>
              <a:rPr sz="1400" spc="-5" dirty="0">
                <a:latin typeface="Arial"/>
                <a:cs typeface="Arial"/>
              </a:rPr>
              <a:t>des chambres magmatiques. Lorsqu’il </a:t>
            </a:r>
            <a:r>
              <a:rPr sz="1400" dirty="0">
                <a:latin typeface="Arial"/>
                <a:cs typeface="Arial"/>
              </a:rPr>
              <a:t>y a  trop de magma </a:t>
            </a:r>
            <a:r>
              <a:rPr sz="1400" spc="-5" dirty="0">
                <a:latin typeface="Arial"/>
                <a:cs typeface="Arial"/>
              </a:rPr>
              <a:t>dans </a:t>
            </a:r>
            <a:r>
              <a:rPr sz="1400" dirty="0">
                <a:latin typeface="Arial"/>
                <a:cs typeface="Arial"/>
              </a:rPr>
              <a:t>la chambre  </a:t>
            </a:r>
            <a:r>
              <a:rPr sz="1400" spc="-5" dirty="0">
                <a:latin typeface="Arial"/>
                <a:cs typeface="Arial"/>
              </a:rPr>
              <a:t>magmatique,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il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cherche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sortir.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Il</a:t>
            </a:r>
            <a:r>
              <a:rPr sz="1400" spc="-8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se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produit  </a:t>
            </a:r>
            <a:r>
              <a:rPr sz="1400" dirty="0">
                <a:latin typeface="Arial"/>
                <a:cs typeface="Arial"/>
              </a:rPr>
              <a:t>alors une </a:t>
            </a:r>
            <a:r>
              <a:rPr sz="1400" spc="-5" dirty="0">
                <a:latin typeface="Arial"/>
                <a:cs typeface="Arial"/>
              </a:rPr>
              <a:t>éruption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volcanique.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Différents types de</a:t>
            </a:r>
            <a:r>
              <a:rPr sz="1600" b="1" spc="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volcans</a:t>
            </a:r>
            <a:endParaRPr sz="1600">
              <a:latin typeface="Arial"/>
              <a:cs typeface="Arial"/>
            </a:endParaRPr>
          </a:p>
          <a:p>
            <a:pPr marL="12700" marR="78740">
              <a:lnSpc>
                <a:spcPct val="95800"/>
              </a:lnSpc>
              <a:spcBef>
                <a:spcPts val="920"/>
              </a:spcBef>
            </a:pPr>
            <a:r>
              <a:rPr sz="1400" dirty="0">
                <a:latin typeface="Arial"/>
                <a:cs typeface="Arial"/>
              </a:rPr>
              <a:t>On </a:t>
            </a:r>
            <a:r>
              <a:rPr sz="1400" spc="-5" dirty="0">
                <a:latin typeface="Arial"/>
                <a:cs typeface="Arial"/>
              </a:rPr>
              <a:t>peut distinguer les volcans </a:t>
            </a:r>
            <a:r>
              <a:rPr sz="1400" spc="-10" dirty="0">
                <a:latin typeface="Arial"/>
                <a:cs typeface="Arial"/>
              </a:rPr>
              <a:t>en </a:t>
            </a:r>
            <a:r>
              <a:rPr sz="1400" spc="-5" dirty="0">
                <a:latin typeface="Arial"/>
                <a:cs typeface="Arial"/>
              </a:rPr>
              <a:t>fonction </a:t>
            </a:r>
            <a:r>
              <a:rPr sz="1400" dirty="0">
                <a:latin typeface="Arial"/>
                <a:cs typeface="Arial"/>
              </a:rPr>
              <a:t>de leur </a:t>
            </a:r>
            <a:r>
              <a:rPr sz="1400" spc="-5" dirty="0">
                <a:latin typeface="Arial"/>
                <a:cs typeface="Arial"/>
              </a:rPr>
              <a:t>activité </a:t>
            </a:r>
            <a:r>
              <a:rPr sz="1400" dirty="0">
                <a:latin typeface="Arial"/>
                <a:cs typeface="Arial"/>
              </a:rPr>
              <a:t>: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les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volcans éteints</a:t>
            </a:r>
            <a:r>
              <a:rPr sz="1400" spc="-5" dirty="0">
                <a:solidFill>
                  <a:srgbClr val="006FC0"/>
                </a:solidFill>
                <a:latin typeface="Arial"/>
                <a:cs typeface="Arial"/>
              </a:rPr>
              <a:t>,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les  volcans </a:t>
            </a:r>
            <a:r>
              <a:rPr sz="1400" b="1" spc="-10" dirty="0">
                <a:solidFill>
                  <a:srgbClr val="006FC0"/>
                </a:solidFill>
                <a:latin typeface="Arial"/>
                <a:cs typeface="Arial"/>
              </a:rPr>
              <a:t>en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activité </a:t>
            </a:r>
            <a:r>
              <a:rPr sz="1400" dirty="0">
                <a:latin typeface="Arial"/>
                <a:cs typeface="Arial"/>
              </a:rPr>
              <a:t>(qui </a:t>
            </a:r>
            <a:r>
              <a:rPr sz="1400" spc="-5" dirty="0">
                <a:latin typeface="Arial"/>
                <a:cs typeface="Arial"/>
              </a:rPr>
              <a:t>provoquent régulièrement des éruptions) </a:t>
            </a:r>
            <a:r>
              <a:rPr sz="1400" dirty="0">
                <a:latin typeface="Arial"/>
                <a:cs typeface="Arial"/>
              </a:rPr>
              <a:t>et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les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volcans  endormis </a:t>
            </a:r>
            <a:r>
              <a:rPr sz="1400" dirty="0">
                <a:latin typeface="Arial"/>
                <a:cs typeface="Arial"/>
              </a:rPr>
              <a:t>(ils </a:t>
            </a:r>
            <a:r>
              <a:rPr sz="1400" spc="-5" dirty="0">
                <a:latin typeface="Arial"/>
                <a:cs typeface="Arial"/>
              </a:rPr>
              <a:t>peuvent </a:t>
            </a:r>
            <a:r>
              <a:rPr sz="1400" dirty="0">
                <a:latin typeface="Arial"/>
                <a:cs typeface="Arial"/>
              </a:rPr>
              <a:t>se </a:t>
            </a:r>
            <a:r>
              <a:rPr sz="1400" spc="-5" dirty="0">
                <a:latin typeface="Arial"/>
                <a:cs typeface="Arial"/>
              </a:rPr>
              <a:t>réveiller </a:t>
            </a:r>
            <a:r>
              <a:rPr sz="1400" spc="-10" dirty="0">
                <a:latin typeface="Arial"/>
                <a:cs typeface="Arial"/>
              </a:rPr>
              <a:t>et </a:t>
            </a:r>
            <a:r>
              <a:rPr sz="1400" spc="-5" dirty="0">
                <a:latin typeface="Arial"/>
                <a:cs typeface="Arial"/>
              </a:rPr>
              <a:t>entrer </a:t>
            </a:r>
            <a:r>
              <a:rPr sz="1400" dirty="0">
                <a:latin typeface="Arial"/>
                <a:cs typeface="Arial"/>
              </a:rPr>
              <a:t>en éruption). On </a:t>
            </a:r>
            <a:r>
              <a:rPr sz="1400" spc="-5" dirty="0">
                <a:latin typeface="Arial"/>
                <a:cs typeface="Arial"/>
              </a:rPr>
              <a:t>peut aussi classer les  volcans </a:t>
            </a:r>
            <a:r>
              <a:rPr sz="1400" dirty="0">
                <a:latin typeface="Arial"/>
                <a:cs typeface="Arial"/>
              </a:rPr>
              <a:t>en </a:t>
            </a:r>
            <a:r>
              <a:rPr sz="1400" spc="-5" dirty="0">
                <a:latin typeface="Arial"/>
                <a:cs typeface="Arial"/>
              </a:rPr>
              <a:t>fonction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10" dirty="0">
                <a:latin typeface="Arial"/>
                <a:cs typeface="Arial"/>
              </a:rPr>
              <a:t>la </a:t>
            </a:r>
            <a:r>
              <a:rPr sz="1400" spc="-5" dirty="0">
                <a:latin typeface="Arial"/>
                <a:cs typeface="Arial"/>
              </a:rPr>
              <a:t>façon dont ils </a:t>
            </a:r>
            <a:r>
              <a:rPr sz="1400" dirty="0">
                <a:latin typeface="Arial"/>
                <a:cs typeface="Arial"/>
              </a:rPr>
              <a:t>entrent en </a:t>
            </a:r>
            <a:r>
              <a:rPr sz="1400" spc="-5" dirty="0">
                <a:latin typeface="Arial"/>
                <a:cs typeface="Arial"/>
              </a:rPr>
              <a:t>éruption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15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1)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Les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volcans</a:t>
            </a:r>
            <a:r>
              <a:rPr sz="1400" b="1" spc="-229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effusifs</a:t>
            </a:r>
            <a:endParaRPr sz="1400">
              <a:latin typeface="Arial"/>
              <a:cs typeface="Arial"/>
            </a:endParaRPr>
          </a:p>
          <a:p>
            <a:pPr marL="12700" marR="3926840" algn="just">
              <a:lnSpc>
                <a:spcPct val="95900"/>
              </a:lnSpc>
              <a:spcBef>
                <a:spcPts val="925"/>
              </a:spcBef>
            </a:pPr>
            <a:r>
              <a:rPr sz="1400" dirty="0">
                <a:latin typeface="Arial"/>
                <a:cs typeface="Arial"/>
              </a:rPr>
              <a:t>Un </a:t>
            </a:r>
            <a:r>
              <a:rPr sz="1400" b="1" spc="-5" dirty="0">
                <a:latin typeface="Arial"/>
                <a:cs typeface="Arial"/>
              </a:rPr>
              <a:t>volcan effusif</a:t>
            </a:r>
            <a:r>
              <a:rPr sz="1400" spc="-5" dirty="0">
                <a:latin typeface="Arial"/>
                <a:cs typeface="Arial"/>
              </a:rPr>
              <a:t>, </a:t>
            </a:r>
            <a:r>
              <a:rPr sz="1400" dirty="0">
                <a:latin typeface="Arial"/>
                <a:cs typeface="Arial"/>
              </a:rPr>
              <a:t>ou </a:t>
            </a:r>
            <a:r>
              <a:rPr sz="1400" b="1" spc="-5" dirty="0">
                <a:latin typeface="Arial"/>
                <a:cs typeface="Arial"/>
              </a:rPr>
              <a:t>volcan  </a:t>
            </a:r>
            <a:r>
              <a:rPr sz="1400" dirty="0">
                <a:latin typeface="Arial"/>
                <a:cs typeface="Arial"/>
              </a:rPr>
              <a:t>rouge, </a:t>
            </a:r>
            <a:r>
              <a:rPr sz="1400" spc="-5" dirty="0">
                <a:latin typeface="Arial"/>
                <a:cs typeface="Arial"/>
              </a:rPr>
              <a:t>est </a:t>
            </a:r>
            <a:r>
              <a:rPr sz="1400" dirty="0">
                <a:latin typeface="Arial"/>
                <a:cs typeface="Arial"/>
              </a:rPr>
              <a:t>un </a:t>
            </a:r>
            <a:r>
              <a:rPr sz="1400" b="1" spc="-10" dirty="0">
                <a:latin typeface="Arial"/>
                <a:cs typeface="Arial"/>
              </a:rPr>
              <a:t>volcan </a:t>
            </a:r>
            <a:r>
              <a:rPr sz="1400" dirty="0">
                <a:latin typeface="Arial"/>
                <a:cs typeface="Arial"/>
              </a:rPr>
              <a:t>rejetant de</a:t>
            </a:r>
            <a:r>
              <a:rPr sz="1400" spc="-6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  lave en </a:t>
            </a:r>
            <a:r>
              <a:rPr sz="1400" spc="-5" dirty="0">
                <a:latin typeface="Arial"/>
                <a:cs typeface="Arial"/>
              </a:rPr>
              <a:t>fusion </a:t>
            </a:r>
            <a:r>
              <a:rPr sz="1400" dirty="0">
                <a:latin typeface="Arial"/>
                <a:cs typeface="Arial"/>
              </a:rPr>
              <a:t>à </a:t>
            </a:r>
            <a:r>
              <a:rPr sz="1400" spc="-5" dirty="0">
                <a:latin typeface="Arial"/>
                <a:cs typeface="Arial"/>
              </a:rPr>
              <a:t>1200 degrés mais  seulement </a:t>
            </a:r>
            <a:r>
              <a:rPr sz="1400" dirty="0">
                <a:latin typeface="Arial"/>
                <a:cs typeface="Arial"/>
              </a:rPr>
              <a:t>à 10 </a:t>
            </a:r>
            <a:r>
              <a:rPr sz="1400" spc="-5" dirty="0">
                <a:latin typeface="Arial"/>
                <a:cs typeface="Arial"/>
              </a:rPr>
              <a:t>km/h. </a:t>
            </a:r>
            <a:r>
              <a:rPr sz="1400" dirty="0">
                <a:latin typeface="Arial"/>
                <a:cs typeface="Arial"/>
              </a:rPr>
              <a:t>Sa </a:t>
            </a:r>
            <a:r>
              <a:rPr sz="1400" spc="-5" dirty="0">
                <a:latin typeface="Arial"/>
                <a:cs typeface="Arial"/>
              </a:rPr>
              <a:t>lave </a:t>
            </a:r>
            <a:r>
              <a:rPr sz="1400" spc="-10" dirty="0">
                <a:latin typeface="Arial"/>
                <a:cs typeface="Arial"/>
              </a:rPr>
              <a:t>est  </a:t>
            </a:r>
            <a:r>
              <a:rPr sz="1400" spc="-5" dirty="0">
                <a:latin typeface="Arial"/>
                <a:cs typeface="Arial"/>
              </a:rPr>
              <a:t>fluide, </a:t>
            </a:r>
            <a:r>
              <a:rPr sz="1400" dirty="0">
                <a:latin typeface="Arial"/>
                <a:cs typeface="Arial"/>
              </a:rPr>
              <a:t>et elle coule </a:t>
            </a:r>
            <a:r>
              <a:rPr sz="1400" spc="-5" dirty="0">
                <a:latin typeface="Arial"/>
                <a:cs typeface="Arial"/>
              </a:rPr>
              <a:t>facilement. </a:t>
            </a:r>
            <a:r>
              <a:rPr sz="1400" spc="-10" dirty="0">
                <a:latin typeface="Arial"/>
                <a:cs typeface="Arial"/>
              </a:rPr>
              <a:t>La  </a:t>
            </a:r>
            <a:r>
              <a:rPr sz="1400" dirty="0">
                <a:latin typeface="Arial"/>
                <a:cs typeface="Arial"/>
              </a:rPr>
              <a:t>roche de ce </a:t>
            </a:r>
            <a:r>
              <a:rPr sz="1400" b="1" spc="-5" dirty="0">
                <a:latin typeface="Arial"/>
                <a:cs typeface="Arial"/>
              </a:rPr>
              <a:t>volcan </a:t>
            </a:r>
            <a:r>
              <a:rPr sz="1400" spc="-5" dirty="0">
                <a:latin typeface="Arial"/>
                <a:cs typeface="Arial"/>
              </a:rPr>
              <a:t>est </a:t>
            </a:r>
            <a:r>
              <a:rPr sz="1400" dirty="0">
                <a:latin typeface="Arial"/>
                <a:cs typeface="Arial"/>
              </a:rPr>
              <a:t>le </a:t>
            </a:r>
            <a:r>
              <a:rPr sz="1400" spc="-5" dirty="0">
                <a:latin typeface="Arial"/>
                <a:cs typeface="Arial"/>
              </a:rPr>
              <a:t>basalte.  </a:t>
            </a:r>
            <a:r>
              <a:rPr sz="1400" dirty="0">
                <a:latin typeface="Arial"/>
                <a:cs typeface="Arial"/>
              </a:rPr>
              <a:t>Ce </a:t>
            </a:r>
            <a:r>
              <a:rPr sz="1400" spc="-5" dirty="0">
                <a:latin typeface="Arial"/>
                <a:cs typeface="Arial"/>
              </a:rPr>
              <a:t>type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b="1" spc="-10" dirty="0">
                <a:latin typeface="Arial"/>
                <a:cs typeface="Arial"/>
              </a:rPr>
              <a:t>volcan </a:t>
            </a:r>
            <a:r>
              <a:rPr sz="1400" spc="-5" dirty="0">
                <a:latin typeface="Arial"/>
                <a:cs typeface="Arial"/>
              </a:rPr>
              <a:t>rejette </a:t>
            </a:r>
            <a:r>
              <a:rPr sz="1400" spc="-10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la  lave (presque)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quotidiennement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76590" y="0"/>
            <a:ext cx="1798261" cy="186786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50970" y="2834512"/>
            <a:ext cx="3294379" cy="27863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98190" y="7631962"/>
            <a:ext cx="3885565" cy="20415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6400" y="417067"/>
            <a:ext cx="6749415" cy="3587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60070">
              <a:lnSpc>
                <a:spcPct val="100000"/>
              </a:lnSpc>
              <a:spcBef>
                <a:spcPts val="100"/>
              </a:spcBef>
              <a:tabLst>
                <a:tab pos="3922395" algn="l"/>
              </a:tabLst>
            </a:pPr>
            <a:r>
              <a:rPr sz="1200" b="1" spc="-5" dirty="0">
                <a:latin typeface="Arial"/>
                <a:cs typeface="Arial"/>
              </a:rPr>
              <a:t>Prénom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……………………	Date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……/……../…………</a:t>
            </a:r>
            <a:endParaRPr sz="1200">
              <a:latin typeface="Arial"/>
              <a:cs typeface="Arial"/>
            </a:endParaRPr>
          </a:p>
          <a:p>
            <a:pPr marL="279400">
              <a:lnSpc>
                <a:spcPct val="100000"/>
              </a:lnSpc>
              <a:spcBef>
                <a:spcPts val="1080"/>
              </a:spcBef>
            </a:pP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2) </a:t>
            </a:r>
            <a:r>
              <a:rPr sz="1400" b="1" dirty="0">
                <a:solidFill>
                  <a:srgbClr val="006FC0"/>
                </a:solidFill>
                <a:latin typeface="Arial"/>
                <a:cs typeface="Arial"/>
              </a:rPr>
              <a:t>Les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volcans</a:t>
            </a:r>
            <a:r>
              <a:rPr sz="1400" b="1" spc="-229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FC0"/>
                </a:solidFill>
                <a:latin typeface="Arial"/>
                <a:cs typeface="Arial"/>
              </a:rPr>
              <a:t>explosifs</a:t>
            </a:r>
            <a:endParaRPr sz="1400">
              <a:latin typeface="Arial"/>
              <a:cs typeface="Arial"/>
            </a:endParaRPr>
          </a:p>
          <a:p>
            <a:pPr marL="50800" marR="2742565" algn="just">
              <a:lnSpc>
                <a:spcPct val="95900"/>
              </a:lnSpc>
              <a:spcBef>
                <a:spcPts val="925"/>
              </a:spcBef>
            </a:pPr>
            <a:r>
              <a:rPr sz="1400" dirty="0">
                <a:latin typeface="Arial"/>
                <a:cs typeface="Arial"/>
              </a:rPr>
              <a:t>Un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volcan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explosif</a:t>
            </a:r>
            <a:r>
              <a:rPr sz="1400" spc="-5" dirty="0">
                <a:latin typeface="Arial"/>
                <a:cs typeface="Arial"/>
              </a:rPr>
              <a:t>,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volcan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gris,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est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</a:t>
            </a:r>
            <a:r>
              <a:rPr sz="1400" spc="-7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type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  </a:t>
            </a:r>
            <a:r>
              <a:rPr sz="1400" b="1" dirty="0">
                <a:latin typeface="Arial"/>
                <a:cs typeface="Arial"/>
              </a:rPr>
              <a:t>volcan </a:t>
            </a:r>
            <a:r>
              <a:rPr sz="1400" dirty="0">
                <a:latin typeface="Arial"/>
                <a:cs typeface="Arial"/>
              </a:rPr>
              <a:t>qui </a:t>
            </a:r>
            <a:r>
              <a:rPr sz="1400" spc="-5" dirty="0">
                <a:latin typeface="Arial"/>
                <a:cs typeface="Arial"/>
              </a:rPr>
              <a:t>explose violemment </a:t>
            </a:r>
            <a:r>
              <a:rPr sz="1400" dirty="0">
                <a:latin typeface="Arial"/>
                <a:cs typeface="Arial"/>
              </a:rPr>
              <a:t>telle </a:t>
            </a:r>
            <a:r>
              <a:rPr sz="1400" spc="-5" dirty="0">
                <a:latin typeface="Arial"/>
                <a:cs typeface="Arial"/>
              </a:rPr>
              <a:t>une bombe.  </a:t>
            </a:r>
            <a:r>
              <a:rPr sz="1400" dirty="0">
                <a:latin typeface="Arial"/>
                <a:cs typeface="Arial"/>
              </a:rPr>
              <a:t>La </a:t>
            </a:r>
            <a:r>
              <a:rPr sz="1400" spc="-5" dirty="0">
                <a:latin typeface="Arial"/>
                <a:cs typeface="Arial"/>
              </a:rPr>
              <a:t>roche </a:t>
            </a:r>
            <a:r>
              <a:rPr sz="1400" dirty="0">
                <a:latin typeface="Arial"/>
                <a:cs typeface="Arial"/>
              </a:rPr>
              <a:t>de ce </a:t>
            </a:r>
            <a:r>
              <a:rPr sz="1400" b="1" spc="-5" dirty="0">
                <a:latin typeface="Arial"/>
                <a:cs typeface="Arial"/>
              </a:rPr>
              <a:t>volcan </a:t>
            </a:r>
            <a:r>
              <a:rPr sz="1400" spc="-10" dirty="0">
                <a:latin typeface="Arial"/>
                <a:cs typeface="Arial"/>
              </a:rPr>
              <a:t>est </a:t>
            </a:r>
            <a:r>
              <a:rPr sz="1400" spc="-5" dirty="0">
                <a:latin typeface="Arial"/>
                <a:cs typeface="Arial"/>
              </a:rPr>
              <a:t>l'andésite. L'éruption  consiste </a:t>
            </a:r>
            <a:r>
              <a:rPr sz="1400" spc="-10" dirty="0">
                <a:latin typeface="Arial"/>
                <a:cs typeface="Arial"/>
              </a:rPr>
              <a:t>en </a:t>
            </a:r>
            <a:r>
              <a:rPr sz="1400" dirty="0">
                <a:latin typeface="Arial"/>
                <a:cs typeface="Arial"/>
              </a:rPr>
              <a:t>une </a:t>
            </a:r>
            <a:r>
              <a:rPr sz="1400" spc="-5" dirty="0">
                <a:latin typeface="Arial"/>
                <a:cs typeface="Arial"/>
              </a:rPr>
              <a:t>explosion </a:t>
            </a:r>
            <a:r>
              <a:rPr sz="1400" spc="-10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lave grise dont </a:t>
            </a:r>
            <a:r>
              <a:rPr sz="1400" dirty="0">
                <a:latin typeface="Arial"/>
                <a:cs typeface="Arial"/>
              </a:rPr>
              <a:t>la  </a:t>
            </a:r>
            <a:r>
              <a:rPr sz="1400" spc="-5" dirty="0">
                <a:latin typeface="Arial"/>
                <a:cs typeface="Arial"/>
              </a:rPr>
              <a:t>consistance pâteuse </a:t>
            </a:r>
            <a:r>
              <a:rPr sz="1400" dirty="0">
                <a:latin typeface="Arial"/>
                <a:cs typeface="Arial"/>
              </a:rPr>
              <a:t>forme un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dôme.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 marL="50800" algn="just">
              <a:lnSpc>
                <a:spcPct val="100000"/>
              </a:lnSpc>
              <a:spcBef>
                <a:spcPts val="955"/>
              </a:spcBef>
            </a:pPr>
            <a:r>
              <a:rPr sz="1600" b="1" spc="-5" dirty="0">
                <a:solidFill>
                  <a:srgbClr val="6F2F9F"/>
                </a:solidFill>
                <a:latin typeface="Arial"/>
                <a:cs typeface="Arial"/>
              </a:rPr>
              <a:t>L’histoire de</a:t>
            </a:r>
            <a:r>
              <a:rPr sz="1600" b="1" spc="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600" b="1" spc="-10" dirty="0">
                <a:solidFill>
                  <a:srgbClr val="6F2F9F"/>
                </a:solidFill>
                <a:latin typeface="Arial"/>
                <a:cs typeface="Arial"/>
              </a:rPr>
              <a:t>Pompéi</a:t>
            </a:r>
            <a:endParaRPr sz="1600">
              <a:latin typeface="Arial"/>
              <a:cs typeface="Arial"/>
            </a:endParaRPr>
          </a:p>
          <a:p>
            <a:pPr marL="50800" marR="43180" algn="just">
              <a:lnSpc>
                <a:spcPct val="95900"/>
              </a:lnSpc>
              <a:spcBef>
                <a:spcPts val="915"/>
              </a:spcBef>
            </a:pPr>
            <a:r>
              <a:rPr sz="1400" dirty="0">
                <a:latin typeface="Arial"/>
                <a:cs typeface="Arial"/>
              </a:rPr>
              <a:t>Pompéi </a:t>
            </a:r>
            <a:r>
              <a:rPr sz="1400" spc="-5" dirty="0">
                <a:latin typeface="Arial"/>
                <a:cs typeface="Arial"/>
              </a:rPr>
              <a:t>est une ville </a:t>
            </a:r>
            <a:r>
              <a:rPr sz="1400" dirty="0">
                <a:latin typeface="Arial"/>
                <a:cs typeface="Arial"/>
              </a:rPr>
              <a:t>italienne, </a:t>
            </a:r>
            <a:r>
              <a:rPr sz="1400" spc="-5" dirty="0">
                <a:latin typeface="Arial"/>
                <a:cs typeface="Arial"/>
              </a:rPr>
              <a:t>tristement </a:t>
            </a:r>
            <a:r>
              <a:rPr sz="1400" dirty="0">
                <a:latin typeface="Arial"/>
                <a:cs typeface="Arial"/>
              </a:rPr>
              <a:t>connue pour </a:t>
            </a:r>
            <a:r>
              <a:rPr sz="1400" spc="-5" dirty="0">
                <a:latin typeface="Arial"/>
                <a:cs typeface="Arial"/>
              </a:rPr>
              <a:t>avoir été totalement détruite  </a:t>
            </a:r>
            <a:r>
              <a:rPr sz="1400" dirty="0">
                <a:latin typeface="Arial"/>
                <a:cs typeface="Arial"/>
              </a:rPr>
              <a:t>par </a:t>
            </a:r>
            <a:r>
              <a:rPr sz="1400" spc="-5" dirty="0">
                <a:latin typeface="Arial"/>
                <a:cs typeface="Arial"/>
              </a:rPr>
              <a:t>une éruption </a:t>
            </a:r>
            <a:r>
              <a:rPr sz="1400" spc="-10" dirty="0">
                <a:latin typeface="Arial"/>
                <a:cs typeface="Arial"/>
              </a:rPr>
              <a:t>du </a:t>
            </a:r>
            <a:r>
              <a:rPr sz="1400" spc="-5" dirty="0">
                <a:latin typeface="Arial"/>
                <a:cs typeface="Arial"/>
              </a:rPr>
              <a:t>Vésuve, </a:t>
            </a:r>
            <a:r>
              <a:rPr sz="1400" dirty="0">
                <a:latin typeface="Arial"/>
                <a:cs typeface="Arial"/>
              </a:rPr>
              <a:t>le </a:t>
            </a:r>
            <a:r>
              <a:rPr sz="1400" spc="-10" dirty="0">
                <a:latin typeface="Arial"/>
                <a:cs typeface="Arial"/>
              </a:rPr>
              <a:t>24 </a:t>
            </a:r>
            <a:r>
              <a:rPr sz="1400" spc="-5" dirty="0">
                <a:latin typeface="Arial"/>
                <a:cs typeface="Arial"/>
              </a:rPr>
              <a:t>octobre </a:t>
            </a:r>
            <a:r>
              <a:rPr sz="1400" dirty="0">
                <a:latin typeface="Arial"/>
                <a:cs typeface="Arial"/>
              </a:rPr>
              <a:t>79. Le </a:t>
            </a:r>
            <a:r>
              <a:rPr sz="1400" spc="-5" dirty="0">
                <a:latin typeface="Arial"/>
                <a:cs typeface="Arial"/>
              </a:rPr>
              <a:t>volcan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éjecté </a:t>
            </a:r>
            <a:r>
              <a:rPr sz="1400" dirty="0">
                <a:latin typeface="Arial"/>
                <a:cs typeface="Arial"/>
              </a:rPr>
              <a:t>une </a:t>
            </a:r>
            <a:r>
              <a:rPr sz="1400" spc="-5" dirty="0">
                <a:latin typeface="Arial"/>
                <a:cs typeface="Arial"/>
              </a:rPr>
              <a:t>quantité  </a:t>
            </a:r>
            <a:r>
              <a:rPr sz="1400" dirty="0">
                <a:latin typeface="Arial"/>
                <a:cs typeface="Arial"/>
              </a:rPr>
              <a:t>incroyable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roches,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cendre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et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lave,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enfouissant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ville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sous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une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couche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volcanique  </a:t>
            </a:r>
            <a:r>
              <a:rPr sz="1400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plus </a:t>
            </a:r>
            <a:r>
              <a:rPr sz="1400" dirty="0">
                <a:latin typeface="Arial"/>
                <a:cs typeface="Arial"/>
              </a:rPr>
              <a:t>de 30 </a:t>
            </a:r>
            <a:r>
              <a:rPr sz="1400" spc="-5" dirty="0">
                <a:latin typeface="Arial"/>
                <a:cs typeface="Arial"/>
              </a:rPr>
              <a:t>mètres. Après avoir été </a:t>
            </a:r>
            <a:r>
              <a:rPr sz="1400" dirty="0">
                <a:latin typeface="Arial"/>
                <a:cs typeface="Arial"/>
              </a:rPr>
              <a:t>oubliée </a:t>
            </a:r>
            <a:r>
              <a:rPr sz="1400" spc="-5" dirty="0">
                <a:latin typeface="Arial"/>
                <a:cs typeface="Arial"/>
              </a:rPr>
              <a:t>pendant 1600 ans, cette </a:t>
            </a:r>
            <a:r>
              <a:rPr sz="1400" dirty="0">
                <a:latin typeface="Arial"/>
                <a:cs typeface="Arial"/>
              </a:rPr>
              <a:t>ville </a:t>
            </a:r>
            <a:r>
              <a:rPr sz="1400" spc="-5" dirty="0">
                <a:latin typeface="Arial"/>
                <a:cs typeface="Arial"/>
              </a:rPr>
              <a:t>antique </a:t>
            </a:r>
            <a:r>
              <a:rPr sz="1400" dirty="0">
                <a:latin typeface="Arial"/>
                <a:cs typeface="Arial"/>
              </a:rPr>
              <a:t>a  été </a:t>
            </a:r>
            <a:r>
              <a:rPr sz="1400" spc="-5" dirty="0">
                <a:latin typeface="Arial"/>
                <a:cs typeface="Arial"/>
              </a:rPr>
              <a:t>redécouverte </a:t>
            </a:r>
            <a:r>
              <a:rPr sz="1400" spc="-10" dirty="0">
                <a:latin typeface="Arial"/>
                <a:cs typeface="Arial"/>
              </a:rPr>
              <a:t>au </a:t>
            </a:r>
            <a:r>
              <a:rPr sz="1400" dirty="0">
                <a:latin typeface="Arial"/>
                <a:cs typeface="Arial"/>
              </a:rPr>
              <a:t>17</a:t>
            </a:r>
            <a:r>
              <a:rPr sz="1350" baseline="30864" dirty="0">
                <a:latin typeface="Arial"/>
                <a:cs typeface="Arial"/>
              </a:rPr>
              <a:t>ème </a:t>
            </a:r>
            <a:r>
              <a:rPr sz="1400" spc="-5" dirty="0">
                <a:latin typeface="Arial"/>
                <a:cs typeface="Arial"/>
              </a:rPr>
              <a:t>siècle lors </a:t>
            </a:r>
            <a:r>
              <a:rPr sz="1400" spc="-10" dirty="0">
                <a:latin typeface="Arial"/>
                <a:cs typeface="Arial"/>
              </a:rPr>
              <a:t>de </a:t>
            </a:r>
            <a:r>
              <a:rPr sz="1400" dirty="0">
                <a:latin typeface="Arial"/>
                <a:cs typeface="Arial"/>
              </a:rPr>
              <a:t>la </a:t>
            </a:r>
            <a:r>
              <a:rPr sz="1400" spc="-5" dirty="0">
                <a:latin typeface="Arial"/>
                <a:cs typeface="Arial"/>
              </a:rPr>
              <a:t>construction d’un</a:t>
            </a:r>
            <a:r>
              <a:rPr sz="1400" spc="-9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canal.</a:t>
            </a:r>
            <a:endParaRPr sz="1400">
              <a:latin typeface="Arial"/>
              <a:cs typeface="Arial"/>
            </a:endParaRPr>
          </a:p>
          <a:p>
            <a:pPr marL="949960">
              <a:lnSpc>
                <a:spcPts val="1285"/>
              </a:lnSpc>
            </a:pPr>
            <a:r>
              <a:rPr sz="1100" i="1" spc="-80" dirty="0">
                <a:latin typeface="Arial"/>
                <a:cs typeface="Arial"/>
              </a:rPr>
              <a:t>(Source </a:t>
            </a:r>
            <a:r>
              <a:rPr sz="1100" i="1" spc="-85" dirty="0">
                <a:latin typeface="Arial"/>
                <a:cs typeface="Arial"/>
              </a:rPr>
              <a:t>sciences </a:t>
            </a:r>
            <a:r>
              <a:rPr sz="1100" i="1" spc="-15" dirty="0">
                <a:latin typeface="Arial"/>
                <a:cs typeface="Arial"/>
              </a:rPr>
              <a:t>et </a:t>
            </a:r>
            <a:r>
              <a:rPr sz="1100" i="1" spc="-50" dirty="0">
                <a:latin typeface="Arial"/>
                <a:cs typeface="Arial"/>
              </a:rPr>
              <a:t>vie</a:t>
            </a:r>
            <a:r>
              <a:rPr sz="1100" i="1" spc="-80" dirty="0">
                <a:latin typeface="Arial"/>
                <a:cs typeface="Arial"/>
              </a:rPr>
              <a:t> </a:t>
            </a:r>
            <a:r>
              <a:rPr sz="1100" i="1" spc="-25" dirty="0">
                <a:latin typeface="Arial"/>
                <a:cs typeface="Arial"/>
              </a:rPr>
              <a:t>junior)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097017" y="4946370"/>
            <a:ext cx="1934210" cy="12509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43600"/>
              </a:lnSpc>
              <a:spcBef>
                <a:spcPts val="95"/>
              </a:spcBef>
            </a:pPr>
            <a:r>
              <a:rPr sz="1400" dirty="0">
                <a:latin typeface="Arial"/>
                <a:cs typeface="Arial"/>
              </a:rPr>
              <a:t>Le </a:t>
            </a:r>
            <a:r>
              <a:rPr sz="1400" spc="-5" dirty="0">
                <a:latin typeface="Arial"/>
                <a:cs typeface="Arial"/>
              </a:rPr>
              <a:t>Vésuve entrant </a:t>
            </a:r>
            <a:r>
              <a:rPr sz="1400" dirty="0">
                <a:latin typeface="Arial"/>
                <a:cs typeface="Arial"/>
              </a:rPr>
              <a:t>en  éruption </a:t>
            </a:r>
            <a:r>
              <a:rPr sz="1400" spc="-10" dirty="0">
                <a:latin typeface="Arial"/>
                <a:cs typeface="Arial"/>
              </a:rPr>
              <a:t>et </a:t>
            </a:r>
            <a:r>
              <a:rPr sz="1400" spc="-5" dirty="0">
                <a:latin typeface="Arial"/>
                <a:cs typeface="Arial"/>
              </a:rPr>
              <a:t>détruisant  complètement </a:t>
            </a:r>
            <a:r>
              <a:rPr sz="1400" dirty="0">
                <a:latin typeface="Arial"/>
                <a:cs typeface="Arial"/>
              </a:rPr>
              <a:t>la </a:t>
            </a:r>
            <a:r>
              <a:rPr sz="1400" spc="-5" dirty="0">
                <a:latin typeface="Arial"/>
                <a:cs typeface="Arial"/>
              </a:rPr>
              <a:t>ville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  </a:t>
            </a:r>
            <a:r>
              <a:rPr sz="1400" spc="-5" dirty="0">
                <a:latin typeface="Arial"/>
                <a:cs typeface="Arial"/>
              </a:rPr>
              <a:t>Pompéi.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7745729"/>
            <a:ext cx="3286760" cy="164338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just">
              <a:lnSpc>
                <a:spcPts val="1610"/>
              </a:lnSpc>
              <a:spcBef>
                <a:spcPts val="215"/>
              </a:spcBef>
            </a:pPr>
            <a:r>
              <a:rPr sz="1400" dirty="0">
                <a:latin typeface="Arial"/>
                <a:cs typeface="Arial"/>
              </a:rPr>
              <a:t>Lors </a:t>
            </a:r>
            <a:r>
              <a:rPr sz="1400" spc="-10" dirty="0">
                <a:latin typeface="Arial"/>
                <a:cs typeface="Arial"/>
              </a:rPr>
              <a:t>de </a:t>
            </a:r>
            <a:r>
              <a:rPr sz="1400" spc="-5" dirty="0">
                <a:latin typeface="Arial"/>
                <a:cs typeface="Arial"/>
              </a:rPr>
              <a:t>cette </a:t>
            </a:r>
            <a:r>
              <a:rPr sz="1400" spc="-5" dirty="0">
                <a:latin typeface="Arial"/>
                <a:cs typeface="Arial"/>
                <a:hlinkClick r:id="rId2"/>
              </a:rPr>
              <a:t>éruption volcanique</a:t>
            </a:r>
            <a:r>
              <a:rPr sz="1400" spc="-5" dirty="0">
                <a:latin typeface="Arial"/>
                <a:cs typeface="Arial"/>
              </a:rPr>
              <a:t>, les  villes voisines d'</a:t>
            </a:r>
            <a:r>
              <a:rPr sz="1400" spc="-5" dirty="0">
                <a:latin typeface="Arial"/>
                <a:cs typeface="Arial"/>
                <a:hlinkClick r:id="rId3"/>
              </a:rPr>
              <a:t>Herculanum</a:t>
            </a:r>
            <a:r>
              <a:rPr sz="1400" spc="-5" dirty="0">
                <a:latin typeface="Arial"/>
                <a:cs typeface="Arial"/>
              </a:rPr>
              <a:t>, </a:t>
            </a:r>
            <a:r>
              <a:rPr sz="1400" spc="-5" dirty="0">
                <a:latin typeface="Arial"/>
                <a:cs typeface="Arial"/>
                <a:hlinkClick r:id="rId4"/>
              </a:rPr>
              <a:t>Oplontis </a:t>
            </a:r>
            <a:r>
              <a:rPr sz="1400" spc="-10" dirty="0">
                <a:latin typeface="Arial"/>
                <a:cs typeface="Arial"/>
              </a:rPr>
              <a:t>et  </a:t>
            </a:r>
            <a:r>
              <a:rPr sz="1400" spc="-5" dirty="0">
                <a:latin typeface="Arial"/>
                <a:cs typeface="Arial"/>
                <a:hlinkClick r:id="rId5"/>
              </a:rPr>
              <a:t>Stabies </a:t>
            </a:r>
            <a:r>
              <a:rPr sz="1400" spc="-5" dirty="0">
                <a:latin typeface="Arial"/>
                <a:cs typeface="Arial"/>
              </a:rPr>
              <a:t>furent également</a:t>
            </a:r>
            <a:r>
              <a:rPr sz="1400" spc="1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ensevelies.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1150">
              <a:latin typeface="Arial"/>
              <a:cs typeface="Arial"/>
            </a:endParaRPr>
          </a:p>
          <a:p>
            <a:pPr marL="12700" marR="5080" algn="just">
              <a:lnSpc>
                <a:spcPct val="95800"/>
              </a:lnSpc>
            </a:pPr>
            <a:r>
              <a:rPr sz="1400" spc="-5" dirty="0">
                <a:latin typeface="Arial"/>
                <a:cs typeface="Arial"/>
              </a:rPr>
              <a:t>Les habitants n’eurent pas le temps de  s’enfuir et furent brûlés et recouverts de  cendre. Cette éruption fit probablement  </a:t>
            </a:r>
            <a:r>
              <a:rPr sz="1400" dirty="0">
                <a:latin typeface="Arial"/>
                <a:cs typeface="Arial"/>
              </a:rPr>
              <a:t>plusieurs </a:t>
            </a:r>
            <a:r>
              <a:rPr sz="1400" spc="-5" dirty="0">
                <a:latin typeface="Arial"/>
                <a:cs typeface="Arial"/>
              </a:rPr>
              <a:t>milliers </a:t>
            </a:r>
            <a:r>
              <a:rPr sz="1400" spc="-10" dirty="0">
                <a:latin typeface="Arial"/>
                <a:cs typeface="Arial"/>
              </a:rPr>
              <a:t>de</a:t>
            </a:r>
            <a:r>
              <a:rPr sz="1400" spc="5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victimes.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16754" y="816609"/>
            <a:ext cx="2350135" cy="188087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89584" y="4300219"/>
            <a:ext cx="4437380" cy="29063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069767" y="0"/>
            <a:ext cx="1505084" cy="15631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831590" y="7381201"/>
            <a:ext cx="3318510" cy="2362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820" y="417067"/>
            <a:ext cx="1945639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Prénom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……………………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16348" y="417067"/>
            <a:ext cx="19215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Date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2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……/……../…………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1066545"/>
            <a:ext cx="6527165" cy="4766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Carlito"/>
                <a:cs typeface="Carlito"/>
              </a:rPr>
              <a:t>❷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Réponds aux</a:t>
            </a:r>
            <a:r>
              <a:rPr sz="1400" b="1" u="heavy" spc="-2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questions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200">
              <a:latin typeface="Arial"/>
              <a:cs typeface="Arial"/>
            </a:endParaRPr>
          </a:p>
          <a:p>
            <a:pPr marL="2413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1) Quel est </a:t>
            </a:r>
            <a:r>
              <a:rPr sz="1400" b="1" dirty="0">
                <a:latin typeface="Arial"/>
                <a:cs typeface="Arial"/>
              </a:rPr>
              <a:t>le </a:t>
            </a:r>
            <a:r>
              <a:rPr sz="1400" b="1" spc="-5" dirty="0">
                <a:latin typeface="Arial"/>
                <a:cs typeface="Arial"/>
              </a:rPr>
              <a:t>rôle </a:t>
            </a:r>
            <a:r>
              <a:rPr sz="1400" b="1" dirty="0">
                <a:latin typeface="Arial"/>
                <a:cs typeface="Arial"/>
              </a:rPr>
              <a:t>de ce </a:t>
            </a:r>
            <a:r>
              <a:rPr sz="1400" b="1" spc="-5" dirty="0">
                <a:latin typeface="Arial"/>
                <a:cs typeface="Arial"/>
              </a:rPr>
              <a:t>document</a:t>
            </a:r>
            <a:r>
              <a:rPr sz="1400" b="1" spc="-2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35"/>
              </a:spcBef>
            </a:pPr>
            <a:r>
              <a:rPr sz="1400" b="1" dirty="0">
                <a:latin typeface="Arial"/>
                <a:cs typeface="Arial"/>
              </a:rPr>
              <a:t>□ </a:t>
            </a:r>
            <a:r>
              <a:rPr sz="1400" dirty="0">
                <a:latin typeface="Arial"/>
                <a:cs typeface="Arial"/>
              </a:rPr>
              <a:t>Il </a:t>
            </a:r>
            <a:r>
              <a:rPr sz="1400" spc="-5" dirty="0">
                <a:latin typeface="Arial"/>
                <a:cs typeface="Arial"/>
              </a:rPr>
              <a:t>raconte </a:t>
            </a:r>
            <a:r>
              <a:rPr sz="1400" dirty="0">
                <a:latin typeface="Arial"/>
                <a:cs typeface="Arial"/>
              </a:rPr>
              <a:t>une </a:t>
            </a:r>
            <a:r>
              <a:rPr sz="1400" spc="-5" dirty="0">
                <a:latin typeface="Arial"/>
                <a:cs typeface="Arial"/>
              </a:rPr>
              <a:t>histoire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volcan</a:t>
            </a:r>
            <a:endParaRPr sz="1400">
              <a:latin typeface="Arial"/>
              <a:cs typeface="Arial"/>
            </a:endParaRPr>
          </a:p>
          <a:p>
            <a:pPr marL="626745" indent="-157480">
              <a:lnSpc>
                <a:spcPct val="100000"/>
              </a:lnSpc>
              <a:spcBef>
                <a:spcPts val="730"/>
              </a:spcBef>
              <a:buChar char="□"/>
              <a:tabLst>
                <a:tab pos="627380" algn="l"/>
              </a:tabLst>
            </a:pPr>
            <a:r>
              <a:rPr sz="1400" dirty="0">
                <a:latin typeface="Arial"/>
                <a:cs typeface="Arial"/>
              </a:rPr>
              <a:t>Il </a:t>
            </a:r>
            <a:r>
              <a:rPr sz="1400" spc="-5" dirty="0">
                <a:latin typeface="Arial"/>
                <a:cs typeface="Arial"/>
              </a:rPr>
              <a:t>donne </a:t>
            </a:r>
            <a:r>
              <a:rPr sz="1400" dirty="0">
                <a:latin typeface="Arial"/>
                <a:cs typeface="Arial"/>
              </a:rPr>
              <a:t>des </a:t>
            </a:r>
            <a:r>
              <a:rPr sz="1400" spc="-5" dirty="0">
                <a:latin typeface="Arial"/>
                <a:cs typeface="Arial"/>
              </a:rPr>
              <a:t>informations </a:t>
            </a:r>
            <a:r>
              <a:rPr sz="1400" dirty="0">
                <a:latin typeface="Arial"/>
                <a:cs typeface="Arial"/>
              </a:rPr>
              <a:t>sur les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volcans</a:t>
            </a:r>
            <a:endParaRPr sz="1400">
              <a:latin typeface="Arial"/>
              <a:cs typeface="Arial"/>
            </a:endParaRPr>
          </a:p>
          <a:p>
            <a:pPr marL="627380" indent="-158115">
              <a:lnSpc>
                <a:spcPct val="100000"/>
              </a:lnSpc>
              <a:spcBef>
                <a:spcPts val="730"/>
              </a:spcBef>
              <a:buChar char="□"/>
              <a:tabLst>
                <a:tab pos="628015" algn="l"/>
              </a:tabLst>
            </a:pPr>
            <a:r>
              <a:rPr sz="1400" dirty="0">
                <a:latin typeface="Arial"/>
                <a:cs typeface="Arial"/>
              </a:rPr>
              <a:t>Il </a:t>
            </a:r>
            <a:r>
              <a:rPr sz="1400" spc="-5" dirty="0">
                <a:latin typeface="Arial"/>
                <a:cs typeface="Arial"/>
              </a:rPr>
              <a:t>met en garde contre les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volcans</a:t>
            </a:r>
            <a:endParaRPr sz="1400">
              <a:latin typeface="Arial"/>
              <a:cs typeface="Arial"/>
            </a:endParaRPr>
          </a:p>
          <a:p>
            <a:pPr marL="469900" indent="-229235">
              <a:lnSpc>
                <a:spcPct val="100000"/>
              </a:lnSpc>
              <a:spcBef>
                <a:spcPts val="745"/>
              </a:spcBef>
              <a:buAutoNum type="arabicParenR" startAt="2"/>
              <a:tabLst>
                <a:tab pos="470534" algn="l"/>
              </a:tabLst>
            </a:pPr>
            <a:r>
              <a:rPr sz="1400" b="1" spc="-5" dirty="0">
                <a:latin typeface="Arial"/>
                <a:cs typeface="Arial"/>
              </a:rPr>
              <a:t>Quelle </a:t>
            </a:r>
            <a:r>
              <a:rPr sz="1400" b="1" dirty="0">
                <a:latin typeface="Arial"/>
                <a:cs typeface="Arial"/>
              </a:rPr>
              <a:t>est </a:t>
            </a:r>
            <a:r>
              <a:rPr sz="1400" b="1" spc="-5" dirty="0">
                <a:latin typeface="Arial"/>
                <a:cs typeface="Arial"/>
              </a:rPr>
              <a:t>la différence entre </a:t>
            </a:r>
            <a:r>
              <a:rPr sz="1400" b="1" dirty="0">
                <a:latin typeface="Arial"/>
                <a:cs typeface="Arial"/>
              </a:rPr>
              <a:t>une </a:t>
            </a:r>
            <a:r>
              <a:rPr sz="1400" b="1" spc="-5" dirty="0">
                <a:latin typeface="Arial"/>
                <a:cs typeface="Arial"/>
              </a:rPr>
              <a:t>montagne </a:t>
            </a:r>
            <a:r>
              <a:rPr sz="1400" b="1" dirty="0">
                <a:latin typeface="Arial"/>
                <a:cs typeface="Arial"/>
              </a:rPr>
              <a:t>et </a:t>
            </a:r>
            <a:r>
              <a:rPr sz="1400" b="1" spc="-5" dirty="0">
                <a:latin typeface="Arial"/>
                <a:cs typeface="Arial"/>
              </a:rPr>
              <a:t>un volcan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35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35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 marL="469900" indent="-229235">
              <a:lnSpc>
                <a:spcPct val="100000"/>
              </a:lnSpc>
              <a:spcBef>
                <a:spcPts val="730"/>
              </a:spcBef>
              <a:buAutoNum type="arabicParenR" startAt="3"/>
              <a:tabLst>
                <a:tab pos="470534" algn="l"/>
              </a:tabLst>
            </a:pPr>
            <a:r>
              <a:rPr sz="1400" b="1" spc="-5" dirty="0">
                <a:latin typeface="Arial"/>
                <a:cs typeface="Arial"/>
              </a:rPr>
              <a:t>Donne </a:t>
            </a:r>
            <a:r>
              <a:rPr sz="1400" b="1" dirty="0">
                <a:latin typeface="Arial"/>
                <a:cs typeface="Arial"/>
              </a:rPr>
              <a:t>la </a:t>
            </a:r>
            <a:r>
              <a:rPr sz="1400" b="1" spc="-5" dirty="0">
                <a:latin typeface="Arial"/>
                <a:cs typeface="Arial"/>
              </a:rPr>
              <a:t>définition du </a:t>
            </a:r>
            <a:r>
              <a:rPr sz="1400" b="1" dirty="0">
                <a:latin typeface="Arial"/>
                <a:cs typeface="Arial"/>
              </a:rPr>
              <a:t>magma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45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30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 marL="469900" indent="-229235">
              <a:lnSpc>
                <a:spcPct val="100000"/>
              </a:lnSpc>
              <a:spcBef>
                <a:spcPts val="735"/>
              </a:spcBef>
              <a:buAutoNum type="arabicParenR" startAt="4"/>
              <a:tabLst>
                <a:tab pos="470534" algn="l"/>
              </a:tabLst>
            </a:pPr>
            <a:r>
              <a:rPr sz="1400" b="1" spc="-5" dirty="0">
                <a:latin typeface="Arial"/>
                <a:cs typeface="Arial"/>
              </a:rPr>
              <a:t>Pourquoi </a:t>
            </a:r>
            <a:r>
              <a:rPr sz="1400" b="1" dirty="0">
                <a:latin typeface="Arial"/>
                <a:cs typeface="Arial"/>
              </a:rPr>
              <a:t>le </a:t>
            </a:r>
            <a:r>
              <a:rPr sz="1400" b="1" spc="-5" dirty="0">
                <a:latin typeface="Arial"/>
                <a:cs typeface="Arial"/>
              </a:rPr>
              <a:t>magma ne </a:t>
            </a:r>
            <a:r>
              <a:rPr sz="1400" b="1" dirty="0">
                <a:latin typeface="Arial"/>
                <a:cs typeface="Arial"/>
              </a:rPr>
              <a:t>reste-t-il pas au centre de la </a:t>
            </a:r>
            <a:r>
              <a:rPr sz="1400" b="1" spc="-5" dirty="0">
                <a:latin typeface="Arial"/>
                <a:cs typeface="Arial"/>
              </a:rPr>
              <a:t>Terre</a:t>
            </a:r>
            <a:r>
              <a:rPr sz="1400" b="1" spc="-8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30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735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 marL="469900" indent="-229235">
              <a:lnSpc>
                <a:spcPct val="100000"/>
              </a:lnSpc>
              <a:spcBef>
                <a:spcPts val="745"/>
              </a:spcBef>
              <a:buAutoNum type="arabicParenR" startAt="5"/>
              <a:tabLst>
                <a:tab pos="470534" algn="l"/>
              </a:tabLst>
            </a:pPr>
            <a:r>
              <a:rPr sz="1400" b="1" spc="-5" dirty="0">
                <a:latin typeface="Arial"/>
                <a:cs typeface="Arial"/>
              </a:rPr>
              <a:t>Complète </a:t>
            </a:r>
            <a:r>
              <a:rPr sz="1400" b="1" dirty="0">
                <a:latin typeface="Arial"/>
                <a:cs typeface="Arial"/>
              </a:rPr>
              <a:t>le </a:t>
            </a:r>
            <a:r>
              <a:rPr sz="1400" b="1" spc="-5" dirty="0">
                <a:latin typeface="Arial"/>
                <a:cs typeface="Arial"/>
              </a:rPr>
              <a:t>schéma ci-dessous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73100" y="8927185"/>
            <a:ext cx="4969510" cy="641985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844"/>
              </a:spcBef>
              <a:buAutoNum type="arabicParenR" startAt="6"/>
              <a:tabLst>
                <a:tab pos="241935" algn="l"/>
              </a:tabLst>
            </a:pPr>
            <a:r>
              <a:rPr sz="1400" b="1" dirty="0">
                <a:latin typeface="Arial"/>
                <a:cs typeface="Arial"/>
              </a:rPr>
              <a:t>Quelles </a:t>
            </a:r>
            <a:r>
              <a:rPr sz="1400" b="1" spc="-5" dirty="0">
                <a:latin typeface="Arial"/>
                <a:cs typeface="Arial"/>
              </a:rPr>
              <a:t>sont </a:t>
            </a:r>
            <a:r>
              <a:rPr sz="1400" b="1" dirty="0">
                <a:latin typeface="Arial"/>
                <a:cs typeface="Arial"/>
              </a:rPr>
              <a:t>les </a:t>
            </a:r>
            <a:r>
              <a:rPr sz="1400" b="1" spc="-5" dirty="0">
                <a:latin typeface="Arial"/>
                <a:cs typeface="Arial"/>
              </a:rPr>
              <a:t>deux types d’éruption </a:t>
            </a:r>
            <a:r>
              <a:rPr sz="1400" b="1" dirty="0">
                <a:latin typeface="Arial"/>
                <a:cs typeface="Arial"/>
              </a:rPr>
              <a:t>?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…………………</a:t>
            </a:r>
            <a:endParaRPr sz="1400">
              <a:latin typeface="Arial"/>
              <a:cs typeface="Arial"/>
            </a:endParaRPr>
          </a:p>
          <a:p>
            <a:pPr marL="241300" indent="-229235">
              <a:lnSpc>
                <a:spcPct val="100000"/>
              </a:lnSpc>
              <a:spcBef>
                <a:spcPts val="745"/>
              </a:spcBef>
              <a:buAutoNum type="arabicParenR" startAt="6"/>
              <a:tabLst>
                <a:tab pos="241935" algn="l"/>
              </a:tabLst>
            </a:pPr>
            <a:r>
              <a:rPr sz="1400" b="1" dirty="0">
                <a:latin typeface="Arial"/>
                <a:cs typeface="Arial"/>
              </a:rPr>
              <a:t>Que </a:t>
            </a:r>
            <a:r>
              <a:rPr sz="1400" b="1" spc="-5" dirty="0">
                <a:latin typeface="Arial"/>
                <a:cs typeface="Arial"/>
              </a:rPr>
              <a:t>s’est-il passé </a:t>
            </a:r>
            <a:r>
              <a:rPr sz="1400" b="1" dirty="0">
                <a:latin typeface="Arial"/>
                <a:cs typeface="Arial"/>
              </a:rPr>
              <a:t>à </a:t>
            </a:r>
            <a:r>
              <a:rPr sz="1400" b="1" spc="-5" dirty="0">
                <a:latin typeface="Arial"/>
                <a:cs typeface="Arial"/>
              </a:rPr>
              <a:t>Pompéi </a:t>
            </a:r>
            <a:r>
              <a:rPr sz="1400" b="1" dirty="0">
                <a:latin typeface="Arial"/>
                <a:cs typeface="Arial"/>
              </a:rPr>
              <a:t>en </a:t>
            </a:r>
            <a:r>
              <a:rPr sz="1400" b="1" spc="-5" dirty="0">
                <a:latin typeface="Arial"/>
                <a:cs typeface="Arial"/>
              </a:rPr>
              <a:t>octobre </a:t>
            </a:r>
            <a:r>
              <a:rPr sz="1400" b="1" dirty="0">
                <a:latin typeface="Arial"/>
                <a:cs typeface="Arial"/>
              </a:rPr>
              <a:t>79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40729" y="9021317"/>
            <a:ext cx="127254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………</a:t>
            </a:r>
            <a:r>
              <a:rPr sz="1400" spc="-15" dirty="0">
                <a:latin typeface="Arial"/>
                <a:cs typeface="Arial"/>
              </a:rPr>
              <a:t>…</a:t>
            </a:r>
            <a:r>
              <a:rPr sz="1400" dirty="0">
                <a:latin typeface="Arial"/>
                <a:cs typeface="Arial"/>
              </a:rPr>
              <a:t>………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02004" y="9635743"/>
            <a:ext cx="61671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…………………………………………………………………………………………..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85800" y="5923787"/>
            <a:ext cx="3581780" cy="30364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8373" y="0"/>
            <a:ext cx="1832610" cy="1904364"/>
          </a:xfrm>
          <a:custGeom>
            <a:avLst/>
            <a:gdLst/>
            <a:ahLst/>
            <a:cxnLst/>
            <a:rect l="l" t="t" r="r" b="b"/>
            <a:pathLst>
              <a:path w="1832609" h="1904364">
                <a:moveTo>
                  <a:pt x="661852" y="0"/>
                </a:moveTo>
                <a:lnTo>
                  <a:pt x="0" y="0"/>
                </a:lnTo>
                <a:lnTo>
                  <a:pt x="1832190" y="1904256"/>
                </a:lnTo>
                <a:lnTo>
                  <a:pt x="1832190" y="1216376"/>
                </a:lnTo>
                <a:lnTo>
                  <a:pt x="66185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" name="object 10"/>
          <p:cNvGrpSpPr/>
          <p:nvPr/>
        </p:nvGrpSpPr>
        <p:grpSpPr>
          <a:xfrm>
            <a:off x="5714085" y="0"/>
            <a:ext cx="1861185" cy="1932939"/>
            <a:chOff x="5714085" y="0"/>
            <a:chExt cx="1861185" cy="1932939"/>
          </a:xfrm>
        </p:grpSpPr>
        <p:sp>
          <p:nvSpPr>
            <p:cNvPr id="11" name="object 11"/>
            <p:cNvSpPr/>
            <p:nvPr/>
          </p:nvSpPr>
          <p:spPr>
            <a:xfrm>
              <a:off x="5728373" y="0"/>
              <a:ext cx="1832610" cy="1904364"/>
            </a:xfrm>
            <a:custGeom>
              <a:avLst/>
              <a:gdLst/>
              <a:ahLst/>
              <a:cxnLst/>
              <a:rect l="l" t="t" r="r" b="b"/>
              <a:pathLst>
                <a:path w="1832609" h="1904364">
                  <a:moveTo>
                    <a:pt x="661852" y="0"/>
                  </a:moveTo>
                  <a:lnTo>
                    <a:pt x="1832190" y="1216376"/>
                  </a:lnTo>
                </a:path>
                <a:path w="1832609" h="1904364">
                  <a:moveTo>
                    <a:pt x="1832190" y="1904256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29096" y="351091"/>
              <a:ext cx="706068" cy="846931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3820" y="417067"/>
            <a:ext cx="5283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375025" algn="l"/>
              </a:tabLst>
            </a:pPr>
            <a:r>
              <a:rPr sz="1200" b="1" spc="-5" dirty="0">
                <a:latin typeface="Arial"/>
                <a:cs typeface="Arial"/>
              </a:rPr>
              <a:t>Prénom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……………………	Date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29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……/……../…………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>
              <a:lnSpc>
                <a:spcPct val="100000"/>
              </a:lnSpc>
              <a:spcBef>
                <a:spcPts val="100"/>
              </a:spcBef>
            </a:pPr>
            <a:r>
              <a:rPr dirty="0"/>
              <a:t>Les textes</a:t>
            </a:r>
            <a:r>
              <a:rPr spc="-90" dirty="0"/>
              <a:t> </a:t>
            </a:r>
            <a:r>
              <a:rPr dirty="0"/>
              <a:t>documentaires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44500" y="1192123"/>
            <a:ext cx="6555740" cy="8597900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30480">
              <a:lnSpc>
                <a:spcPct val="147100"/>
              </a:lnSpc>
              <a:spcBef>
                <a:spcPts val="160"/>
              </a:spcBef>
            </a:pPr>
            <a:r>
              <a:rPr sz="1400" b="1" spc="5" dirty="0">
                <a:latin typeface="Carlito"/>
                <a:cs typeface="Carlito"/>
              </a:rPr>
              <a:t>❸ </a:t>
            </a:r>
            <a:r>
              <a:rPr sz="1400" b="1" spc="-5" dirty="0">
                <a:latin typeface="Arial"/>
                <a:cs typeface="Arial"/>
              </a:rPr>
              <a:t>Maintenant que </a:t>
            </a:r>
            <a:r>
              <a:rPr sz="1400" b="1" spc="-10" dirty="0">
                <a:latin typeface="Arial"/>
                <a:cs typeface="Arial"/>
              </a:rPr>
              <a:t>tu </a:t>
            </a:r>
            <a:r>
              <a:rPr sz="1400" b="1" dirty="0">
                <a:latin typeface="Arial"/>
                <a:cs typeface="Arial"/>
              </a:rPr>
              <a:t>as </a:t>
            </a:r>
            <a:r>
              <a:rPr sz="1400" b="1" spc="-5" dirty="0">
                <a:latin typeface="Arial"/>
                <a:cs typeface="Arial"/>
              </a:rPr>
              <a:t>travaillé sur deux documentaires différents, </a:t>
            </a:r>
            <a:r>
              <a:rPr sz="1400" b="1" dirty="0">
                <a:latin typeface="Arial"/>
                <a:cs typeface="Arial"/>
              </a:rPr>
              <a:t>tu vas  essayer de </a:t>
            </a:r>
            <a:r>
              <a:rPr sz="1400" b="1" spc="-5" dirty="0">
                <a:latin typeface="Arial"/>
                <a:cs typeface="Arial"/>
              </a:rPr>
              <a:t>comprendre quels sont les éléments qui composent </a:t>
            </a:r>
            <a:r>
              <a:rPr sz="1400" b="1" dirty="0">
                <a:latin typeface="Arial"/>
                <a:cs typeface="Arial"/>
              </a:rPr>
              <a:t>ce </a:t>
            </a:r>
            <a:r>
              <a:rPr sz="1400" b="1" spc="-5" dirty="0">
                <a:latin typeface="Arial"/>
                <a:cs typeface="Arial"/>
              </a:rPr>
              <a:t>type </a:t>
            </a:r>
            <a:r>
              <a:rPr sz="1400" b="1" dirty="0">
                <a:latin typeface="Arial"/>
                <a:cs typeface="Arial"/>
              </a:rPr>
              <a:t>de  texte.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Réponds </a:t>
            </a:r>
            <a:r>
              <a:rPr sz="1400" b="1" u="heavy" spc="-1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aux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questions suivantes puis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tu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élaboreras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la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grille</a:t>
            </a:r>
            <a:r>
              <a:rPr sz="1400" b="1" u="heavy" spc="3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d’écriture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1400" u="heavy" spc="-3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qui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te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permettra d’en rédiger</a:t>
            </a:r>
            <a:r>
              <a:rPr sz="1400" b="1" u="heavy" spc="-3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Arial"/>
              <a:cs typeface="Arial"/>
            </a:endParaRPr>
          </a:p>
          <a:p>
            <a:pPr marL="421005" indent="-229235">
              <a:lnSpc>
                <a:spcPct val="100000"/>
              </a:lnSpc>
              <a:buAutoNum type="arabicPeriod"/>
              <a:tabLst>
                <a:tab pos="421640" algn="l"/>
              </a:tabLst>
            </a:pP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quoi sert un texte documentaire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735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735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 marL="421005" marR="708660" indent="-229235">
              <a:lnSpc>
                <a:spcPct val="103600"/>
              </a:lnSpc>
              <a:spcBef>
                <a:spcPts val="670"/>
              </a:spcBef>
              <a:buFont typeface="Arial"/>
              <a:buAutoNum type="arabicPeriod" startAt="2"/>
              <a:tabLst>
                <a:tab pos="471170" algn="l"/>
                <a:tab pos="471805" algn="l"/>
                <a:tab pos="4978400" algn="l"/>
                <a:tab pos="5443220" algn="l"/>
              </a:tabLst>
            </a:pPr>
            <a:r>
              <a:rPr dirty="0"/>
              <a:t>	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oc</a:t>
            </a:r>
            <a:r>
              <a:rPr sz="1400" b="1" spc="-1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ul</a:t>
            </a:r>
            <a:r>
              <a:rPr sz="1400" b="1" spc="-1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5" dirty="0">
                <a:latin typeface="Arial"/>
                <a:cs typeface="Arial"/>
              </a:rPr>
              <a:t>s</a:t>
            </a:r>
            <a:r>
              <a:rPr sz="1400" b="1" spc="1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-il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u</a:t>
            </a:r>
            <a:r>
              <a:rPr sz="1400" b="1" spc="-10" dirty="0">
                <a:latin typeface="Arial"/>
                <a:cs typeface="Arial"/>
              </a:rPr>
              <a:t>jo</a:t>
            </a:r>
            <a:r>
              <a:rPr sz="1400" b="1" dirty="0">
                <a:latin typeface="Arial"/>
                <a:cs typeface="Arial"/>
              </a:rPr>
              <a:t>urs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fa</a:t>
            </a:r>
            <a:r>
              <a:rPr sz="1400" b="1" spc="-15" dirty="0">
                <a:latin typeface="Arial"/>
                <a:cs typeface="Arial"/>
              </a:rPr>
              <a:t>c</a:t>
            </a:r>
            <a:r>
              <a:rPr sz="1400" b="1" spc="-10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le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spc="-15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o</a:t>
            </a:r>
            <a:r>
              <a:rPr sz="1400" b="1" spc="-15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pr</a:t>
            </a:r>
            <a:r>
              <a:rPr sz="1400" b="1" spc="-1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dre</a:t>
            </a:r>
            <a:r>
              <a:rPr sz="1400" b="1" spc="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?	O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I	N</a:t>
            </a:r>
            <a:r>
              <a:rPr sz="1400" b="1" spc="-15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  </a:t>
            </a:r>
            <a:r>
              <a:rPr sz="1400" b="1" spc="-5" dirty="0">
                <a:latin typeface="Arial"/>
                <a:cs typeface="Arial"/>
              </a:rPr>
              <a:t>Pourquoi </a:t>
            </a:r>
            <a:r>
              <a:rPr sz="1400" b="1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865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730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 marL="471170" indent="-279400">
              <a:lnSpc>
                <a:spcPct val="100000"/>
              </a:lnSpc>
              <a:spcBef>
                <a:spcPts val="735"/>
              </a:spcBef>
              <a:buAutoNum type="arabicPeriod" startAt="3"/>
              <a:tabLst>
                <a:tab pos="471170" algn="l"/>
                <a:tab pos="471805" algn="l"/>
              </a:tabLst>
            </a:pPr>
            <a:r>
              <a:rPr sz="1400" b="1" spc="-5" dirty="0">
                <a:latin typeface="Arial"/>
                <a:cs typeface="Arial"/>
              </a:rPr>
              <a:t>Combien a-t- on utilisé d’images dans </a:t>
            </a:r>
            <a:r>
              <a:rPr sz="1400" b="1" dirty="0">
                <a:latin typeface="Arial"/>
                <a:cs typeface="Arial"/>
              </a:rPr>
              <a:t>le texte </a:t>
            </a:r>
            <a:r>
              <a:rPr sz="1400" b="1" spc="-5" dirty="0">
                <a:latin typeface="Arial"/>
                <a:cs typeface="Arial"/>
              </a:rPr>
              <a:t>sur </a:t>
            </a:r>
            <a:r>
              <a:rPr sz="1400" b="1" dirty="0">
                <a:latin typeface="Arial"/>
                <a:cs typeface="Arial"/>
              </a:rPr>
              <a:t>la Bretagne ? </a:t>
            </a:r>
            <a:r>
              <a:rPr sz="1400" spc="-5" dirty="0">
                <a:latin typeface="Arial"/>
                <a:cs typeface="Arial"/>
              </a:rPr>
              <a:t>………..</a:t>
            </a:r>
            <a:endParaRPr sz="1400">
              <a:latin typeface="Arial"/>
              <a:cs typeface="Arial"/>
            </a:endParaRPr>
          </a:p>
          <a:p>
            <a:pPr marL="462280">
              <a:lnSpc>
                <a:spcPct val="100000"/>
              </a:lnSpc>
              <a:spcBef>
                <a:spcPts val="60"/>
              </a:spcBef>
            </a:pPr>
            <a:r>
              <a:rPr sz="1400" b="1" spc="-5" dirty="0">
                <a:latin typeface="Arial"/>
                <a:cs typeface="Arial"/>
              </a:rPr>
              <a:t>Combien </a:t>
            </a:r>
            <a:r>
              <a:rPr sz="1400" b="1" dirty="0">
                <a:latin typeface="Arial"/>
                <a:cs typeface="Arial"/>
              </a:rPr>
              <a:t>a-t- </a:t>
            </a:r>
            <a:r>
              <a:rPr sz="1400" b="1" spc="-5" dirty="0">
                <a:latin typeface="Arial"/>
                <a:cs typeface="Arial"/>
              </a:rPr>
              <a:t>on utilisé d’images dans </a:t>
            </a:r>
            <a:r>
              <a:rPr sz="1400" b="1" dirty="0">
                <a:latin typeface="Arial"/>
                <a:cs typeface="Arial"/>
              </a:rPr>
              <a:t>le </a:t>
            </a:r>
            <a:r>
              <a:rPr sz="1400" b="1" spc="-5" dirty="0">
                <a:latin typeface="Arial"/>
                <a:cs typeface="Arial"/>
              </a:rPr>
              <a:t>doc sur </a:t>
            </a:r>
            <a:r>
              <a:rPr sz="1400" b="1" dirty="0">
                <a:latin typeface="Arial"/>
                <a:cs typeface="Arial"/>
              </a:rPr>
              <a:t>Les </a:t>
            </a:r>
            <a:r>
              <a:rPr sz="1400" b="1" spc="-5" dirty="0">
                <a:latin typeface="Arial"/>
                <a:cs typeface="Arial"/>
              </a:rPr>
              <a:t>volcans </a:t>
            </a:r>
            <a:r>
              <a:rPr sz="1400" b="1" dirty="0">
                <a:latin typeface="Arial"/>
                <a:cs typeface="Arial"/>
              </a:rPr>
              <a:t>? </a:t>
            </a:r>
            <a:r>
              <a:rPr sz="1400" dirty="0">
                <a:latin typeface="Arial"/>
                <a:cs typeface="Arial"/>
              </a:rPr>
              <a:t>…………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Arial"/>
              <a:cs typeface="Arial"/>
            </a:endParaRPr>
          </a:p>
          <a:p>
            <a:pPr marL="421005" indent="-229235">
              <a:lnSpc>
                <a:spcPct val="100000"/>
              </a:lnSpc>
              <a:buAutoNum type="arabicPeriod" startAt="4"/>
              <a:tabLst>
                <a:tab pos="421640" algn="l"/>
              </a:tabLst>
            </a:pPr>
            <a:r>
              <a:rPr sz="1400" b="1" spc="-5" dirty="0">
                <a:latin typeface="Arial"/>
                <a:cs typeface="Arial"/>
              </a:rPr>
              <a:t>Combien </a:t>
            </a:r>
            <a:r>
              <a:rPr sz="1400" b="1" dirty="0">
                <a:latin typeface="Arial"/>
                <a:cs typeface="Arial"/>
              </a:rPr>
              <a:t>y a -t- </a:t>
            </a:r>
            <a:r>
              <a:rPr sz="1400" b="1" spc="-5" dirty="0">
                <a:latin typeface="Arial"/>
                <a:cs typeface="Arial"/>
              </a:rPr>
              <a:t>il </a:t>
            </a:r>
            <a:r>
              <a:rPr sz="1400" b="1" dirty="0">
                <a:latin typeface="Arial"/>
                <a:cs typeface="Arial"/>
              </a:rPr>
              <a:t>de </a:t>
            </a:r>
            <a:r>
              <a:rPr sz="1400" b="1" spc="-5" dirty="0">
                <a:latin typeface="Arial"/>
                <a:cs typeface="Arial"/>
              </a:rPr>
              <a:t>parties dans chaque document </a:t>
            </a:r>
            <a:r>
              <a:rPr sz="1400" b="1" dirty="0">
                <a:latin typeface="Arial"/>
                <a:cs typeface="Arial"/>
              </a:rPr>
              <a:t>? </a:t>
            </a:r>
            <a:r>
              <a:rPr sz="1400" b="1" spc="-5" dirty="0">
                <a:latin typeface="Arial"/>
                <a:cs typeface="Arial"/>
              </a:rPr>
              <a:t>Nomme-les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865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730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735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745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250">
              <a:latin typeface="Arial"/>
              <a:cs typeface="Arial"/>
            </a:endParaRPr>
          </a:p>
          <a:p>
            <a:pPr marL="421005" marR="524510" indent="-229235">
              <a:lnSpc>
                <a:spcPct val="103600"/>
              </a:lnSpc>
              <a:buAutoNum type="arabicPeriod" startAt="5"/>
              <a:tabLst>
                <a:tab pos="421640" algn="l"/>
              </a:tabLst>
            </a:pPr>
            <a:r>
              <a:rPr sz="1400" b="1" spc="-5" dirty="0">
                <a:latin typeface="Arial"/>
                <a:cs typeface="Arial"/>
              </a:rPr>
              <a:t>Comment a-t-on fait pour </a:t>
            </a:r>
            <a:r>
              <a:rPr sz="1400" b="1" dirty="0">
                <a:latin typeface="Arial"/>
                <a:cs typeface="Arial"/>
              </a:rPr>
              <a:t>bien </a:t>
            </a:r>
            <a:r>
              <a:rPr sz="1400" b="1" spc="-5" dirty="0">
                <a:latin typeface="Arial"/>
                <a:cs typeface="Arial"/>
              </a:rPr>
              <a:t>distinguer </a:t>
            </a:r>
            <a:r>
              <a:rPr sz="1400" b="1" dirty="0">
                <a:latin typeface="Arial"/>
                <a:cs typeface="Arial"/>
              </a:rPr>
              <a:t>les </a:t>
            </a:r>
            <a:r>
              <a:rPr sz="1400" b="1" spc="-5" dirty="0">
                <a:latin typeface="Arial"/>
                <a:cs typeface="Arial"/>
              </a:rPr>
              <a:t>différentes parties </a:t>
            </a:r>
            <a:r>
              <a:rPr sz="1400" b="1" dirty="0">
                <a:latin typeface="Arial"/>
                <a:cs typeface="Arial"/>
              </a:rPr>
              <a:t>du  </a:t>
            </a:r>
            <a:r>
              <a:rPr sz="1400" b="1" spc="-5" dirty="0">
                <a:latin typeface="Arial"/>
                <a:cs typeface="Arial"/>
              </a:rPr>
              <a:t>document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865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735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 marL="421005" indent="-229235">
              <a:lnSpc>
                <a:spcPct val="100000"/>
              </a:lnSpc>
              <a:spcBef>
                <a:spcPts val="730"/>
              </a:spcBef>
              <a:buAutoNum type="arabicPeriod" startAt="6"/>
              <a:tabLst>
                <a:tab pos="421640" algn="l"/>
              </a:tabLst>
            </a:pPr>
            <a:r>
              <a:rPr sz="1400" b="1" dirty="0">
                <a:latin typeface="Arial"/>
                <a:cs typeface="Arial"/>
              </a:rPr>
              <a:t>A </a:t>
            </a:r>
            <a:r>
              <a:rPr sz="1400" b="1" spc="-5" dirty="0">
                <a:latin typeface="Arial"/>
                <a:cs typeface="Arial"/>
              </a:rPr>
              <a:t>quoi sert </a:t>
            </a:r>
            <a:r>
              <a:rPr sz="1400" b="1" dirty="0">
                <a:latin typeface="Arial"/>
                <a:cs typeface="Arial"/>
              </a:rPr>
              <a:t>le </a:t>
            </a:r>
            <a:r>
              <a:rPr sz="1400" b="1" spc="-5" dirty="0">
                <a:latin typeface="Arial"/>
                <a:cs typeface="Arial"/>
              </a:rPr>
              <a:t>texte sous </a:t>
            </a:r>
            <a:r>
              <a:rPr sz="1400" b="1" dirty="0">
                <a:latin typeface="Arial"/>
                <a:cs typeface="Arial"/>
              </a:rPr>
              <a:t>le </a:t>
            </a:r>
            <a:r>
              <a:rPr sz="1400" b="1" spc="-5" dirty="0">
                <a:latin typeface="Arial"/>
                <a:cs typeface="Arial"/>
              </a:rPr>
              <a:t>titre </a:t>
            </a:r>
            <a:r>
              <a:rPr sz="1400" b="1" dirty="0"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850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………………………………………………………………………………………………</a:t>
            </a:r>
            <a:endParaRPr sz="1400">
              <a:latin typeface="Arial"/>
              <a:cs typeface="Arial"/>
            </a:endParaRPr>
          </a:p>
          <a:p>
            <a:pPr marL="102235">
              <a:lnSpc>
                <a:spcPct val="100000"/>
              </a:lnSpc>
              <a:spcBef>
                <a:spcPts val="750"/>
              </a:spcBef>
            </a:pPr>
            <a:r>
              <a:rPr sz="1400" spc="-5" dirty="0">
                <a:latin typeface="Arial"/>
                <a:cs typeface="Arial"/>
              </a:rPr>
              <a:t>………………………………………………………………………………………….…..</a:t>
            </a:r>
            <a:endParaRPr sz="1400">
              <a:latin typeface="Arial"/>
              <a:cs typeface="Arial"/>
            </a:endParaRPr>
          </a:p>
          <a:p>
            <a:pPr marL="421005" indent="-229235">
              <a:lnSpc>
                <a:spcPct val="100000"/>
              </a:lnSpc>
              <a:spcBef>
                <a:spcPts val="730"/>
              </a:spcBef>
              <a:buAutoNum type="arabicPeriod" startAt="7"/>
              <a:tabLst>
                <a:tab pos="421640" algn="l"/>
              </a:tabLst>
            </a:pPr>
            <a:r>
              <a:rPr sz="1400" b="1" spc="-5" dirty="0">
                <a:latin typeface="Arial"/>
                <a:cs typeface="Arial"/>
              </a:rPr>
              <a:t>Rédige </a:t>
            </a:r>
            <a:r>
              <a:rPr sz="1400" b="1" dirty="0">
                <a:latin typeface="Arial"/>
                <a:cs typeface="Arial"/>
              </a:rPr>
              <a:t>la </a:t>
            </a:r>
            <a:r>
              <a:rPr sz="1400" b="1" spc="-5" dirty="0">
                <a:latin typeface="Arial"/>
                <a:cs typeface="Arial"/>
              </a:rPr>
              <a:t>grille d’écriture </a:t>
            </a:r>
            <a:r>
              <a:rPr sz="1400" b="1" dirty="0">
                <a:latin typeface="Arial"/>
                <a:cs typeface="Arial"/>
              </a:rPr>
              <a:t>à </a:t>
            </a:r>
            <a:r>
              <a:rPr sz="1400" b="1" spc="-5" dirty="0">
                <a:latin typeface="Arial"/>
                <a:cs typeface="Arial"/>
              </a:rPr>
              <a:t>partir de tous ces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éléments.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97535" y="0"/>
            <a:ext cx="1777316" cy="1846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93419" y="1327657"/>
            <a:ext cx="6411595" cy="18415"/>
          </a:xfrm>
          <a:custGeom>
            <a:avLst/>
            <a:gdLst/>
            <a:ahLst/>
            <a:cxnLst/>
            <a:rect l="l" t="t" r="r" b="b"/>
            <a:pathLst>
              <a:path w="6411595" h="18415">
                <a:moveTo>
                  <a:pt x="6411467" y="0"/>
                </a:moveTo>
                <a:lnTo>
                  <a:pt x="0" y="0"/>
                </a:lnTo>
                <a:lnTo>
                  <a:pt x="0" y="18288"/>
                </a:lnTo>
                <a:lnTo>
                  <a:pt x="6411467" y="18288"/>
                </a:lnTo>
                <a:lnTo>
                  <a:pt x="64114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597397" y="1467992"/>
            <a:ext cx="59690" cy="1993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550"/>
              </a:lnSpc>
            </a:pPr>
            <a:r>
              <a:rPr sz="1400" b="1" dirty="0">
                <a:latin typeface="Arial"/>
                <a:cs typeface="Arial"/>
              </a:rPr>
              <a:t>: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44500" y="417067"/>
            <a:ext cx="6675120" cy="1261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1970">
              <a:lnSpc>
                <a:spcPct val="100000"/>
              </a:lnSpc>
              <a:spcBef>
                <a:spcPts val="100"/>
              </a:spcBef>
              <a:tabLst>
                <a:tab pos="3884295" algn="l"/>
              </a:tabLst>
            </a:pPr>
            <a:r>
              <a:rPr sz="1200" b="1" spc="-5" dirty="0">
                <a:latin typeface="Arial"/>
                <a:cs typeface="Arial"/>
              </a:rPr>
              <a:t>Prénom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……………………	Date </a:t>
            </a:r>
            <a:r>
              <a:rPr sz="1200" b="1" dirty="0">
                <a:latin typeface="Arial"/>
                <a:cs typeface="Arial"/>
              </a:rPr>
              <a:t>:</a:t>
            </a:r>
            <a:r>
              <a:rPr sz="1200" b="1" spc="3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……/……../…………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1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400" b="1" spc="5" dirty="0">
                <a:latin typeface="Carlito"/>
                <a:cs typeface="Carlito"/>
              </a:rPr>
              <a:t>❹ </a:t>
            </a:r>
            <a:r>
              <a:rPr sz="1400" dirty="0">
                <a:latin typeface="Arial Black"/>
                <a:cs typeface="Arial Black"/>
              </a:rPr>
              <a:t>Je</a:t>
            </a:r>
            <a:r>
              <a:rPr sz="1400" spc="-185" dirty="0">
                <a:latin typeface="Arial Black"/>
                <a:cs typeface="Arial Black"/>
              </a:rPr>
              <a:t> </a:t>
            </a:r>
            <a:r>
              <a:rPr sz="1400" spc="-5" dirty="0">
                <a:latin typeface="Arial Black"/>
                <a:cs typeface="Arial Black"/>
              </a:rPr>
              <a:t>m’entraine</a:t>
            </a:r>
            <a:endParaRPr sz="1400">
              <a:latin typeface="Arial Black"/>
              <a:cs typeface="Arial Black"/>
            </a:endParaRPr>
          </a:p>
          <a:p>
            <a:pPr marL="12700" marR="5080">
              <a:lnSpc>
                <a:spcPct val="150000"/>
              </a:lnSpc>
              <a:spcBef>
                <a:spcPts val="240"/>
              </a:spcBef>
            </a:pPr>
            <a:r>
              <a:rPr sz="1400" b="1" spc="-5" dirty="0">
                <a:latin typeface="Carlito"/>
                <a:cs typeface="Carlito"/>
              </a:rPr>
              <a:t>❶</a:t>
            </a:r>
            <a:r>
              <a:rPr sz="1400" b="1" spc="-5" dirty="0">
                <a:latin typeface="Arial"/>
                <a:cs typeface="Arial"/>
              </a:rPr>
              <a:t>Voici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tous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éléments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d’un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texte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documentaire</a:t>
            </a:r>
            <a:r>
              <a:rPr sz="1400" b="1" spc="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: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à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toi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de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les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découper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et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les 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replacer pour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que le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document </a:t>
            </a:r>
            <a:r>
              <a:rPr sz="1400" b="1" u="heavy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ait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une présentation</a:t>
            </a:r>
            <a:r>
              <a:rPr sz="1400" b="1" u="heavy" spc="-60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r>
              <a:rPr sz="1400" b="1" u="heavy" spc="-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correcte</a:t>
            </a:r>
            <a:r>
              <a:rPr sz="1400" b="1" u="heavy" spc="95" dirty="0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 </a:t>
            </a:r>
            <a:endParaRPr sz="140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627370" y="0"/>
            <a:ext cx="1947545" cy="2637790"/>
            <a:chOff x="5627370" y="0"/>
            <a:chExt cx="1947545" cy="2637790"/>
          </a:xfrm>
        </p:grpSpPr>
        <p:sp>
          <p:nvSpPr>
            <p:cNvPr id="6" name="object 6"/>
            <p:cNvSpPr/>
            <p:nvPr/>
          </p:nvSpPr>
          <p:spPr>
            <a:xfrm>
              <a:off x="5902557" y="0"/>
              <a:ext cx="1672294" cy="173694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627370" y="1545742"/>
              <a:ext cx="1619250" cy="107744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38165" y="2777616"/>
            <a:ext cx="1686560" cy="492125"/>
          </a:xfrm>
          <a:prstGeom prst="rect">
            <a:avLst/>
          </a:prstGeom>
          <a:ln w="28575">
            <a:solidFill>
              <a:srgbClr val="6F2F9F"/>
            </a:solidFill>
          </a:ln>
        </p:spPr>
        <p:txBody>
          <a:bodyPr vert="horz" wrap="square" lIns="0" tIns="45085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355"/>
              </a:spcBef>
            </a:pPr>
            <a:r>
              <a:rPr sz="2400" b="1" spc="-5" dirty="0">
                <a:solidFill>
                  <a:srgbClr val="6F2F9F"/>
                </a:solidFill>
                <a:latin typeface="Carlito"/>
                <a:cs typeface="Carlito"/>
              </a:rPr>
              <a:t>L’orchestre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70760" y="1774824"/>
            <a:ext cx="3230880" cy="478790"/>
          </a:xfrm>
          <a:prstGeom prst="rect">
            <a:avLst/>
          </a:prstGeom>
          <a:ln w="6350">
            <a:solidFill>
              <a:srgbClr val="6F2F9F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142240" marR="130810" indent="359410">
              <a:lnSpc>
                <a:spcPct val="103299"/>
              </a:lnSpc>
              <a:spcBef>
                <a:spcPts val="270"/>
              </a:spcBef>
            </a:pPr>
            <a:r>
              <a:rPr sz="1200" b="1" dirty="0">
                <a:solidFill>
                  <a:srgbClr val="6F2F9F"/>
                </a:solidFill>
                <a:latin typeface="Arial"/>
                <a:cs typeface="Arial"/>
              </a:rPr>
              <a:t>Quels sont </a:t>
            </a:r>
            <a:r>
              <a:rPr sz="1200" b="1" spc="-5" dirty="0">
                <a:solidFill>
                  <a:srgbClr val="6F2F9F"/>
                </a:solidFill>
                <a:latin typeface="Arial"/>
                <a:cs typeface="Arial"/>
              </a:rPr>
              <a:t>les instruments </a:t>
            </a:r>
            <a:r>
              <a:rPr sz="1200" b="1" dirty="0">
                <a:solidFill>
                  <a:srgbClr val="6F2F9F"/>
                </a:solidFill>
                <a:latin typeface="Arial"/>
                <a:cs typeface="Arial"/>
              </a:rPr>
              <a:t>qui  composent un </a:t>
            </a:r>
            <a:r>
              <a:rPr sz="1200" b="1" spc="-5" dirty="0">
                <a:solidFill>
                  <a:srgbClr val="6F2F9F"/>
                </a:solidFill>
                <a:latin typeface="Arial"/>
                <a:cs typeface="Arial"/>
              </a:rPr>
              <a:t>orchestre symphonique</a:t>
            </a:r>
            <a:r>
              <a:rPr sz="1200" b="1" dirty="0">
                <a:solidFill>
                  <a:srgbClr val="6F2F9F"/>
                </a:solidFill>
                <a:latin typeface="Arial"/>
                <a:cs typeface="Arial"/>
              </a:rPr>
              <a:t> 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35910" y="4133849"/>
            <a:ext cx="1905000" cy="304800"/>
          </a:xfrm>
          <a:prstGeom prst="rect">
            <a:avLst/>
          </a:prstGeom>
          <a:ln w="6350">
            <a:solidFill>
              <a:srgbClr val="6F2F9F"/>
            </a:solidFill>
          </a:ln>
        </p:spPr>
        <p:txBody>
          <a:bodyPr vert="horz" wrap="square" lIns="0" tIns="38100" rIns="0" bIns="0" rtlCol="0">
            <a:spAutoFit/>
          </a:bodyPr>
          <a:lstStyle/>
          <a:p>
            <a:pPr marL="110489">
              <a:lnSpc>
                <a:spcPct val="100000"/>
              </a:lnSpc>
              <a:spcBef>
                <a:spcPts val="300"/>
              </a:spcBef>
            </a:pPr>
            <a:r>
              <a:rPr sz="1200" b="1" dirty="0">
                <a:solidFill>
                  <a:srgbClr val="6F2F9F"/>
                </a:solidFill>
                <a:latin typeface="Arial"/>
                <a:cs typeface="Arial"/>
              </a:rPr>
              <a:t>Qui dirige </a:t>
            </a:r>
            <a:r>
              <a:rPr sz="1200" b="1" spc="-5" dirty="0">
                <a:solidFill>
                  <a:srgbClr val="6F2F9F"/>
                </a:solidFill>
                <a:latin typeface="Arial"/>
                <a:cs typeface="Arial"/>
              </a:rPr>
              <a:t>l’orchestre</a:t>
            </a:r>
            <a:r>
              <a:rPr sz="1200" b="1" spc="-4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6F2F9F"/>
                </a:solidFill>
                <a:latin typeface="Arial"/>
                <a:cs typeface="Arial"/>
              </a:rPr>
              <a:t>?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411979" y="7890764"/>
            <a:ext cx="2735580" cy="305435"/>
          </a:xfrm>
          <a:prstGeom prst="rect">
            <a:avLst/>
          </a:prstGeom>
          <a:ln w="6350">
            <a:solidFill>
              <a:srgbClr val="6F2F9F"/>
            </a:solidFill>
          </a:ln>
        </p:spPr>
        <p:txBody>
          <a:bodyPr vert="horz" wrap="square" lIns="0" tIns="41275" rIns="0" bIns="0" rtlCol="0">
            <a:spAutoFit/>
          </a:bodyPr>
          <a:lstStyle/>
          <a:p>
            <a:pPr marL="122555">
              <a:lnSpc>
                <a:spcPct val="100000"/>
              </a:lnSpc>
              <a:spcBef>
                <a:spcPts val="325"/>
              </a:spcBef>
            </a:pPr>
            <a:r>
              <a:rPr sz="1200" b="1" dirty="0">
                <a:solidFill>
                  <a:srgbClr val="6F2F9F"/>
                </a:solidFill>
                <a:latin typeface="Arial"/>
                <a:cs typeface="Arial"/>
              </a:rPr>
              <a:t>Quels sont les types d’orchestre</a:t>
            </a:r>
            <a:r>
              <a:rPr sz="1200" b="1" spc="-100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1200" b="1" dirty="0">
                <a:solidFill>
                  <a:srgbClr val="6F2F9F"/>
                </a:solidFill>
                <a:latin typeface="Arial"/>
                <a:cs typeface="Arial"/>
              </a:rPr>
              <a:t>?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415" y="4644643"/>
            <a:ext cx="6977380" cy="94678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29209" rIns="0" bIns="0" rtlCol="0">
            <a:spAutoFit/>
          </a:bodyPr>
          <a:lstStyle/>
          <a:p>
            <a:pPr marL="94615" marR="84455" algn="just">
              <a:lnSpc>
                <a:spcPct val="107800"/>
              </a:lnSpc>
              <a:spcBef>
                <a:spcPts val="229"/>
              </a:spcBef>
            </a:pPr>
            <a:r>
              <a:rPr sz="1200" spc="65" dirty="0">
                <a:latin typeface="Trebuchet MS"/>
                <a:cs typeface="Trebuchet MS"/>
              </a:rPr>
              <a:t>Un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0" dirty="0">
                <a:solidFill>
                  <a:srgbClr val="2E5395"/>
                </a:solidFill>
                <a:latin typeface="Trebuchet MS"/>
                <a:cs typeface="Trebuchet MS"/>
              </a:rPr>
              <a:t>orchestre</a:t>
            </a:r>
            <a:r>
              <a:rPr sz="1200" spc="-70" dirty="0">
                <a:solidFill>
                  <a:srgbClr val="2E5395"/>
                </a:solidFill>
                <a:latin typeface="Trebuchet MS"/>
                <a:cs typeface="Trebuchet MS"/>
              </a:rPr>
              <a:t> </a:t>
            </a:r>
            <a:r>
              <a:rPr sz="1200" spc="-80" dirty="0">
                <a:latin typeface="Trebuchet MS"/>
                <a:cs typeface="Trebuchet MS"/>
              </a:rPr>
              <a:t>est </a:t>
            </a:r>
            <a:r>
              <a:rPr sz="1200" spc="5" dirty="0">
                <a:latin typeface="Trebuchet MS"/>
                <a:cs typeface="Trebuchet MS"/>
              </a:rPr>
              <a:t>un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0" dirty="0">
                <a:latin typeface="Trebuchet MS"/>
                <a:cs typeface="Trebuchet MS"/>
                <a:hlinkClick r:id="rId4"/>
              </a:rPr>
              <a:t>ensemble</a:t>
            </a:r>
            <a:r>
              <a:rPr sz="1200" spc="-75" dirty="0">
                <a:latin typeface="Trebuchet MS"/>
                <a:cs typeface="Trebuchet MS"/>
                <a:hlinkClick r:id="rId4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de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</a:rPr>
              <a:t>musiciens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45" dirty="0">
                <a:latin typeface="Trebuchet MS"/>
                <a:cs typeface="Trebuchet MS"/>
                <a:hlinkClick r:id="rId5"/>
              </a:rPr>
              <a:t>instrumentistes</a:t>
            </a:r>
            <a:r>
              <a:rPr sz="1200" spc="-80" dirty="0">
                <a:latin typeface="Trebuchet MS"/>
                <a:cs typeface="Trebuchet MS"/>
                <a:hlinkClick r:id="rId5"/>
              </a:rPr>
              <a:t> </a:t>
            </a:r>
            <a:r>
              <a:rPr sz="1200" spc="-35" dirty="0">
                <a:latin typeface="Trebuchet MS"/>
                <a:cs typeface="Trebuchet MS"/>
              </a:rPr>
              <a:t>réunis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15" dirty="0">
                <a:latin typeface="Trebuchet MS"/>
                <a:cs typeface="Trebuchet MS"/>
              </a:rPr>
              <a:t>pour</a:t>
            </a:r>
            <a:r>
              <a:rPr sz="1200" spc="-7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l'exécution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5" dirty="0">
                <a:latin typeface="Trebuchet MS"/>
                <a:cs typeface="Trebuchet MS"/>
              </a:rPr>
              <a:t>d'une</a:t>
            </a:r>
            <a:r>
              <a:rPr sz="1200" spc="-85" dirty="0">
                <a:latin typeface="Trebuchet MS"/>
                <a:cs typeface="Trebuchet MS"/>
              </a:rPr>
              <a:t> </a:t>
            </a:r>
            <a:r>
              <a:rPr sz="1200" spc="-20" dirty="0">
                <a:latin typeface="Trebuchet MS"/>
                <a:cs typeface="Trebuchet MS"/>
                <a:hlinkClick r:id="rId6"/>
              </a:rPr>
              <a:t>œuvre</a:t>
            </a:r>
            <a:r>
              <a:rPr sz="1200" spc="-80" dirty="0">
                <a:latin typeface="Trebuchet MS"/>
                <a:cs typeface="Trebuchet MS"/>
                <a:hlinkClick r:id="rId6"/>
              </a:rPr>
              <a:t> </a:t>
            </a:r>
            <a:r>
              <a:rPr sz="1200" spc="-50" dirty="0">
                <a:latin typeface="Trebuchet MS"/>
                <a:cs typeface="Trebuchet MS"/>
                <a:hlinkClick r:id="rId6"/>
              </a:rPr>
              <a:t>musicale</a:t>
            </a:r>
            <a:r>
              <a:rPr sz="1200" spc="-50" dirty="0">
                <a:latin typeface="Trebuchet MS"/>
                <a:cs typeface="Trebuchet MS"/>
              </a:rPr>
              <a:t>.  </a:t>
            </a:r>
            <a:r>
              <a:rPr sz="1200" spc="-60" dirty="0">
                <a:latin typeface="Trebuchet MS"/>
                <a:cs typeface="Trebuchet MS"/>
              </a:rPr>
              <a:t>Le </a:t>
            </a:r>
            <a:r>
              <a:rPr sz="1200" dirty="0">
                <a:latin typeface="Trebuchet MS"/>
                <a:cs typeface="Trebuchet MS"/>
              </a:rPr>
              <a:t>nombre </a:t>
            </a:r>
            <a:r>
              <a:rPr sz="1200" spc="-25" dirty="0">
                <a:latin typeface="Trebuchet MS"/>
                <a:cs typeface="Trebuchet MS"/>
              </a:rPr>
              <a:t>de </a:t>
            </a:r>
            <a:r>
              <a:rPr sz="1200" spc="-45" dirty="0">
                <a:latin typeface="Trebuchet MS"/>
                <a:cs typeface="Trebuchet MS"/>
              </a:rPr>
              <a:t>musiciens </a:t>
            </a:r>
            <a:r>
              <a:rPr sz="1200" spc="-75" dirty="0">
                <a:latin typeface="Trebuchet MS"/>
                <a:cs typeface="Trebuchet MS"/>
              </a:rPr>
              <a:t>et </a:t>
            </a:r>
            <a:r>
              <a:rPr sz="1200" spc="-55" dirty="0">
                <a:latin typeface="Trebuchet MS"/>
                <a:cs typeface="Trebuchet MS"/>
              </a:rPr>
              <a:t>le </a:t>
            </a:r>
            <a:r>
              <a:rPr sz="1200" spc="-10" dirty="0">
                <a:latin typeface="Trebuchet MS"/>
                <a:cs typeface="Trebuchet MS"/>
              </a:rPr>
              <a:t>choix </a:t>
            </a:r>
            <a:r>
              <a:rPr sz="1200" spc="-45" dirty="0">
                <a:latin typeface="Trebuchet MS"/>
                <a:cs typeface="Trebuchet MS"/>
              </a:rPr>
              <a:t>des </a:t>
            </a:r>
            <a:r>
              <a:rPr sz="1200" spc="-50" dirty="0">
                <a:latin typeface="Trebuchet MS"/>
                <a:cs typeface="Trebuchet MS"/>
              </a:rPr>
              <a:t>différents </a:t>
            </a:r>
            <a:r>
              <a:rPr sz="1200" spc="-35" dirty="0">
                <a:latin typeface="Trebuchet MS"/>
                <a:cs typeface="Trebuchet MS"/>
              </a:rPr>
              <a:t>instruments </a:t>
            </a:r>
            <a:r>
              <a:rPr sz="1200" spc="-20" dirty="0">
                <a:latin typeface="Trebuchet MS"/>
                <a:cs typeface="Trebuchet MS"/>
              </a:rPr>
              <a:t>dépendent de </a:t>
            </a:r>
            <a:r>
              <a:rPr sz="1200" spc="-80" dirty="0">
                <a:latin typeface="Trebuchet MS"/>
                <a:cs typeface="Trebuchet MS"/>
              </a:rPr>
              <a:t>ce </a:t>
            </a:r>
            <a:r>
              <a:rPr sz="1200" spc="-20" dirty="0">
                <a:latin typeface="Trebuchet MS"/>
                <a:cs typeface="Trebuchet MS"/>
              </a:rPr>
              <a:t>que </a:t>
            </a:r>
            <a:r>
              <a:rPr sz="1200" spc="-15" dirty="0">
                <a:latin typeface="Trebuchet MS"/>
                <a:cs typeface="Trebuchet MS"/>
              </a:rPr>
              <a:t>l’on </a:t>
            </a:r>
            <a:r>
              <a:rPr sz="1200" spc="-25" dirty="0">
                <a:latin typeface="Trebuchet MS"/>
                <a:cs typeface="Trebuchet MS"/>
              </a:rPr>
              <a:t>veut </a:t>
            </a:r>
            <a:r>
              <a:rPr sz="1200" spc="-35" dirty="0">
                <a:latin typeface="Trebuchet MS"/>
                <a:cs typeface="Trebuchet MS"/>
              </a:rPr>
              <a:t>jouer  </a:t>
            </a:r>
            <a:r>
              <a:rPr sz="1200" spc="-10" dirty="0">
                <a:latin typeface="Trebuchet MS"/>
                <a:cs typeface="Trebuchet MS"/>
              </a:rPr>
              <a:t>comme </a:t>
            </a:r>
            <a:r>
              <a:rPr sz="1200" spc="-35" dirty="0">
                <a:latin typeface="Trebuchet MS"/>
                <a:cs typeface="Trebuchet MS"/>
              </a:rPr>
              <a:t>musique. </a:t>
            </a:r>
            <a:r>
              <a:rPr sz="1200" spc="70" dirty="0">
                <a:latin typeface="Trebuchet MS"/>
                <a:cs typeface="Trebuchet MS"/>
              </a:rPr>
              <a:t>Un </a:t>
            </a:r>
            <a:r>
              <a:rPr sz="1200" spc="-45" dirty="0">
                <a:latin typeface="Trebuchet MS"/>
                <a:cs typeface="Trebuchet MS"/>
              </a:rPr>
              <a:t>orchestre </a:t>
            </a:r>
            <a:r>
              <a:rPr sz="1200" spc="-35" dirty="0">
                <a:latin typeface="Trebuchet MS"/>
                <a:cs typeface="Trebuchet MS"/>
              </a:rPr>
              <a:t>peut </a:t>
            </a:r>
            <a:r>
              <a:rPr sz="1200" spc="-65" dirty="0">
                <a:latin typeface="Trebuchet MS"/>
                <a:cs typeface="Trebuchet MS"/>
              </a:rPr>
              <a:t>être </a:t>
            </a:r>
            <a:r>
              <a:rPr sz="1200" spc="-10" dirty="0">
                <a:latin typeface="Trebuchet MS"/>
                <a:cs typeface="Trebuchet MS"/>
              </a:rPr>
              <a:t>composé </a:t>
            </a:r>
            <a:r>
              <a:rPr sz="1200" spc="-15" dirty="0">
                <a:latin typeface="Trebuchet MS"/>
                <a:cs typeface="Trebuchet MS"/>
              </a:rPr>
              <a:t>d’un </a:t>
            </a:r>
            <a:r>
              <a:rPr sz="1200" spc="-50" dirty="0">
                <a:latin typeface="Trebuchet MS"/>
                <a:cs typeface="Trebuchet MS"/>
              </a:rPr>
              <a:t>petit </a:t>
            </a:r>
            <a:r>
              <a:rPr sz="1200" dirty="0">
                <a:latin typeface="Trebuchet MS"/>
                <a:cs typeface="Trebuchet MS"/>
              </a:rPr>
              <a:t>groupe </a:t>
            </a:r>
            <a:r>
              <a:rPr sz="1200" spc="-25" dirty="0">
                <a:latin typeface="Trebuchet MS"/>
                <a:cs typeface="Trebuchet MS"/>
              </a:rPr>
              <a:t>de </a:t>
            </a:r>
            <a:r>
              <a:rPr sz="1200" spc="-45" dirty="0">
                <a:latin typeface="Trebuchet MS"/>
                <a:cs typeface="Trebuchet MS"/>
              </a:rPr>
              <a:t>musiciens </a:t>
            </a:r>
            <a:r>
              <a:rPr sz="1200" spc="-35" dirty="0">
                <a:latin typeface="Trebuchet MS"/>
                <a:cs typeface="Trebuchet MS"/>
              </a:rPr>
              <a:t>mais peut </a:t>
            </a:r>
            <a:r>
              <a:rPr sz="1200" spc="-45" dirty="0">
                <a:latin typeface="Trebuchet MS"/>
                <a:cs typeface="Trebuchet MS"/>
              </a:rPr>
              <a:t>aussi  </a:t>
            </a:r>
            <a:r>
              <a:rPr sz="1200" spc="-25" dirty="0">
                <a:latin typeface="Trebuchet MS"/>
                <a:cs typeface="Trebuchet MS"/>
              </a:rPr>
              <a:t>compter plus de </a:t>
            </a:r>
            <a:r>
              <a:rPr sz="1200" spc="-55" dirty="0">
                <a:latin typeface="Trebuchet MS"/>
                <a:cs typeface="Trebuchet MS"/>
              </a:rPr>
              <a:t>cent </a:t>
            </a:r>
            <a:r>
              <a:rPr sz="1200" spc="-40" dirty="0">
                <a:latin typeface="Trebuchet MS"/>
                <a:cs typeface="Trebuchet MS"/>
              </a:rPr>
              <a:t>instruments </a:t>
            </a:r>
            <a:r>
              <a:rPr sz="1200" spc="-35" dirty="0">
                <a:latin typeface="Trebuchet MS"/>
                <a:cs typeface="Trebuchet MS"/>
              </a:rPr>
              <a:t>(exemple, </a:t>
            </a:r>
            <a:r>
              <a:rPr sz="1200" spc="-60" dirty="0">
                <a:latin typeface="Trebuchet MS"/>
                <a:cs typeface="Trebuchet MS"/>
              </a:rPr>
              <a:t>les </a:t>
            </a:r>
            <a:r>
              <a:rPr sz="1200" spc="-45" dirty="0">
                <a:latin typeface="Trebuchet MS"/>
                <a:cs typeface="Trebuchet MS"/>
              </a:rPr>
              <a:t>orchestres</a:t>
            </a:r>
            <a:r>
              <a:rPr sz="1200" spc="150" dirty="0">
                <a:latin typeface="Trebuchet MS"/>
                <a:cs typeface="Trebuchet MS"/>
              </a:rPr>
              <a:t> </a:t>
            </a:r>
            <a:r>
              <a:rPr sz="1200" spc="-15" dirty="0">
                <a:latin typeface="Trebuchet MS"/>
                <a:cs typeface="Trebuchet MS"/>
              </a:rPr>
              <a:t>symphoniques).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2415" y="1837054"/>
            <a:ext cx="1915795" cy="2601595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4615" marR="88900">
              <a:lnSpc>
                <a:spcPct val="100000"/>
              </a:lnSpc>
              <a:spcBef>
                <a:spcPts val="330"/>
              </a:spcBef>
            </a:pPr>
            <a:r>
              <a:rPr sz="1200" spc="-10" dirty="0">
                <a:latin typeface="Trebuchet MS"/>
                <a:cs typeface="Trebuchet MS"/>
              </a:rPr>
              <a:t>En </a:t>
            </a:r>
            <a:r>
              <a:rPr sz="1200" spc="-15" dirty="0">
                <a:latin typeface="Trebuchet MS"/>
                <a:cs typeface="Trebuchet MS"/>
              </a:rPr>
              <a:t>fonction de </a:t>
            </a:r>
            <a:r>
              <a:rPr sz="1200" spc="-40" dirty="0">
                <a:latin typeface="Trebuchet MS"/>
                <a:cs typeface="Trebuchet MS"/>
              </a:rPr>
              <a:t>la </a:t>
            </a:r>
            <a:r>
              <a:rPr sz="1200" spc="-25" dirty="0">
                <a:latin typeface="Trebuchet MS"/>
                <a:cs typeface="Trebuchet MS"/>
              </a:rPr>
              <a:t>musique  </a:t>
            </a:r>
            <a:r>
              <a:rPr sz="1200" spc="-40" dirty="0">
                <a:latin typeface="Trebuchet MS"/>
                <a:cs typeface="Trebuchet MS"/>
              </a:rPr>
              <a:t>souhaitée, </a:t>
            </a:r>
            <a:r>
              <a:rPr sz="1200" spc="45" dirty="0">
                <a:latin typeface="Trebuchet MS"/>
                <a:cs typeface="Trebuchet MS"/>
              </a:rPr>
              <a:t>on </a:t>
            </a:r>
            <a:r>
              <a:rPr sz="1200" spc="-50" dirty="0">
                <a:latin typeface="Trebuchet MS"/>
                <a:cs typeface="Trebuchet MS"/>
              </a:rPr>
              <a:t>utilisera </a:t>
            </a:r>
            <a:r>
              <a:rPr sz="1200" spc="-45" dirty="0">
                <a:latin typeface="Trebuchet MS"/>
                <a:cs typeface="Trebuchet MS"/>
              </a:rPr>
              <a:t>des  </a:t>
            </a:r>
            <a:r>
              <a:rPr sz="1200" spc="-50" dirty="0">
                <a:latin typeface="Trebuchet MS"/>
                <a:cs typeface="Trebuchet MS"/>
              </a:rPr>
              <a:t>orchestres </a:t>
            </a:r>
            <a:r>
              <a:rPr sz="1200" spc="35" dirty="0">
                <a:latin typeface="Trebuchet MS"/>
                <a:cs typeface="Trebuchet MS"/>
              </a:rPr>
              <a:t>ou </a:t>
            </a:r>
            <a:r>
              <a:rPr sz="1200" spc="-20" dirty="0">
                <a:latin typeface="Trebuchet MS"/>
                <a:cs typeface="Trebuchet MS"/>
              </a:rPr>
              <a:t>formations  </a:t>
            </a:r>
            <a:r>
              <a:rPr sz="1200" spc="-55" dirty="0">
                <a:latin typeface="Trebuchet MS"/>
                <a:cs typeface="Trebuchet MS"/>
              </a:rPr>
              <a:t>différentes </a:t>
            </a:r>
            <a:r>
              <a:rPr sz="1200" spc="-75" dirty="0">
                <a:latin typeface="Trebuchet MS"/>
                <a:cs typeface="Trebuchet MS"/>
              </a:rPr>
              <a:t>: </a:t>
            </a:r>
            <a:r>
              <a:rPr sz="1200" spc="-45" dirty="0">
                <a:latin typeface="Trebuchet MS"/>
                <a:cs typeface="Trebuchet MS"/>
              </a:rPr>
              <a:t>orchestre </a:t>
            </a:r>
            <a:r>
              <a:rPr sz="1200" spc="-25" dirty="0">
                <a:latin typeface="Trebuchet MS"/>
                <a:cs typeface="Trebuchet MS"/>
              </a:rPr>
              <a:t>de  </a:t>
            </a:r>
            <a:r>
              <a:rPr sz="1200" spc="-70" dirty="0">
                <a:latin typeface="Trebuchet MS"/>
                <a:cs typeface="Trebuchet MS"/>
              </a:rPr>
              <a:t>jazz, </a:t>
            </a:r>
            <a:r>
              <a:rPr sz="1200" spc="-25" dirty="0">
                <a:latin typeface="Trebuchet MS"/>
                <a:cs typeface="Trebuchet MS"/>
              </a:rPr>
              <a:t>de</a:t>
            </a:r>
            <a:r>
              <a:rPr sz="1200" spc="35" dirty="0">
                <a:latin typeface="Trebuchet MS"/>
                <a:cs typeface="Trebuchet MS"/>
              </a:rPr>
              <a:t> </a:t>
            </a:r>
            <a:r>
              <a:rPr sz="1200" spc="50" dirty="0">
                <a:latin typeface="Trebuchet MS"/>
                <a:cs typeface="Trebuchet MS"/>
              </a:rPr>
              <a:t>rock…</a:t>
            </a:r>
            <a:endParaRPr sz="1200" dirty="0">
              <a:latin typeface="Trebuchet MS"/>
              <a:cs typeface="Trebuchet MS"/>
            </a:endParaRPr>
          </a:p>
          <a:p>
            <a:pPr marL="94615" marR="180340">
              <a:lnSpc>
                <a:spcPct val="100000"/>
              </a:lnSpc>
            </a:pPr>
            <a:r>
              <a:rPr sz="1200" spc="-10" dirty="0">
                <a:latin typeface="Trebuchet MS"/>
                <a:cs typeface="Trebuchet MS"/>
              </a:rPr>
              <a:t>En </a:t>
            </a:r>
            <a:r>
              <a:rPr sz="1200" spc="-25" dirty="0">
                <a:latin typeface="Trebuchet MS"/>
                <a:cs typeface="Trebuchet MS"/>
              </a:rPr>
              <a:t>musique </a:t>
            </a:r>
            <a:r>
              <a:rPr sz="1200" spc="-55" dirty="0">
                <a:latin typeface="Trebuchet MS"/>
                <a:cs typeface="Trebuchet MS"/>
              </a:rPr>
              <a:t>classique, </a:t>
            </a:r>
            <a:r>
              <a:rPr sz="1200" spc="40" dirty="0">
                <a:latin typeface="Trebuchet MS"/>
                <a:cs typeface="Trebuchet MS"/>
              </a:rPr>
              <a:t>on  </a:t>
            </a:r>
            <a:r>
              <a:rPr sz="1200" spc="-35" dirty="0">
                <a:latin typeface="Trebuchet MS"/>
                <a:cs typeface="Trebuchet MS"/>
              </a:rPr>
              <a:t>distinguera</a:t>
            </a:r>
            <a:r>
              <a:rPr sz="1200" spc="-1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:</a:t>
            </a:r>
            <a:endParaRPr sz="1200" dirty="0">
              <a:latin typeface="Trebuchet MS"/>
              <a:cs typeface="Trebuchet MS"/>
            </a:endParaRPr>
          </a:p>
          <a:p>
            <a:pPr marL="551815" indent="-229235">
              <a:lnSpc>
                <a:spcPct val="100000"/>
              </a:lnSpc>
              <a:spcBef>
                <a:spcPts val="5"/>
              </a:spcBef>
              <a:buFont typeface="Arial"/>
              <a:buChar char="-"/>
              <a:tabLst>
                <a:tab pos="551815" algn="l"/>
                <a:tab pos="552450" algn="l"/>
              </a:tabLst>
            </a:pPr>
            <a:r>
              <a:rPr sz="1200" spc="-50" dirty="0">
                <a:latin typeface="Trebuchet MS"/>
                <a:cs typeface="Trebuchet MS"/>
              </a:rPr>
              <a:t>L’orchestre</a:t>
            </a:r>
            <a:r>
              <a:rPr sz="1200" spc="-30" dirty="0">
                <a:latin typeface="Trebuchet MS"/>
                <a:cs typeface="Trebuchet MS"/>
              </a:rPr>
              <a:t> </a:t>
            </a:r>
            <a:r>
              <a:rPr sz="1200" spc="-25" dirty="0">
                <a:latin typeface="Trebuchet MS"/>
                <a:cs typeface="Trebuchet MS"/>
              </a:rPr>
              <a:t>de</a:t>
            </a:r>
            <a:endParaRPr sz="1200" dirty="0">
              <a:latin typeface="Trebuchet MS"/>
              <a:cs typeface="Trebuchet MS"/>
            </a:endParaRPr>
          </a:p>
          <a:p>
            <a:pPr marL="551815">
              <a:lnSpc>
                <a:spcPct val="100000"/>
              </a:lnSpc>
              <a:spcBef>
                <a:spcPts val="105"/>
              </a:spcBef>
            </a:pPr>
            <a:r>
              <a:rPr sz="1200" spc="-30" dirty="0">
                <a:latin typeface="Trebuchet MS"/>
                <a:cs typeface="Trebuchet MS"/>
              </a:rPr>
              <a:t>chambre</a:t>
            </a:r>
            <a:endParaRPr sz="1200" dirty="0">
              <a:latin typeface="Trebuchet MS"/>
              <a:cs typeface="Trebuchet MS"/>
            </a:endParaRPr>
          </a:p>
          <a:p>
            <a:pPr marL="551815" indent="-229235">
              <a:lnSpc>
                <a:spcPct val="100000"/>
              </a:lnSpc>
              <a:spcBef>
                <a:spcPts val="110"/>
              </a:spcBef>
              <a:buFont typeface="Arial"/>
              <a:buChar char="-"/>
              <a:tabLst>
                <a:tab pos="551815" algn="l"/>
                <a:tab pos="552450" algn="l"/>
              </a:tabLst>
            </a:pPr>
            <a:r>
              <a:rPr sz="1200" spc="-50" dirty="0">
                <a:latin typeface="Trebuchet MS"/>
                <a:cs typeface="Trebuchet MS"/>
              </a:rPr>
              <a:t>L’orchestre</a:t>
            </a:r>
            <a:endParaRPr sz="1200" dirty="0">
              <a:latin typeface="Trebuchet MS"/>
              <a:cs typeface="Trebuchet MS"/>
            </a:endParaRPr>
          </a:p>
          <a:p>
            <a:pPr marL="551815">
              <a:lnSpc>
                <a:spcPct val="100000"/>
              </a:lnSpc>
              <a:spcBef>
                <a:spcPts val="120"/>
              </a:spcBef>
            </a:pPr>
            <a:r>
              <a:rPr sz="1200" spc="-5" dirty="0">
                <a:latin typeface="Trebuchet MS"/>
                <a:cs typeface="Trebuchet MS"/>
              </a:rPr>
              <a:t>symphonique</a:t>
            </a:r>
            <a:endParaRPr sz="1200" dirty="0">
              <a:latin typeface="Trebuchet MS"/>
              <a:cs typeface="Trebuchet MS"/>
            </a:endParaRPr>
          </a:p>
          <a:p>
            <a:pPr marL="551815" indent="-229235">
              <a:lnSpc>
                <a:spcPct val="100000"/>
              </a:lnSpc>
              <a:spcBef>
                <a:spcPts val="110"/>
              </a:spcBef>
              <a:buFont typeface="Arial"/>
              <a:buChar char="-"/>
              <a:tabLst>
                <a:tab pos="551815" algn="l"/>
                <a:tab pos="552450" algn="l"/>
              </a:tabLst>
            </a:pPr>
            <a:r>
              <a:rPr sz="1200" spc="-50" dirty="0">
                <a:latin typeface="Trebuchet MS"/>
                <a:cs typeface="Trebuchet MS"/>
              </a:rPr>
              <a:t>L’orchestre</a:t>
            </a:r>
            <a:endParaRPr sz="1200" dirty="0">
              <a:latin typeface="Trebuchet MS"/>
              <a:cs typeface="Trebuchet MS"/>
            </a:endParaRPr>
          </a:p>
          <a:p>
            <a:pPr marL="551815">
              <a:lnSpc>
                <a:spcPct val="100000"/>
              </a:lnSpc>
              <a:spcBef>
                <a:spcPts val="105"/>
              </a:spcBef>
            </a:pPr>
            <a:r>
              <a:rPr sz="1200" spc="-10" dirty="0">
                <a:latin typeface="Trebuchet MS"/>
                <a:cs typeface="Trebuchet MS"/>
              </a:rPr>
              <a:t>philarmonique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650865" y="3365906"/>
            <a:ext cx="1589405" cy="118869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369820" y="2494660"/>
            <a:ext cx="3131820" cy="14585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4158615" y="8422513"/>
            <a:ext cx="3308985" cy="1697989"/>
          </a:xfrm>
          <a:prstGeom prst="rect">
            <a:avLst/>
          </a:prstGeom>
          <a:ln w="6350">
            <a:solidFill>
              <a:srgbClr val="000000"/>
            </a:solidFill>
          </a:ln>
        </p:spPr>
        <p:txBody>
          <a:bodyPr vert="horz" wrap="square" lIns="0" tIns="29845" rIns="0" bIns="0" rtlCol="0">
            <a:spAutoFit/>
          </a:bodyPr>
          <a:lstStyle/>
          <a:p>
            <a:pPr marL="95250" marR="105410">
              <a:lnSpc>
                <a:spcPct val="107800"/>
              </a:lnSpc>
              <a:spcBef>
                <a:spcPts val="235"/>
              </a:spcBef>
            </a:pPr>
            <a:r>
              <a:rPr sz="1200" spc="10" dirty="0">
                <a:latin typeface="Trebuchet MS"/>
                <a:cs typeface="Trebuchet MS"/>
              </a:rPr>
              <a:t>Dans </a:t>
            </a:r>
            <a:r>
              <a:rPr sz="1200" spc="5" dirty="0">
                <a:latin typeface="Trebuchet MS"/>
                <a:cs typeface="Trebuchet MS"/>
              </a:rPr>
              <a:t>un </a:t>
            </a:r>
            <a:r>
              <a:rPr sz="1200" spc="-50" dirty="0">
                <a:latin typeface="Trebuchet MS"/>
                <a:cs typeface="Trebuchet MS"/>
              </a:rPr>
              <a:t>orchestre, </a:t>
            </a:r>
            <a:r>
              <a:rPr sz="1200" spc="-30" dirty="0">
                <a:latin typeface="Trebuchet MS"/>
                <a:cs typeface="Trebuchet MS"/>
              </a:rPr>
              <a:t>chaque </a:t>
            </a:r>
            <a:r>
              <a:rPr sz="1200" spc="-40" dirty="0">
                <a:latin typeface="Trebuchet MS"/>
                <a:cs typeface="Trebuchet MS"/>
              </a:rPr>
              <a:t>musicien </a:t>
            </a:r>
            <a:r>
              <a:rPr sz="1200" spc="-50" dirty="0">
                <a:latin typeface="Trebuchet MS"/>
                <a:cs typeface="Trebuchet MS"/>
              </a:rPr>
              <a:t>suit </a:t>
            </a:r>
            <a:r>
              <a:rPr sz="1200" spc="-55" dirty="0">
                <a:latin typeface="Trebuchet MS"/>
                <a:cs typeface="Trebuchet MS"/>
              </a:rPr>
              <a:t>sa  </a:t>
            </a:r>
            <a:r>
              <a:rPr sz="1200" spc="-25" dirty="0">
                <a:solidFill>
                  <a:srgbClr val="006FC0"/>
                </a:solidFill>
                <a:latin typeface="Trebuchet MS"/>
                <a:cs typeface="Trebuchet MS"/>
              </a:rPr>
              <a:t>partition </a:t>
            </a:r>
            <a:r>
              <a:rPr sz="1200" spc="-60" dirty="0">
                <a:latin typeface="Trebuchet MS"/>
                <a:cs typeface="Trebuchet MS"/>
              </a:rPr>
              <a:t>(c’est-à-dire l’écriture </a:t>
            </a:r>
            <a:r>
              <a:rPr sz="1200" spc="-25" dirty="0">
                <a:latin typeface="Trebuchet MS"/>
                <a:cs typeface="Trebuchet MS"/>
              </a:rPr>
              <a:t>de </a:t>
            </a:r>
            <a:r>
              <a:rPr sz="1200" spc="-40" dirty="0">
                <a:latin typeface="Trebuchet MS"/>
                <a:cs typeface="Trebuchet MS"/>
              </a:rPr>
              <a:t>la </a:t>
            </a:r>
            <a:r>
              <a:rPr sz="1200" spc="-35" dirty="0">
                <a:latin typeface="Trebuchet MS"/>
                <a:cs typeface="Trebuchet MS"/>
              </a:rPr>
              <a:t>musique),  </a:t>
            </a:r>
            <a:r>
              <a:rPr sz="1200" spc="-75" dirty="0">
                <a:latin typeface="Trebuchet MS"/>
                <a:cs typeface="Trebuchet MS"/>
              </a:rPr>
              <a:t>et </a:t>
            </a:r>
            <a:r>
              <a:rPr sz="1200" spc="-85" dirty="0">
                <a:latin typeface="Trebuchet MS"/>
                <a:cs typeface="Trebuchet MS"/>
              </a:rPr>
              <a:t>c’est </a:t>
            </a:r>
            <a:r>
              <a:rPr sz="1200" spc="-55" dirty="0">
                <a:latin typeface="Trebuchet MS"/>
                <a:cs typeface="Trebuchet MS"/>
              </a:rPr>
              <a:t>le </a:t>
            </a:r>
            <a:r>
              <a:rPr sz="1200" spc="-60" dirty="0">
                <a:solidFill>
                  <a:srgbClr val="6F2F9F"/>
                </a:solidFill>
                <a:latin typeface="Trebuchet MS"/>
                <a:cs typeface="Trebuchet MS"/>
              </a:rPr>
              <a:t>chef </a:t>
            </a:r>
            <a:r>
              <a:rPr sz="1200" spc="-45" dirty="0">
                <a:solidFill>
                  <a:srgbClr val="6F2F9F"/>
                </a:solidFill>
                <a:latin typeface="Trebuchet MS"/>
                <a:cs typeface="Trebuchet MS"/>
              </a:rPr>
              <a:t>d’orchestre </a:t>
            </a:r>
            <a:r>
              <a:rPr sz="1200" spc="-10" dirty="0">
                <a:latin typeface="Trebuchet MS"/>
                <a:cs typeface="Trebuchet MS"/>
              </a:rPr>
              <a:t>qui </a:t>
            </a:r>
            <a:r>
              <a:rPr sz="1200" spc="-40" dirty="0">
                <a:latin typeface="Trebuchet MS"/>
                <a:cs typeface="Trebuchet MS"/>
              </a:rPr>
              <a:t>permet </a:t>
            </a:r>
            <a:r>
              <a:rPr sz="1200" spc="-10" dirty="0">
                <a:latin typeface="Trebuchet MS"/>
                <a:cs typeface="Trebuchet MS"/>
              </a:rPr>
              <a:t>aux  </a:t>
            </a:r>
            <a:r>
              <a:rPr sz="1200" spc="-45" dirty="0">
                <a:latin typeface="Trebuchet MS"/>
                <a:cs typeface="Trebuchet MS"/>
              </a:rPr>
              <a:t>musiciens </a:t>
            </a:r>
            <a:r>
              <a:rPr sz="1200" spc="-25" dirty="0">
                <a:latin typeface="Trebuchet MS"/>
                <a:cs typeface="Trebuchet MS"/>
              </a:rPr>
              <a:t>de bien </a:t>
            </a:r>
            <a:r>
              <a:rPr sz="1200" spc="-35" dirty="0">
                <a:latin typeface="Trebuchet MS"/>
                <a:cs typeface="Trebuchet MS"/>
              </a:rPr>
              <a:t>jouer </a:t>
            </a:r>
            <a:r>
              <a:rPr sz="1200" spc="-40" dirty="0">
                <a:latin typeface="Trebuchet MS"/>
                <a:cs typeface="Trebuchet MS"/>
              </a:rPr>
              <a:t>ensemble </a:t>
            </a:r>
            <a:r>
              <a:rPr sz="1200" spc="-75" dirty="0">
                <a:latin typeface="Trebuchet MS"/>
                <a:cs typeface="Trebuchet MS"/>
              </a:rPr>
              <a:t>: </a:t>
            </a:r>
            <a:r>
              <a:rPr sz="1200" spc="-45" dirty="0">
                <a:latin typeface="Trebuchet MS"/>
                <a:cs typeface="Trebuchet MS"/>
              </a:rPr>
              <a:t>il </a:t>
            </a:r>
            <a:r>
              <a:rPr sz="1200" spc="-30" dirty="0">
                <a:latin typeface="Trebuchet MS"/>
                <a:cs typeface="Trebuchet MS"/>
              </a:rPr>
              <a:t>dirige </a:t>
            </a:r>
            <a:r>
              <a:rPr sz="1200" spc="-60" dirty="0">
                <a:latin typeface="Trebuchet MS"/>
                <a:cs typeface="Trebuchet MS"/>
              </a:rPr>
              <a:t>les  </a:t>
            </a:r>
            <a:r>
              <a:rPr sz="1200" spc="-50" dirty="0">
                <a:latin typeface="Trebuchet MS"/>
                <a:cs typeface="Trebuchet MS"/>
              </a:rPr>
              <a:t>différents </a:t>
            </a:r>
            <a:r>
              <a:rPr sz="1200" spc="-40" dirty="0">
                <a:latin typeface="Trebuchet MS"/>
                <a:cs typeface="Trebuchet MS"/>
              </a:rPr>
              <a:t>instruments </a:t>
            </a:r>
            <a:r>
              <a:rPr sz="1200" spc="-25" dirty="0">
                <a:latin typeface="Trebuchet MS"/>
                <a:cs typeface="Trebuchet MS"/>
              </a:rPr>
              <a:t>en </a:t>
            </a:r>
            <a:r>
              <a:rPr sz="1200" spc="-40" dirty="0">
                <a:latin typeface="Trebuchet MS"/>
                <a:cs typeface="Trebuchet MS"/>
              </a:rPr>
              <a:t>leur </a:t>
            </a:r>
            <a:r>
              <a:rPr sz="1200" dirty="0">
                <a:latin typeface="Trebuchet MS"/>
                <a:cs typeface="Trebuchet MS"/>
              </a:rPr>
              <a:t>donnant </a:t>
            </a:r>
            <a:r>
              <a:rPr sz="1200" spc="-55" dirty="0">
                <a:latin typeface="Trebuchet MS"/>
                <a:cs typeface="Trebuchet MS"/>
              </a:rPr>
              <a:t>le </a:t>
            </a:r>
            <a:r>
              <a:rPr sz="1200" spc="-30" dirty="0">
                <a:solidFill>
                  <a:srgbClr val="006FC0"/>
                </a:solidFill>
                <a:latin typeface="Trebuchet MS"/>
                <a:cs typeface="Trebuchet MS"/>
              </a:rPr>
              <a:t>signal  </a:t>
            </a:r>
            <a:r>
              <a:rPr sz="1200" spc="-25" dirty="0">
                <a:solidFill>
                  <a:srgbClr val="006FC0"/>
                </a:solidFill>
                <a:latin typeface="Trebuchet MS"/>
                <a:cs typeface="Trebuchet MS"/>
              </a:rPr>
              <a:t>de </a:t>
            </a:r>
            <a:r>
              <a:rPr sz="1200" spc="-45" dirty="0">
                <a:solidFill>
                  <a:srgbClr val="006FC0"/>
                </a:solidFill>
                <a:latin typeface="Trebuchet MS"/>
                <a:cs typeface="Trebuchet MS"/>
              </a:rPr>
              <a:t>départ</a:t>
            </a:r>
            <a:r>
              <a:rPr sz="1200" spc="-45" dirty="0">
                <a:latin typeface="Trebuchet MS"/>
                <a:cs typeface="Trebuchet MS"/>
              </a:rPr>
              <a:t>, </a:t>
            </a:r>
            <a:r>
              <a:rPr sz="1200" spc="-55" dirty="0">
                <a:latin typeface="Trebuchet MS"/>
                <a:cs typeface="Trebuchet MS"/>
              </a:rPr>
              <a:t>le </a:t>
            </a:r>
            <a:r>
              <a:rPr sz="1200" spc="-10" dirty="0">
                <a:solidFill>
                  <a:srgbClr val="006FC0"/>
                </a:solidFill>
                <a:latin typeface="Trebuchet MS"/>
                <a:cs typeface="Trebuchet MS"/>
              </a:rPr>
              <a:t>tempo </a:t>
            </a:r>
            <a:r>
              <a:rPr sz="1200" spc="-35" dirty="0">
                <a:latin typeface="Trebuchet MS"/>
                <a:cs typeface="Trebuchet MS"/>
              </a:rPr>
              <a:t>(la </a:t>
            </a:r>
            <a:r>
              <a:rPr sz="1200" spc="-55" dirty="0">
                <a:latin typeface="Trebuchet MS"/>
                <a:cs typeface="Trebuchet MS"/>
              </a:rPr>
              <a:t>vitesse </a:t>
            </a:r>
            <a:r>
              <a:rPr sz="1200" spc="-35" dirty="0">
                <a:latin typeface="Trebuchet MS"/>
                <a:cs typeface="Trebuchet MS"/>
              </a:rPr>
              <a:t>à </a:t>
            </a:r>
            <a:r>
              <a:rPr sz="1200" spc="-40" dirty="0">
                <a:latin typeface="Trebuchet MS"/>
                <a:cs typeface="Trebuchet MS"/>
              </a:rPr>
              <a:t>laquelle </a:t>
            </a:r>
            <a:r>
              <a:rPr sz="1200" spc="-45" dirty="0">
                <a:latin typeface="Trebuchet MS"/>
                <a:cs typeface="Trebuchet MS"/>
              </a:rPr>
              <a:t>il  </a:t>
            </a:r>
            <a:r>
              <a:rPr sz="1200" spc="-10" dirty="0">
                <a:latin typeface="Trebuchet MS"/>
                <a:cs typeface="Trebuchet MS"/>
              </a:rPr>
              <a:t>doit </a:t>
            </a:r>
            <a:r>
              <a:rPr sz="1200" spc="-35" dirty="0">
                <a:latin typeface="Trebuchet MS"/>
                <a:cs typeface="Trebuchet MS"/>
              </a:rPr>
              <a:t>jouer </a:t>
            </a:r>
            <a:r>
              <a:rPr sz="1200" spc="-75" dirty="0">
                <a:latin typeface="Trebuchet MS"/>
                <a:cs typeface="Trebuchet MS"/>
              </a:rPr>
              <a:t>: </a:t>
            </a:r>
            <a:r>
              <a:rPr sz="1200" spc="-45" dirty="0">
                <a:latin typeface="Trebuchet MS"/>
                <a:cs typeface="Trebuchet MS"/>
              </a:rPr>
              <a:t>vite, </a:t>
            </a:r>
            <a:r>
              <a:rPr sz="1200" spc="-40" dirty="0">
                <a:latin typeface="Trebuchet MS"/>
                <a:cs typeface="Trebuchet MS"/>
              </a:rPr>
              <a:t>lentement) </a:t>
            </a:r>
            <a:r>
              <a:rPr sz="1200" spc="-75" dirty="0">
                <a:latin typeface="Trebuchet MS"/>
                <a:cs typeface="Trebuchet MS"/>
              </a:rPr>
              <a:t>et </a:t>
            </a:r>
            <a:r>
              <a:rPr sz="1200" spc="-40" dirty="0">
                <a:latin typeface="Trebuchet MS"/>
                <a:cs typeface="Trebuchet MS"/>
              </a:rPr>
              <a:t>la </a:t>
            </a:r>
            <a:r>
              <a:rPr sz="1200" spc="-30" dirty="0">
                <a:solidFill>
                  <a:srgbClr val="006FC0"/>
                </a:solidFill>
                <a:latin typeface="Trebuchet MS"/>
                <a:cs typeface="Trebuchet MS"/>
              </a:rPr>
              <a:t>nuance </a:t>
            </a:r>
            <a:r>
              <a:rPr sz="1200" spc="-45" dirty="0">
                <a:latin typeface="Trebuchet MS"/>
                <a:cs typeface="Trebuchet MS"/>
              </a:rPr>
              <a:t>(fort,  doucement...).</a:t>
            </a:r>
            <a:endParaRPr sz="1200">
              <a:latin typeface="Trebuchet MS"/>
              <a:cs typeface="Trebuchet M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272415" y="5756020"/>
            <a:ext cx="6977380" cy="2002789"/>
          </a:xfrm>
          <a:custGeom>
            <a:avLst/>
            <a:gdLst/>
            <a:ahLst/>
            <a:cxnLst/>
            <a:rect l="l" t="t" r="r" b="b"/>
            <a:pathLst>
              <a:path w="6977380" h="2002790">
                <a:moveTo>
                  <a:pt x="0" y="2002789"/>
                </a:moveTo>
                <a:lnTo>
                  <a:pt x="6977380" y="2002789"/>
                </a:lnTo>
                <a:lnTo>
                  <a:pt x="6977380" y="0"/>
                </a:lnTo>
                <a:lnTo>
                  <a:pt x="0" y="0"/>
                </a:lnTo>
                <a:lnTo>
                  <a:pt x="0" y="2002789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4584" y="5787008"/>
            <a:ext cx="44291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latin typeface="Trebuchet MS"/>
                <a:cs typeface="Trebuchet MS"/>
              </a:rPr>
              <a:t>L’orchestre </a:t>
            </a:r>
            <a:r>
              <a:rPr sz="1200" dirty="0">
                <a:latin typeface="Trebuchet MS"/>
                <a:cs typeface="Trebuchet MS"/>
              </a:rPr>
              <a:t>symphonique </a:t>
            </a:r>
            <a:r>
              <a:rPr sz="1200" spc="-80" dirty="0">
                <a:latin typeface="Trebuchet MS"/>
                <a:cs typeface="Trebuchet MS"/>
              </a:rPr>
              <a:t>est </a:t>
            </a:r>
            <a:r>
              <a:rPr sz="1200" spc="-25" dirty="0">
                <a:latin typeface="Trebuchet MS"/>
                <a:cs typeface="Trebuchet MS"/>
              </a:rPr>
              <a:t>divisé </a:t>
            </a:r>
            <a:r>
              <a:rPr sz="1200" spc="-30" dirty="0">
                <a:latin typeface="Trebuchet MS"/>
                <a:cs typeface="Trebuchet MS"/>
              </a:rPr>
              <a:t>en </a:t>
            </a:r>
            <a:r>
              <a:rPr sz="1200" spc="-35" dirty="0">
                <a:latin typeface="Trebuchet MS"/>
                <a:cs typeface="Trebuchet MS"/>
              </a:rPr>
              <a:t>trois </a:t>
            </a:r>
            <a:r>
              <a:rPr sz="1200" spc="-45" dirty="0">
                <a:latin typeface="Trebuchet MS"/>
                <a:cs typeface="Trebuchet MS"/>
              </a:rPr>
              <a:t>familles </a:t>
            </a:r>
            <a:r>
              <a:rPr sz="1200" spc="-35" dirty="0">
                <a:latin typeface="Trebuchet MS"/>
                <a:cs typeface="Trebuchet MS"/>
              </a:rPr>
              <a:t>d’instruments</a:t>
            </a:r>
            <a:r>
              <a:rPr sz="1200" spc="95" dirty="0">
                <a:latin typeface="Trebuchet MS"/>
                <a:cs typeface="Trebuchet MS"/>
              </a:rPr>
              <a:t> </a:t>
            </a:r>
            <a:r>
              <a:rPr sz="1200" spc="-75" dirty="0">
                <a:latin typeface="Trebuchet MS"/>
                <a:cs typeface="Trebuchet MS"/>
              </a:rPr>
              <a:t>:</a:t>
            </a:r>
            <a:endParaRPr sz="1200">
              <a:latin typeface="Trebuchet MS"/>
              <a:cs typeface="Trebuchet MS"/>
            </a:endParaRPr>
          </a:p>
        </p:txBody>
      </p:sp>
      <p:graphicFrame>
        <p:nvGraphicFramePr>
          <p:cNvPr id="19" name="object 19"/>
          <p:cNvGraphicFramePr>
            <a:graphicFrameLocks noGrp="1"/>
          </p:cNvGraphicFramePr>
          <p:nvPr/>
        </p:nvGraphicFramePr>
        <p:xfrm>
          <a:off x="367284" y="6104508"/>
          <a:ext cx="6774178" cy="1685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8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34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0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1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08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33172">
                <a:tc gridSpan="2"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35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Instruments </a:t>
                      </a:r>
                      <a:r>
                        <a:rPr sz="1400" spc="-40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à</a:t>
                      </a:r>
                      <a:r>
                        <a:rPr sz="1400" spc="-25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35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cordes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76898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35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Instruments </a:t>
                      </a:r>
                      <a:r>
                        <a:rPr sz="1400" spc="-40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à</a:t>
                      </a:r>
                      <a:r>
                        <a:rPr sz="1400" spc="-15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00" spc="-25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vent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51790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400" spc="-40" dirty="0">
                          <a:solidFill>
                            <a:srgbClr val="833B0A"/>
                          </a:solidFill>
                          <a:latin typeface="Trebuchet MS"/>
                          <a:cs typeface="Trebuchet MS"/>
                        </a:rPr>
                        <a:t>Percussions</a:t>
                      </a:r>
                      <a:endParaRPr sz="14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186">
                <a:tc rowSpan="2">
                  <a:txBody>
                    <a:bodyPr/>
                    <a:lstStyle/>
                    <a:p>
                      <a:pPr marL="88265">
                        <a:lnSpc>
                          <a:spcPts val="1705"/>
                        </a:lnSpc>
                      </a:pPr>
                      <a:r>
                        <a:rPr sz="1450" i="1" spc="-35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Cordes</a:t>
                      </a:r>
                      <a:r>
                        <a:rPr sz="1450" i="1" spc="-60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450" i="1" spc="-100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frottées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69545" algn="r">
                        <a:lnSpc>
                          <a:spcPts val="1620"/>
                        </a:lnSpc>
                      </a:pPr>
                      <a:r>
                        <a:rPr sz="1450" i="1" spc="-5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Cord</a:t>
                      </a:r>
                      <a:r>
                        <a:rPr sz="1450" i="1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es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705"/>
                        </a:lnSpc>
                      </a:pPr>
                      <a:r>
                        <a:rPr sz="1450" i="1" spc="-35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Bois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65735">
                        <a:lnSpc>
                          <a:spcPts val="1705"/>
                        </a:lnSpc>
                      </a:pPr>
                      <a:r>
                        <a:rPr sz="1450" i="1" spc="-50" dirty="0">
                          <a:solidFill>
                            <a:srgbClr val="00AF50"/>
                          </a:solidFill>
                          <a:latin typeface="Trebuchet MS"/>
                          <a:cs typeface="Trebuchet MS"/>
                        </a:rPr>
                        <a:t>Cuivres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 marL="68580" marR="711835"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r>
                        <a:rPr sz="1100" spc="-30" dirty="0">
                          <a:latin typeface="Trebuchet MS"/>
                          <a:cs typeface="Trebuchet MS"/>
                        </a:rPr>
                        <a:t>Timbales 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Grosse</a:t>
                      </a:r>
                      <a:r>
                        <a:rPr sz="1100" spc="-70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60" dirty="0">
                          <a:latin typeface="Trebuchet MS"/>
                          <a:cs typeface="Trebuchet MS"/>
                        </a:rPr>
                        <a:t>caisse  </a:t>
                      </a:r>
                      <a:r>
                        <a:rPr sz="1100" spc="-5" dirty="0">
                          <a:latin typeface="Trebuchet MS"/>
                          <a:cs typeface="Trebuchet MS"/>
                        </a:rPr>
                        <a:t>Cymbale 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Tambour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68580" marR="271145">
                        <a:lnSpc>
                          <a:spcPts val="1320"/>
                        </a:lnSpc>
                        <a:spcBef>
                          <a:spcPts val="35"/>
                        </a:spcBef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Tambour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100" spc="-75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-25" dirty="0">
                          <a:latin typeface="Trebuchet MS"/>
                          <a:cs typeface="Trebuchet MS"/>
                        </a:rPr>
                        <a:t>basque  Triangle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725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58750" algn="r">
                        <a:lnSpc>
                          <a:spcPts val="1639"/>
                        </a:lnSpc>
                      </a:pPr>
                      <a:r>
                        <a:rPr sz="1450" i="1" spc="-5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450" i="1" spc="5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450" i="1" spc="-10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450" i="1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450" i="1" spc="-10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é</a:t>
                      </a:r>
                      <a:r>
                        <a:rPr sz="1450" i="1" spc="5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450" i="1" dirty="0">
                          <a:solidFill>
                            <a:srgbClr val="006FC0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endParaRPr sz="145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256">
                <a:tc>
                  <a:txBody>
                    <a:bodyPr/>
                    <a:lstStyle/>
                    <a:p>
                      <a:pPr marL="109220">
                        <a:lnSpc>
                          <a:spcPts val="1260"/>
                        </a:lnSpc>
                        <a:spcBef>
                          <a:spcPts val="75"/>
                        </a:spcBef>
                      </a:pPr>
                      <a:r>
                        <a:rPr sz="1100" spc="-60" dirty="0">
                          <a:latin typeface="Trebuchet MS"/>
                          <a:cs typeface="Trebuchet MS"/>
                        </a:rPr>
                        <a:t>1</a:t>
                      </a:r>
                      <a:r>
                        <a:rPr sz="975" spc="-89" baseline="25641" dirty="0">
                          <a:latin typeface="Trebuchet MS"/>
                          <a:cs typeface="Trebuchet MS"/>
                        </a:rPr>
                        <a:t>ers</a:t>
                      </a:r>
                      <a:r>
                        <a:rPr sz="975" spc="44" baseline="2564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violons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9220">
                        <a:lnSpc>
                          <a:spcPts val="1260"/>
                        </a:lnSpc>
                        <a:spcBef>
                          <a:spcPts val="75"/>
                        </a:spcBef>
                      </a:pPr>
                      <a:r>
                        <a:rPr sz="1100" spc="-5" dirty="0">
                          <a:latin typeface="Trebuchet MS"/>
                          <a:cs typeface="Trebuchet MS"/>
                        </a:rPr>
                        <a:t>Harpes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4">
                  <a:txBody>
                    <a:bodyPr/>
                    <a:lstStyle/>
                    <a:p>
                      <a:pPr marL="66675" marR="528320" indent="40640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1100" spc="-15" dirty="0">
                          <a:latin typeface="Trebuchet MS"/>
                          <a:cs typeface="Trebuchet MS"/>
                        </a:rPr>
                        <a:t>Piccolo </a:t>
                      </a:r>
                      <a:r>
                        <a:rPr sz="1100" spc="-170" dirty="0">
                          <a:latin typeface="Trebuchet MS"/>
                          <a:cs typeface="Trebuchet MS"/>
                        </a:rPr>
                        <a:t>/ </a:t>
                      </a:r>
                      <a:r>
                        <a:rPr sz="1100" spc="-20" dirty="0">
                          <a:latin typeface="Trebuchet MS"/>
                          <a:cs typeface="Trebuchet MS"/>
                        </a:rPr>
                        <a:t>Grandes </a:t>
                      </a:r>
                      <a:r>
                        <a:rPr sz="1100" spc="-55" dirty="0">
                          <a:latin typeface="Trebuchet MS"/>
                          <a:cs typeface="Trebuchet MS"/>
                        </a:rPr>
                        <a:t>flûtes  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Hautbois </a:t>
                      </a:r>
                      <a:r>
                        <a:rPr sz="1100" spc="-170" dirty="0">
                          <a:latin typeface="Trebuchet MS"/>
                          <a:cs typeface="Trebuchet MS"/>
                        </a:rPr>
                        <a:t>/ </a:t>
                      </a:r>
                      <a:r>
                        <a:rPr sz="1100" spc="35" dirty="0">
                          <a:latin typeface="Trebuchet MS"/>
                          <a:cs typeface="Trebuchet MS"/>
                        </a:rPr>
                        <a:t>Cor </a:t>
                      </a:r>
                      <a:r>
                        <a:rPr sz="1100" spc="-35" dirty="0">
                          <a:latin typeface="Trebuchet MS"/>
                          <a:cs typeface="Trebuchet MS"/>
                        </a:rPr>
                        <a:t>anglais  </a:t>
                      </a:r>
                      <a:r>
                        <a:rPr sz="1100" spc="-40" dirty="0">
                          <a:latin typeface="Trebuchet MS"/>
                          <a:cs typeface="Trebuchet MS"/>
                        </a:rPr>
                        <a:t>Clarinettes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  <a:p>
                      <a:pPr marL="66675" marR="1169670">
                        <a:lnSpc>
                          <a:spcPct val="100000"/>
                        </a:lnSpc>
                      </a:pPr>
                      <a:r>
                        <a:rPr sz="1100" spc="-25" dirty="0">
                          <a:latin typeface="Trebuchet MS"/>
                          <a:cs typeface="Trebuchet MS"/>
                        </a:rPr>
                        <a:t>Bassons  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100" spc="-5" dirty="0">
                          <a:latin typeface="Trebuchet MS"/>
                          <a:cs typeface="Trebuchet MS"/>
                        </a:rPr>
                        <a:t>ont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100" spc="-5" dirty="0">
                          <a:latin typeface="Trebuchet MS"/>
                          <a:cs typeface="Trebuchet MS"/>
                        </a:rPr>
                        <a:t>eb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ss</a:t>
                      </a:r>
                      <a:r>
                        <a:rPr sz="1100" spc="-15" dirty="0"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n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60"/>
                        </a:lnSpc>
                        <a:spcBef>
                          <a:spcPts val="75"/>
                        </a:spcBef>
                      </a:pPr>
                      <a:r>
                        <a:rPr sz="1100" spc="5" dirty="0">
                          <a:latin typeface="Trebuchet MS"/>
                          <a:cs typeface="Trebuchet MS"/>
                        </a:rPr>
                        <a:t>Cors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952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7776">
                <a:tc>
                  <a:txBody>
                    <a:bodyPr/>
                    <a:lstStyle/>
                    <a:p>
                      <a:pPr marL="67945">
                        <a:lnSpc>
                          <a:spcPts val="1220"/>
                        </a:lnSpc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2</a:t>
                      </a:r>
                      <a:r>
                        <a:rPr sz="975" baseline="25641" dirty="0">
                          <a:latin typeface="Trebuchet MS"/>
                          <a:cs typeface="Trebuchet MS"/>
                        </a:rPr>
                        <a:t>nds</a:t>
                      </a:r>
                      <a:r>
                        <a:rPr sz="975" spc="187" baseline="25641" dirty="0"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100" spc="10" dirty="0">
                          <a:latin typeface="Trebuchet MS"/>
                          <a:cs typeface="Trebuchet MS"/>
                        </a:rPr>
                        <a:t>violons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20"/>
                        </a:lnSpc>
                      </a:pPr>
                      <a:r>
                        <a:rPr sz="1100" spc="-30" dirty="0">
                          <a:latin typeface="Trebuchet MS"/>
                          <a:cs typeface="Trebuchet MS"/>
                        </a:rPr>
                        <a:t>Trompettes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7830">
                <a:tc>
                  <a:txBody>
                    <a:bodyPr/>
                    <a:lstStyle/>
                    <a:p>
                      <a:pPr marL="67945">
                        <a:lnSpc>
                          <a:spcPts val="1220"/>
                        </a:lnSpc>
                      </a:pPr>
                      <a:r>
                        <a:rPr sz="1100" spc="-10" dirty="0">
                          <a:latin typeface="Trebuchet MS"/>
                          <a:cs typeface="Trebuchet MS"/>
                        </a:rPr>
                        <a:t>Altos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20"/>
                        </a:lnSpc>
                      </a:pPr>
                      <a:r>
                        <a:rPr sz="1100" dirty="0">
                          <a:latin typeface="Trebuchet MS"/>
                          <a:cs typeface="Trebuchet MS"/>
                        </a:rPr>
                        <a:t>Trombones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8441">
                <a:tc>
                  <a:txBody>
                    <a:bodyPr/>
                    <a:lstStyle/>
                    <a:p>
                      <a:pPr marL="67945" marR="493395">
                        <a:lnSpc>
                          <a:spcPts val="1320"/>
                        </a:lnSpc>
                        <a:spcBef>
                          <a:spcPts val="5"/>
                        </a:spcBef>
                      </a:pPr>
                      <a:r>
                        <a:rPr sz="1100" spc="-20" dirty="0">
                          <a:latin typeface="Trebuchet MS"/>
                          <a:cs typeface="Trebuchet MS"/>
                        </a:rPr>
                        <a:t>Violoncelles  </a:t>
                      </a:r>
                      <a:r>
                        <a:rPr sz="1100" spc="5" dirty="0"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100" spc="-5" dirty="0">
                          <a:latin typeface="Trebuchet MS"/>
                          <a:cs typeface="Trebuchet MS"/>
                        </a:rPr>
                        <a:t>ont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100" spc="-5" dirty="0">
                          <a:latin typeface="Trebuchet MS"/>
                          <a:cs typeface="Trebuchet MS"/>
                        </a:rPr>
                        <a:t>eb</a:t>
                      </a:r>
                      <a:r>
                        <a:rPr sz="1100" spc="-10" dirty="0"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ss</a:t>
                      </a:r>
                      <a:r>
                        <a:rPr sz="1100" spc="-15" dirty="0"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100" dirty="0">
                          <a:latin typeface="Trebuchet MS"/>
                          <a:cs typeface="Trebuchet MS"/>
                        </a:rPr>
                        <a:t>s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6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95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280"/>
                        </a:lnSpc>
                      </a:pPr>
                      <a:r>
                        <a:rPr sz="1100" spc="-10" dirty="0">
                          <a:latin typeface="Trebuchet MS"/>
                          <a:cs typeface="Trebuchet MS"/>
                        </a:rPr>
                        <a:t>Tuba</a:t>
                      </a:r>
                      <a:endParaRPr sz="1100">
                        <a:latin typeface="Trebuchet MS"/>
                        <a:cs typeface="Trebuchet MS"/>
                      </a:endParaRPr>
                    </a:p>
                  </a:txBody>
                  <a:tcPr marL="0" marR="0" marT="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31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0" name="object 20"/>
          <p:cNvSpPr/>
          <p:nvPr/>
        </p:nvSpPr>
        <p:spPr>
          <a:xfrm>
            <a:off x="140970" y="7888236"/>
            <a:ext cx="3900804" cy="219836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2197</Words>
  <Application>Microsoft Office PowerPoint</Application>
  <PresentationFormat>Personnalisé</PresentationFormat>
  <Paragraphs>230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</vt:lpstr>
      <vt:lpstr>Carlito</vt:lpstr>
      <vt:lpstr>Times New Roman</vt:lpstr>
      <vt:lpstr>Trebuchet MS</vt:lpstr>
      <vt:lpstr>Office Theme</vt:lpstr>
      <vt:lpstr>Le documentaire</vt:lpstr>
      <vt:lpstr>Présentation PowerPoint</vt:lpstr>
      <vt:lpstr>Présentation PowerPoint</vt:lpstr>
      <vt:lpstr>Présentation PowerPoint</vt:lpstr>
      <vt:lpstr>LES VOLCANS</vt:lpstr>
      <vt:lpstr>Présentation PowerPoint</vt:lpstr>
      <vt:lpstr>Présentation PowerPoint</vt:lpstr>
      <vt:lpstr>Les textes documentaires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documentaire</dc:title>
  <dc:creator>pass education pass</dc:creator>
  <cp:lastModifiedBy>Thierry Bertrand</cp:lastModifiedBy>
  <cp:revision>5</cp:revision>
  <dcterms:created xsi:type="dcterms:W3CDTF">2020-05-18T09:46:14Z</dcterms:created>
  <dcterms:modified xsi:type="dcterms:W3CDTF">2020-05-18T15:03:17Z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2019-08-21T00:00:00Z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2020-05-18T00:00:00Z</vt:filetime>
  </property>
</Properties>
</file>