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906000" type="A4"/>
  <p:notesSz cx="10693400" cy="10693400"/>
  <p:defaultTextStyle>
    <a:defPPr>
      <a:defRPr lang="fr-FR"/>
    </a:defPPr>
    <a:lvl1pPr marL="0" algn="l" defTabSz="71655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358277" algn="l" defTabSz="71655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716555" algn="l" defTabSz="71655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074832" algn="l" defTabSz="71655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1433109" algn="l" defTabSz="71655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1791386" algn="l" defTabSz="71655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2149662" algn="l" defTabSz="71655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2507941" algn="l" defTabSz="71655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2866217" algn="l" defTabSz="71655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68" userDrawn="1">
          <p15:clr>
            <a:srgbClr val="A4A3A4"/>
          </p15:clr>
        </p15:guide>
        <p15:guide id="2" pos="13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606" y="-1650"/>
      </p:cViewPr>
      <p:guideLst>
        <p:guide orient="horz" pos="2668"/>
        <p:guide pos="13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63771" y="3070863"/>
            <a:ext cx="41227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27544" y="5547363"/>
            <a:ext cx="33951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2516" y="2278383"/>
            <a:ext cx="210987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497898" y="2278383"/>
            <a:ext cx="210987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2514" y="396243"/>
            <a:ext cx="436525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2514" y="2278383"/>
            <a:ext cx="436525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649096" y="9212582"/>
            <a:ext cx="1552091" cy="217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42516" y="9212582"/>
            <a:ext cx="1115565" cy="217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492207" y="9212582"/>
            <a:ext cx="1115565" cy="217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93196">
        <a:defRPr>
          <a:latin typeface="+mn-lt"/>
          <a:ea typeface="+mn-ea"/>
          <a:cs typeface="+mn-cs"/>
        </a:defRPr>
      </a:lvl2pPr>
      <a:lvl3pPr marL="586393">
        <a:defRPr>
          <a:latin typeface="+mn-lt"/>
          <a:ea typeface="+mn-ea"/>
          <a:cs typeface="+mn-cs"/>
        </a:defRPr>
      </a:lvl3pPr>
      <a:lvl4pPr marL="879588">
        <a:defRPr>
          <a:latin typeface="+mn-lt"/>
          <a:ea typeface="+mn-ea"/>
          <a:cs typeface="+mn-cs"/>
        </a:defRPr>
      </a:lvl4pPr>
      <a:lvl5pPr marL="1172784">
        <a:defRPr>
          <a:latin typeface="+mn-lt"/>
          <a:ea typeface="+mn-ea"/>
          <a:cs typeface="+mn-cs"/>
        </a:defRPr>
      </a:lvl5pPr>
      <a:lvl6pPr marL="1465982">
        <a:defRPr>
          <a:latin typeface="+mn-lt"/>
          <a:ea typeface="+mn-ea"/>
          <a:cs typeface="+mn-cs"/>
        </a:defRPr>
      </a:lvl6pPr>
      <a:lvl7pPr marL="1759177">
        <a:defRPr>
          <a:latin typeface="+mn-lt"/>
          <a:ea typeface="+mn-ea"/>
          <a:cs typeface="+mn-cs"/>
        </a:defRPr>
      </a:lvl7pPr>
      <a:lvl8pPr marL="2052374">
        <a:defRPr>
          <a:latin typeface="+mn-lt"/>
          <a:ea typeface="+mn-ea"/>
          <a:cs typeface="+mn-cs"/>
        </a:defRPr>
      </a:lvl8pPr>
      <a:lvl9pPr marL="234557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93196">
        <a:defRPr>
          <a:latin typeface="+mn-lt"/>
          <a:ea typeface="+mn-ea"/>
          <a:cs typeface="+mn-cs"/>
        </a:defRPr>
      </a:lvl2pPr>
      <a:lvl3pPr marL="586393">
        <a:defRPr>
          <a:latin typeface="+mn-lt"/>
          <a:ea typeface="+mn-ea"/>
          <a:cs typeface="+mn-cs"/>
        </a:defRPr>
      </a:lvl3pPr>
      <a:lvl4pPr marL="879588">
        <a:defRPr>
          <a:latin typeface="+mn-lt"/>
          <a:ea typeface="+mn-ea"/>
          <a:cs typeface="+mn-cs"/>
        </a:defRPr>
      </a:lvl4pPr>
      <a:lvl5pPr marL="1172784">
        <a:defRPr>
          <a:latin typeface="+mn-lt"/>
          <a:ea typeface="+mn-ea"/>
          <a:cs typeface="+mn-cs"/>
        </a:defRPr>
      </a:lvl5pPr>
      <a:lvl6pPr marL="1465982">
        <a:defRPr>
          <a:latin typeface="+mn-lt"/>
          <a:ea typeface="+mn-ea"/>
          <a:cs typeface="+mn-cs"/>
        </a:defRPr>
      </a:lvl6pPr>
      <a:lvl7pPr marL="1759177">
        <a:defRPr>
          <a:latin typeface="+mn-lt"/>
          <a:ea typeface="+mn-ea"/>
          <a:cs typeface="+mn-cs"/>
        </a:defRPr>
      </a:lvl7pPr>
      <a:lvl8pPr marL="2052374">
        <a:defRPr>
          <a:latin typeface="+mn-lt"/>
          <a:ea typeface="+mn-ea"/>
          <a:cs typeface="+mn-cs"/>
        </a:defRPr>
      </a:lvl8pPr>
      <a:lvl9pPr marL="234557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14365" y="4905407"/>
            <a:ext cx="3172436" cy="185837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154" b="1" u="heavy" spc="-3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Réaliser une </a:t>
            </a:r>
            <a:r>
              <a:rPr sz="1154" b="1" u="heavy" spc="-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œuvre </a:t>
            </a:r>
            <a:r>
              <a:rPr sz="1154" b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à la </a:t>
            </a:r>
            <a:r>
              <a:rPr sz="1154" b="1" u="heavy" spc="-3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manière de Georges</a:t>
            </a:r>
            <a:r>
              <a:rPr sz="1154" b="1" u="heavy" spc="6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154" b="1" u="heavy" spc="-3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Seurat.</a:t>
            </a:r>
            <a:endParaRPr sz="1154" dirty="0">
              <a:latin typeface="Carlito"/>
              <a:cs typeface="Carlito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276627"/>
              </p:ext>
            </p:extLst>
          </p:nvPr>
        </p:nvGraphicFramePr>
        <p:xfrm>
          <a:off x="283441" y="5200973"/>
          <a:ext cx="6174932" cy="3151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87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7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1959">
                <a:tc>
                  <a:txBody>
                    <a:bodyPr/>
                    <a:lstStyle/>
                    <a:p>
                      <a:pPr marL="1048385">
                        <a:lnSpc>
                          <a:spcPts val="1635"/>
                        </a:lnSpc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Liste 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du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matériel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6775">
                        <a:lnSpc>
                          <a:spcPts val="1635"/>
                        </a:lnSpc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Réalisation technique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4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87350" marR="280035" indent="-229235">
                        <a:lnSpc>
                          <a:spcPct val="101499"/>
                        </a:lnSpc>
                        <a:buFont typeface="Symbol"/>
                        <a:buChar char=""/>
                        <a:tabLst>
                          <a:tab pos="386715" algn="l"/>
                          <a:tab pos="387985" algn="l"/>
                        </a:tabLst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Feuille canson blanche format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A4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ou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A5  selon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la technique choisie.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Symbol"/>
                        <a:buChar char=""/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87350" indent="-22987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386715" algn="l"/>
                          <a:tab pos="387985" algn="l"/>
                        </a:tabLst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Crayon gris et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gomme.</a:t>
                      </a:r>
                    </a:p>
                    <a:p>
                      <a:pPr>
                        <a:lnSpc>
                          <a:spcPct val="100000"/>
                        </a:lnSpc>
                        <a:buFont typeface="Symbol"/>
                        <a:buChar char=""/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87350" marR="320040" indent="-229235">
                        <a:lnSpc>
                          <a:spcPct val="101499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386715" algn="l"/>
                          <a:tab pos="387985" algn="l"/>
                        </a:tabLst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Feutres de couleur ou gouache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selon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la  technique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choisie.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407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7945" marR="282575">
                        <a:lnSpc>
                          <a:spcPct val="101499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1/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Réaliser</a:t>
                      </a:r>
                      <a:r>
                        <a:rPr sz="1200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25" dirty="0">
                          <a:latin typeface="Trebuchet MS"/>
                          <a:cs typeface="Trebuchet MS"/>
                        </a:rPr>
                        <a:t>son</a:t>
                      </a:r>
                      <a:r>
                        <a:rPr sz="12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œuvre</a:t>
                      </a:r>
                      <a:r>
                        <a:rPr sz="12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au</a:t>
                      </a:r>
                      <a:r>
                        <a:rPr sz="1200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crayon</a:t>
                      </a:r>
                      <a:r>
                        <a:rPr sz="1200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gris</a:t>
                      </a:r>
                      <a:r>
                        <a:rPr sz="1200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40" dirty="0">
                          <a:latin typeface="Trebuchet MS"/>
                          <a:cs typeface="Trebuchet MS"/>
                        </a:rPr>
                        <a:t>sur</a:t>
                      </a:r>
                      <a:r>
                        <a:rPr sz="1200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45" dirty="0">
                          <a:latin typeface="Trebuchet MS"/>
                          <a:cs typeface="Trebuchet MS"/>
                        </a:rPr>
                        <a:t>une 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feuille canson blanche.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Choisir un format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A5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si on utilise des</a:t>
                      </a:r>
                      <a:r>
                        <a:rPr sz="1200" spc="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feutres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marL="67945" marR="242570">
                        <a:lnSpc>
                          <a:spcPct val="101499"/>
                        </a:lnSpc>
                        <a:spcBef>
                          <a:spcPts val="1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(se sera moins long et évitera la lassitude)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ou  A4 si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utilisation de la</a:t>
                      </a:r>
                      <a:r>
                        <a:rPr sz="1200" spc="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gouache.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7945" marR="129539">
                        <a:lnSpc>
                          <a:spcPct val="101499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2/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Colorier </a:t>
                      </a:r>
                      <a:r>
                        <a:rPr sz="1200" spc="-80" dirty="0">
                          <a:latin typeface="Trebuchet MS"/>
                          <a:cs typeface="Trebuchet MS"/>
                        </a:rPr>
                        <a:t>le </a:t>
                      </a:r>
                      <a:r>
                        <a:rPr sz="1200" spc="-45" dirty="0">
                          <a:latin typeface="Trebuchet MS"/>
                          <a:cs typeface="Trebuchet MS"/>
                        </a:rPr>
                        <a:t>dessin</a:t>
                      </a:r>
                      <a:r>
                        <a:rPr sz="1200" spc="-3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5" dirty="0">
                          <a:latin typeface="Trebuchet MS"/>
                          <a:cs typeface="Trebuchet MS"/>
                        </a:rPr>
                        <a:t>à </a:t>
                      </a:r>
                      <a:r>
                        <a:rPr sz="1200" spc="-80" dirty="0">
                          <a:latin typeface="Trebuchet MS"/>
                          <a:cs typeface="Trebuchet MS"/>
                        </a:rPr>
                        <a:t>l’aide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de </a:t>
                      </a:r>
                      <a:r>
                        <a:rPr sz="1200" spc="-65" dirty="0">
                          <a:latin typeface="Trebuchet MS"/>
                          <a:cs typeface="Trebuchet MS"/>
                        </a:rPr>
                        <a:t>petites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touches 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de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couleur.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7945" marR="259079">
                        <a:lnSpc>
                          <a:spcPct val="101499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Pour un meilleur résultat, il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est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recommandé  </a:t>
                      </a:r>
                      <a:r>
                        <a:rPr sz="1200" spc="-70" dirty="0">
                          <a:latin typeface="Trebuchet MS"/>
                          <a:cs typeface="Trebuchet MS"/>
                        </a:rPr>
                        <a:t>d’utiliser </a:t>
                      </a:r>
                      <a:r>
                        <a:rPr sz="1200" spc="-45" dirty="0">
                          <a:latin typeface="Trebuchet MS"/>
                          <a:cs typeface="Trebuchet MS"/>
                        </a:rPr>
                        <a:t>des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dégradés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de 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couleur</a:t>
                      </a:r>
                      <a:r>
                        <a:rPr sz="1200" spc="-2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70" dirty="0">
                          <a:latin typeface="Trebuchet MS"/>
                          <a:cs typeface="Trebuchet MS"/>
                        </a:rPr>
                        <a:t>(Par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  <a:p>
                      <a:pPr marL="67945" marR="113030">
                        <a:lnSpc>
                          <a:spcPct val="101499"/>
                        </a:lnSpc>
                        <a:spcBef>
                          <a:spcPts val="5"/>
                        </a:spcBef>
                      </a:pPr>
                      <a:r>
                        <a:rPr sz="1200" spc="-70" dirty="0">
                          <a:latin typeface="Carlito"/>
                          <a:cs typeface="Carlito"/>
                        </a:rPr>
                        <a:t>e</a:t>
                      </a:r>
                      <a:r>
                        <a:rPr sz="1200" spc="-70" dirty="0">
                          <a:latin typeface="Trebuchet MS"/>
                          <a:cs typeface="Trebuchet MS"/>
                        </a:rPr>
                        <a:t>xemple,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si </a:t>
                      </a:r>
                      <a:r>
                        <a:rPr sz="1200" spc="-75" dirty="0">
                          <a:latin typeface="Trebuchet MS"/>
                          <a:cs typeface="Trebuchet MS"/>
                        </a:rPr>
                        <a:t>l’on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veut colorier </a:t>
                      </a:r>
                      <a:r>
                        <a:rPr sz="1200" spc="-75" dirty="0">
                          <a:latin typeface="Trebuchet MS"/>
                          <a:cs typeface="Trebuchet MS"/>
                        </a:rPr>
                        <a:t>la </a:t>
                      </a:r>
                      <a:r>
                        <a:rPr sz="1200" spc="-80" dirty="0">
                          <a:latin typeface="Trebuchet MS"/>
                          <a:cs typeface="Trebuchet MS"/>
                        </a:rPr>
                        <a:t>mer,</a:t>
                      </a:r>
                      <a:r>
                        <a:rPr sz="1200" spc="-3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5" dirty="0">
                          <a:latin typeface="Trebuchet MS"/>
                          <a:cs typeface="Trebuchet MS"/>
                        </a:rPr>
                        <a:t>privilégier 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plusieurs touches de différents bleus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 ...)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285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20490" y="0"/>
            <a:ext cx="6695863" cy="10134600"/>
            <a:chOff x="31948" y="0"/>
            <a:chExt cx="7304588" cy="10125836"/>
          </a:xfrm>
        </p:grpSpPr>
        <p:sp>
          <p:nvSpPr>
            <p:cNvPr id="6" name="object 6"/>
            <p:cNvSpPr/>
            <p:nvPr/>
          </p:nvSpPr>
          <p:spPr>
            <a:xfrm>
              <a:off x="31948" y="0"/>
              <a:ext cx="1679575" cy="16916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905"/>
            </a:p>
          </p:txBody>
        </p:sp>
        <p:sp>
          <p:nvSpPr>
            <p:cNvPr id="7" name="object 7"/>
            <p:cNvSpPr/>
            <p:nvPr/>
          </p:nvSpPr>
          <p:spPr>
            <a:xfrm>
              <a:off x="1639061" y="191261"/>
              <a:ext cx="5610225" cy="1172210"/>
            </a:xfrm>
            <a:custGeom>
              <a:avLst/>
              <a:gdLst/>
              <a:ahLst/>
              <a:cxnLst/>
              <a:rect l="l" t="t" r="r" b="b"/>
              <a:pathLst>
                <a:path w="5610225" h="1172210">
                  <a:moveTo>
                    <a:pt x="0" y="195325"/>
                  </a:moveTo>
                  <a:lnTo>
                    <a:pt x="5161" y="150556"/>
                  </a:lnTo>
                  <a:lnTo>
                    <a:pt x="19862" y="109449"/>
                  </a:lnTo>
                  <a:lnTo>
                    <a:pt x="42927" y="73181"/>
                  </a:lnTo>
                  <a:lnTo>
                    <a:pt x="73181" y="42927"/>
                  </a:lnTo>
                  <a:lnTo>
                    <a:pt x="109449" y="19862"/>
                  </a:lnTo>
                  <a:lnTo>
                    <a:pt x="150556" y="5161"/>
                  </a:lnTo>
                  <a:lnTo>
                    <a:pt x="195325" y="0"/>
                  </a:lnTo>
                  <a:lnTo>
                    <a:pt x="5414518" y="0"/>
                  </a:lnTo>
                  <a:lnTo>
                    <a:pt x="5459287" y="5161"/>
                  </a:lnTo>
                  <a:lnTo>
                    <a:pt x="5500394" y="19862"/>
                  </a:lnTo>
                  <a:lnTo>
                    <a:pt x="5536662" y="42927"/>
                  </a:lnTo>
                  <a:lnTo>
                    <a:pt x="5566916" y="73181"/>
                  </a:lnTo>
                  <a:lnTo>
                    <a:pt x="5589981" y="109449"/>
                  </a:lnTo>
                  <a:lnTo>
                    <a:pt x="5604682" y="150556"/>
                  </a:lnTo>
                  <a:lnTo>
                    <a:pt x="5609844" y="195325"/>
                  </a:lnTo>
                  <a:lnTo>
                    <a:pt x="5609844" y="976629"/>
                  </a:lnTo>
                  <a:lnTo>
                    <a:pt x="5604682" y="1021399"/>
                  </a:lnTo>
                  <a:lnTo>
                    <a:pt x="5589981" y="1062506"/>
                  </a:lnTo>
                  <a:lnTo>
                    <a:pt x="5566916" y="1098774"/>
                  </a:lnTo>
                  <a:lnTo>
                    <a:pt x="5536662" y="1129028"/>
                  </a:lnTo>
                  <a:lnTo>
                    <a:pt x="5500394" y="1152093"/>
                  </a:lnTo>
                  <a:lnTo>
                    <a:pt x="5459287" y="1166794"/>
                  </a:lnTo>
                  <a:lnTo>
                    <a:pt x="5414518" y="1171955"/>
                  </a:lnTo>
                  <a:lnTo>
                    <a:pt x="195325" y="1171955"/>
                  </a:lnTo>
                  <a:lnTo>
                    <a:pt x="150556" y="1166794"/>
                  </a:lnTo>
                  <a:lnTo>
                    <a:pt x="109449" y="1152093"/>
                  </a:lnTo>
                  <a:lnTo>
                    <a:pt x="73181" y="1129028"/>
                  </a:lnTo>
                  <a:lnTo>
                    <a:pt x="42927" y="1098774"/>
                  </a:lnTo>
                  <a:lnTo>
                    <a:pt x="19862" y="1062506"/>
                  </a:lnTo>
                  <a:lnTo>
                    <a:pt x="5161" y="1021399"/>
                  </a:lnTo>
                  <a:lnTo>
                    <a:pt x="0" y="976629"/>
                  </a:lnTo>
                  <a:lnTo>
                    <a:pt x="0" y="19532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sz="905"/>
            </a:p>
          </p:txBody>
        </p:sp>
        <p:sp>
          <p:nvSpPr>
            <p:cNvPr id="8" name="object 8"/>
            <p:cNvSpPr/>
            <p:nvPr/>
          </p:nvSpPr>
          <p:spPr>
            <a:xfrm>
              <a:off x="1551432" y="106679"/>
              <a:ext cx="5785104" cy="13670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905"/>
            </a:p>
          </p:txBody>
        </p:sp>
        <p:sp>
          <p:nvSpPr>
            <p:cNvPr id="9" name="object 9"/>
            <p:cNvSpPr/>
            <p:nvPr/>
          </p:nvSpPr>
          <p:spPr>
            <a:xfrm>
              <a:off x="1575816" y="131063"/>
              <a:ext cx="5708904" cy="12923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905"/>
            </a:p>
          </p:txBody>
        </p:sp>
        <p:sp>
          <p:nvSpPr>
            <p:cNvPr id="10" name="object 10"/>
            <p:cNvSpPr/>
            <p:nvPr/>
          </p:nvSpPr>
          <p:spPr>
            <a:xfrm>
              <a:off x="1805832" y="360679"/>
              <a:ext cx="5249271" cy="8321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905"/>
            </a:p>
          </p:txBody>
        </p:sp>
        <p:sp>
          <p:nvSpPr>
            <p:cNvPr id="11" name="object 11"/>
            <p:cNvSpPr/>
            <p:nvPr/>
          </p:nvSpPr>
          <p:spPr>
            <a:xfrm>
              <a:off x="7268717" y="1334261"/>
              <a:ext cx="19050" cy="8782050"/>
            </a:xfrm>
            <a:custGeom>
              <a:avLst/>
              <a:gdLst/>
              <a:ahLst/>
              <a:cxnLst/>
              <a:rect l="l" t="t" r="r" b="b"/>
              <a:pathLst>
                <a:path w="19050" h="8782050">
                  <a:moveTo>
                    <a:pt x="0" y="0"/>
                  </a:moveTo>
                  <a:lnTo>
                    <a:pt x="19050" y="8782050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05"/>
            </a:p>
          </p:txBody>
        </p:sp>
        <p:sp>
          <p:nvSpPr>
            <p:cNvPr id="12" name="object 12"/>
            <p:cNvSpPr/>
            <p:nvPr/>
          </p:nvSpPr>
          <p:spPr>
            <a:xfrm>
              <a:off x="294131" y="1723643"/>
              <a:ext cx="2182368" cy="16581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905"/>
            </a:p>
          </p:txBody>
        </p:sp>
        <p:sp>
          <p:nvSpPr>
            <p:cNvPr id="13" name="object 13"/>
            <p:cNvSpPr/>
            <p:nvPr/>
          </p:nvSpPr>
          <p:spPr>
            <a:xfrm>
              <a:off x="2662427" y="1760219"/>
              <a:ext cx="2113788" cy="16108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905"/>
            </a:p>
          </p:txBody>
        </p:sp>
        <p:sp>
          <p:nvSpPr>
            <p:cNvPr id="14" name="object 14"/>
            <p:cNvSpPr/>
            <p:nvPr/>
          </p:nvSpPr>
          <p:spPr>
            <a:xfrm>
              <a:off x="4991100" y="1760219"/>
              <a:ext cx="2113788" cy="16093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905"/>
            </a:p>
          </p:txBody>
        </p:sp>
        <p:sp>
          <p:nvSpPr>
            <p:cNvPr id="15" name="object 15"/>
            <p:cNvSpPr/>
            <p:nvPr/>
          </p:nvSpPr>
          <p:spPr>
            <a:xfrm>
              <a:off x="200405" y="1334261"/>
              <a:ext cx="19050" cy="8791575"/>
            </a:xfrm>
            <a:custGeom>
              <a:avLst/>
              <a:gdLst/>
              <a:ahLst/>
              <a:cxnLst/>
              <a:rect l="l" t="t" r="r" b="b"/>
              <a:pathLst>
                <a:path w="19050" h="8791575">
                  <a:moveTo>
                    <a:pt x="19050" y="0"/>
                  </a:moveTo>
                  <a:lnTo>
                    <a:pt x="0" y="8791575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05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42547" y="3283737"/>
            <a:ext cx="6288509" cy="1536656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154" b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Qui est </a:t>
            </a:r>
            <a:r>
              <a:rPr sz="1154" b="1" u="heavy" spc="-3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Georges </a:t>
            </a:r>
            <a:r>
              <a:rPr sz="1154" b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Seurat</a:t>
            </a:r>
            <a:r>
              <a:rPr sz="1154" b="1" u="heavy" spc="-3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154" b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?</a:t>
            </a:r>
            <a:endParaRPr sz="1154" dirty="0">
              <a:latin typeface="Carlito"/>
              <a:cs typeface="Carlito"/>
            </a:endParaRPr>
          </a:p>
          <a:p>
            <a:pPr>
              <a:spcBef>
                <a:spcPts val="29"/>
              </a:spcBef>
            </a:pPr>
            <a:endParaRPr sz="962" dirty="0">
              <a:latin typeface="Carlito"/>
              <a:cs typeface="Carlito"/>
            </a:endParaRPr>
          </a:p>
          <a:p>
            <a:pPr marL="934563" algn="just"/>
            <a:r>
              <a:rPr sz="1100" spc="-3" dirty="0">
                <a:latin typeface="Carlito"/>
                <a:cs typeface="Carlito"/>
              </a:rPr>
              <a:t>Né en 1859 et mort en </a:t>
            </a:r>
            <a:r>
              <a:rPr sz="1100" dirty="0">
                <a:latin typeface="Carlito"/>
                <a:cs typeface="Carlito"/>
              </a:rPr>
              <a:t>1891, </a:t>
            </a:r>
            <a:r>
              <a:rPr sz="1100" spc="-3" dirty="0">
                <a:latin typeface="Carlito"/>
                <a:cs typeface="Carlito"/>
              </a:rPr>
              <a:t>il était de nationalité</a:t>
            </a:r>
            <a:r>
              <a:rPr sz="1100" spc="16" dirty="0">
                <a:latin typeface="Carlito"/>
                <a:cs typeface="Carlito"/>
              </a:rPr>
              <a:t> </a:t>
            </a:r>
            <a:r>
              <a:rPr sz="1100" spc="-3" dirty="0">
                <a:latin typeface="Carlito"/>
                <a:cs typeface="Carlito"/>
              </a:rPr>
              <a:t>française.</a:t>
            </a:r>
            <a:endParaRPr sz="1100" dirty="0">
              <a:latin typeface="Carlito"/>
              <a:cs typeface="Carlito"/>
            </a:endParaRPr>
          </a:p>
          <a:p>
            <a:pPr marL="934563" algn="just">
              <a:spcBef>
                <a:spcPts val="16"/>
              </a:spcBef>
            </a:pPr>
            <a:r>
              <a:rPr sz="1100" spc="-3" dirty="0">
                <a:latin typeface="Carlito"/>
                <a:cs typeface="Carlito"/>
              </a:rPr>
              <a:t>Georges Seurat </a:t>
            </a:r>
            <a:r>
              <a:rPr sz="1100" dirty="0">
                <a:latin typeface="Carlito"/>
                <a:cs typeface="Carlito"/>
              </a:rPr>
              <a:t>est </a:t>
            </a:r>
            <a:r>
              <a:rPr sz="1100" spc="-48" dirty="0">
                <a:latin typeface="Trebuchet MS"/>
                <a:cs typeface="Trebuchet MS"/>
              </a:rPr>
              <a:t>l’un </a:t>
            </a:r>
            <a:r>
              <a:rPr sz="1100" spc="-29" dirty="0">
                <a:latin typeface="Trebuchet MS"/>
                <a:cs typeface="Trebuchet MS"/>
              </a:rPr>
              <a:t>des </a:t>
            </a:r>
            <a:r>
              <a:rPr sz="1100" spc="-32" dirty="0">
                <a:latin typeface="Trebuchet MS"/>
                <a:cs typeface="Trebuchet MS"/>
              </a:rPr>
              <a:t>pionniers </a:t>
            </a:r>
            <a:r>
              <a:rPr sz="1100" spc="-26" dirty="0">
                <a:latin typeface="Trebuchet MS"/>
                <a:cs typeface="Trebuchet MS"/>
              </a:rPr>
              <a:t>du </a:t>
            </a:r>
            <a:r>
              <a:rPr sz="1100" spc="-38" dirty="0">
                <a:latin typeface="Trebuchet MS"/>
                <a:cs typeface="Trebuchet MS"/>
              </a:rPr>
              <a:t>pointillisme </a:t>
            </a:r>
            <a:r>
              <a:rPr sz="1100" spc="-3" dirty="0">
                <a:latin typeface="Carlito"/>
                <a:cs typeface="Carlito"/>
              </a:rPr>
              <a:t>: technique </a:t>
            </a:r>
            <a:r>
              <a:rPr sz="1100" dirty="0">
                <a:latin typeface="Carlito"/>
                <a:cs typeface="Carlito"/>
              </a:rPr>
              <a:t>de</a:t>
            </a:r>
            <a:r>
              <a:rPr sz="1100" spc="-22" dirty="0">
                <a:latin typeface="Carlito"/>
                <a:cs typeface="Carlito"/>
              </a:rPr>
              <a:t> </a:t>
            </a:r>
            <a:r>
              <a:rPr sz="1100" spc="-3" dirty="0">
                <a:latin typeface="Carlito"/>
                <a:cs typeface="Carlito"/>
              </a:rPr>
              <a:t>peinture</a:t>
            </a:r>
            <a:endParaRPr sz="1100" dirty="0">
              <a:latin typeface="Carlito"/>
              <a:cs typeface="Carlito"/>
            </a:endParaRPr>
          </a:p>
          <a:p>
            <a:pPr marL="934563" marR="8145" algn="just">
              <a:lnSpc>
                <a:spcPct val="101499"/>
              </a:lnSpc>
              <a:spcBef>
                <a:spcPts val="10"/>
              </a:spcBef>
            </a:pPr>
            <a:r>
              <a:rPr sz="1100" spc="-3" dirty="0">
                <a:latin typeface="Carlito"/>
                <a:cs typeface="Carlito"/>
              </a:rPr>
              <a:t>qui consiste à mettre côte à </a:t>
            </a:r>
            <a:r>
              <a:rPr sz="1100" dirty="0">
                <a:latin typeface="Carlito"/>
                <a:cs typeface="Carlito"/>
              </a:rPr>
              <a:t>côte </a:t>
            </a:r>
            <a:r>
              <a:rPr sz="1100" spc="-3" dirty="0">
                <a:latin typeface="Carlito"/>
                <a:cs typeface="Carlito"/>
              </a:rPr>
              <a:t>des petites touches de couleurs. </a:t>
            </a:r>
            <a:r>
              <a:rPr sz="1100" dirty="0">
                <a:latin typeface="Carlito"/>
                <a:cs typeface="Carlito"/>
              </a:rPr>
              <a:t>Le </a:t>
            </a:r>
            <a:r>
              <a:rPr sz="1100" spc="-3" dirty="0">
                <a:latin typeface="Carlito"/>
                <a:cs typeface="Carlito"/>
              </a:rPr>
              <a:t>fait </a:t>
            </a:r>
            <a:r>
              <a:rPr sz="1100" spc="-6" dirty="0">
                <a:latin typeface="Carlito"/>
                <a:cs typeface="Carlito"/>
              </a:rPr>
              <a:t>de  </a:t>
            </a:r>
            <a:r>
              <a:rPr sz="1100" spc="-3" dirty="0">
                <a:latin typeface="Carlito"/>
                <a:cs typeface="Carlito"/>
              </a:rPr>
              <a:t>ne pas mélanger les couleurs sur la toile permet de mieux faire ressortir la  lumière car le mélange des couleurs se </a:t>
            </a:r>
            <a:r>
              <a:rPr sz="1100" spc="-26" dirty="0">
                <a:latin typeface="Carlito"/>
                <a:cs typeface="Carlito"/>
              </a:rPr>
              <a:t>fa</a:t>
            </a:r>
            <a:r>
              <a:rPr sz="1100" spc="-26" dirty="0">
                <a:latin typeface="Trebuchet MS"/>
                <a:cs typeface="Trebuchet MS"/>
              </a:rPr>
              <a:t>it </a:t>
            </a:r>
            <a:r>
              <a:rPr sz="1100" spc="-32" dirty="0">
                <a:latin typeface="Trebuchet MS"/>
                <a:cs typeface="Trebuchet MS"/>
              </a:rPr>
              <a:t>par </a:t>
            </a:r>
            <a:r>
              <a:rPr sz="1100" spc="-64" dirty="0">
                <a:latin typeface="Trebuchet MS"/>
                <a:cs typeface="Trebuchet MS"/>
              </a:rPr>
              <a:t>l’œil </a:t>
            </a:r>
            <a:r>
              <a:rPr sz="1100" spc="-48" dirty="0">
                <a:latin typeface="Trebuchet MS"/>
                <a:cs typeface="Trebuchet MS"/>
              </a:rPr>
              <a:t>et </a:t>
            </a:r>
            <a:r>
              <a:rPr sz="1100" spc="-19" dirty="0">
                <a:latin typeface="Trebuchet MS"/>
                <a:cs typeface="Trebuchet MS"/>
              </a:rPr>
              <a:t>non </a:t>
            </a:r>
            <a:r>
              <a:rPr sz="1100" spc="-35" dirty="0">
                <a:latin typeface="Trebuchet MS"/>
                <a:cs typeface="Trebuchet MS"/>
              </a:rPr>
              <a:t>par </a:t>
            </a:r>
            <a:r>
              <a:rPr sz="1100" spc="-51" dirty="0">
                <a:latin typeface="Trebuchet MS"/>
                <a:cs typeface="Trebuchet MS"/>
              </a:rPr>
              <a:t>le</a:t>
            </a:r>
            <a:r>
              <a:rPr sz="1100" spc="-18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pinceau.</a:t>
            </a:r>
            <a:endParaRPr sz="1100" dirty="0">
              <a:latin typeface="Trebuchet MS"/>
              <a:cs typeface="Trebuchet MS"/>
            </a:endParaRPr>
          </a:p>
          <a:p>
            <a:pPr marL="934563" algn="just">
              <a:spcBef>
                <a:spcPts val="16"/>
              </a:spcBef>
            </a:pPr>
            <a:r>
              <a:rPr sz="1100" spc="-45" dirty="0">
                <a:latin typeface="Trebuchet MS"/>
                <a:cs typeface="Trebuchet MS"/>
              </a:rPr>
              <a:t>Les</a:t>
            </a:r>
            <a:r>
              <a:rPr sz="1100" spc="-22" dirty="0">
                <a:latin typeface="Trebuchet MS"/>
                <a:cs typeface="Trebuchet MS"/>
              </a:rPr>
              <a:t> </a:t>
            </a:r>
            <a:r>
              <a:rPr sz="1100" spc="-38" dirty="0">
                <a:latin typeface="Trebuchet MS"/>
                <a:cs typeface="Trebuchet MS"/>
              </a:rPr>
              <a:t>principales</a:t>
            </a:r>
            <a:r>
              <a:rPr sz="1100" spc="-22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œuvres</a:t>
            </a:r>
            <a:r>
              <a:rPr sz="1100" spc="-13" dirty="0">
                <a:latin typeface="Trebuchet MS"/>
                <a:cs typeface="Trebuchet MS"/>
              </a:rPr>
              <a:t> </a:t>
            </a:r>
            <a:r>
              <a:rPr sz="1100" spc="-38" dirty="0">
                <a:latin typeface="Trebuchet MS"/>
                <a:cs typeface="Trebuchet MS"/>
              </a:rPr>
              <a:t>de</a:t>
            </a:r>
            <a:r>
              <a:rPr sz="1100" spc="-19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Seurat</a:t>
            </a:r>
            <a:r>
              <a:rPr sz="1100" spc="-22" dirty="0">
                <a:latin typeface="Trebuchet MS"/>
                <a:cs typeface="Trebuchet MS"/>
              </a:rPr>
              <a:t> </a:t>
            </a:r>
            <a:r>
              <a:rPr sz="1100" spc="-26" dirty="0">
                <a:latin typeface="Trebuchet MS"/>
                <a:cs typeface="Trebuchet MS"/>
              </a:rPr>
              <a:t>sont</a:t>
            </a:r>
            <a:r>
              <a:rPr sz="1100" spc="3" dirty="0">
                <a:latin typeface="Trebuchet MS"/>
                <a:cs typeface="Trebuchet MS"/>
              </a:rPr>
              <a:t> </a:t>
            </a:r>
            <a:r>
              <a:rPr sz="1100" spc="-3" dirty="0">
                <a:latin typeface="Carlito"/>
                <a:cs typeface="Carlito"/>
              </a:rPr>
              <a:t>:</a:t>
            </a:r>
            <a:r>
              <a:rPr sz="1100" spc="51" dirty="0">
                <a:latin typeface="Carlito"/>
                <a:cs typeface="Carlito"/>
              </a:rPr>
              <a:t> </a:t>
            </a:r>
            <a:r>
              <a:rPr sz="1100" i="1" spc="-3" dirty="0">
                <a:latin typeface="Carlito"/>
                <a:cs typeface="Carlito"/>
              </a:rPr>
              <a:t>Un</a:t>
            </a:r>
            <a:r>
              <a:rPr sz="1100" i="1" spc="45" dirty="0">
                <a:latin typeface="Carlito"/>
                <a:cs typeface="Carlito"/>
              </a:rPr>
              <a:t> </a:t>
            </a:r>
            <a:r>
              <a:rPr sz="1100" i="1" dirty="0">
                <a:latin typeface="Carlito"/>
                <a:cs typeface="Carlito"/>
              </a:rPr>
              <a:t>dimanche</a:t>
            </a:r>
            <a:r>
              <a:rPr sz="1100" i="1" spc="45" dirty="0">
                <a:latin typeface="Carlito"/>
                <a:cs typeface="Carlito"/>
              </a:rPr>
              <a:t> </a:t>
            </a:r>
            <a:r>
              <a:rPr sz="1100" i="1" spc="-3" dirty="0">
                <a:latin typeface="Carlito"/>
                <a:cs typeface="Carlito"/>
              </a:rPr>
              <a:t>après-midi</a:t>
            </a:r>
            <a:r>
              <a:rPr sz="1100" i="1" spc="45" dirty="0">
                <a:latin typeface="Carlito"/>
                <a:cs typeface="Carlito"/>
              </a:rPr>
              <a:t> </a:t>
            </a:r>
            <a:r>
              <a:rPr sz="1100" i="1" spc="-3" dirty="0">
                <a:latin typeface="Carlito"/>
                <a:cs typeface="Carlito"/>
              </a:rPr>
              <a:t>à</a:t>
            </a:r>
            <a:r>
              <a:rPr sz="1100" i="1" spc="48" dirty="0">
                <a:latin typeface="Carlito"/>
                <a:cs typeface="Carlito"/>
              </a:rPr>
              <a:t> </a:t>
            </a:r>
            <a:r>
              <a:rPr sz="1100" i="1" spc="-3" dirty="0">
                <a:latin typeface="Carlito"/>
                <a:cs typeface="Carlito"/>
              </a:rPr>
              <a:t>l'Île</a:t>
            </a:r>
            <a:r>
              <a:rPr sz="1100" i="1" spc="45" dirty="0">
                <a:latin typeface="Carlito"/>
                <a:cs typeface="Carlito"/>
              </a:rPr>
              <a:t> </a:t>
            </a:r>
            <a:r>
              <a:rPr sz="1100" i="1" dirty="0">
                <a:latin typeface="Carlito"/>
                <a:cs typeface="Carlito"/>
              </a:rPr>
              <a:t>de</a:t>
            </a:r>
            <a:r>
              <a:rPr sz="1100" i="1" spc="45" dirty="0">
                <a:latin typeface="Carlito"/>
                <a:cs typeface="Carlito"/>
              </a:rPr>
              <a:t> </a:t>
            </a:r>
            <a:r>
              <a:rPr sz="1100" i="1" spc="-3" dirty="0">
                <a:latin typeface="Carlito"/>
                <a:cs typeface="Carlito"/>
              </a:rPr>
              <a:t>la</a:t>
            </a:r>
            <a:endParaRPr sz="1100" dirty="0">
              <a:latin typeface="Carlito"/>
              <a:cs typeface="Carlito"/>
            </a:endParaRPr>
          </a:p>
          <a:p>
            <a:pPr marL="934563" algn="just">
              <a:spcBef>
                <a:spcPts val="93"/>
              </a:spcBef>
            </a:pPr>
            <a:r>
              <a:rPr sz="1100" i="1" spc="-3" dirty="0">
                <a:latin typeface="Carlito"/>
                <a:cs typeface="Carlito"/>
              </a:rPr>
              <a:t>Grande Jatte, Une </a:t>
            </a:r>
            <a:r>
              <a:rPr sz="1100" i="1" dirty="0">
                <a:latin typeface="Carlito"/>
                <a:cs typeface="Carlito"/>
              </a:rPr>
              <a:t>baignade </a:t>
            </a:r>
            <a:r>
              <a:rPr sz="1100" i="1" spc="-3" dirty="0">
                <a:latin typeface="Carlito"/>
                <a:cs typeface="Carlito"/>
              </a:rPr>
              <a:t>à Asnières</a:t>
            </a:r>
            <a:r>
              <a:rPr sz="1100" i="1" dirty="0">
                <a:latin typeface="Carlito"/>
                <a:cs typeface="Carlito"/>
              </a:rPr>
              <a:t> </a:t>
            </a:r>
            <a:r>
              <a:rPr sz="1100" i="1" spc="-262" dirty="0">
                <a:latin typeface="Arial"/>
                <a:cs typeface="Arial"/>
              </a:rPr>
              <a:t>…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29016" y="1358350"/>
            <a:ext cx="6587336" cy="7274379"/>
            <a:chOff x="201168" y="1475231"/>
            <a:chExt cx="7115175" cy="8652510"/>
          </a:xfrm>
        </p:grpSpPr>
        <p:sp>
          <p:nvSpPr>
            <p:cNvPr id="19" name="object 19"/>
            <p:cNvSpPr/>
            <p:nvPr/>
          </p:nvSpPr>
          <p:spPr>
            <a:xfrm>
              <a:off x="220218" y="10098786"/>
              <a:ext cx="7077075" cy="9525"/>
            </a:xfrm>
            <a:custGeom>
              <a:avLst/>
              <a:gdLst/>
              <a:ahLst/>
              <a:cxnLst/>
              <a:rect l="l" t="t" r="r" b="b"/>
              <a:pathLst>
                <a:path w="7077075" h="9525">
                  <a:moveTo>
                    <a:pt x="0" y="0"/>
                  </a:moveTo>
                  <a:lnTo>
                    <a:pt x="7077075" y="9525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05"/>
            </a:p>
          </p:txBody>
        </p:sp>
        <p:sp>
          <p:nvSpPr>
            <p:cNvPr id="20" name="object 20"/>
            <p:cNvSpPr/>
            <p:nvPr/>
          </p:nvSpPr>
          <p:spPr>
            <a:xfrm>
              <a:off x="495300" y="1848611"/>
              <a:ext cx="1761744" cy="133197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905"/>
            </a:p>
          </p:txBody>
        </p:sp>
        <p:sp>
          <p:nvSpPr>
            <p:cNvPr id="21" name="object 21"/>
            <p:cNvSpPr/>
            <p:nvPr/>
          </p:nvSpPr>
          <p:spPr>
            <a:xfrm>
              <a:off x="1237487" y="1475231"/>
              <a:ext cx="443484" cy="46634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905"/>
            </a:p>
          </p:txBody>
        </p:sp>
        <p:sp>
          <p:nvSpPr>
            <p:cNvPr id="22" name="object 22"/>
            <p:cNvSpPr/>
            <p:nvPr/>
          </p:nvSpPr>
          <p:spPr>
            <a:xfrm>
              <a:off x="2799588" y="1924811"/>
              <a:ext cx="1857756" cy="12420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905"/>
            </a:p>
          </p:txBody>
        </p:sp>
        <p:sp>
          <p:nvSpPr>
            <p:cNvPr id="23" name="object 23"/>
            <p:cNvSpPr/>
            <p:nvPr/>
          </p:nvSpPr>
          <p:spPr>
            <a:xfrm>
              <a:off x="3614927" y="1531619"/>
              <a:ext cx="445008" cy="4678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905"/>
            </a:p>
          </p:txBody>
        </p:sp>
        <p:sp>
          <p:nvSpPr>
            <p:cNvPr id="24" name="object 24"/>
            <p:cNvSpPr/>
            <p:nvPr/>
          </p:nvSpPr>
          <p:spPr>
            <a:xfrm>
              <a:off x="5134356" y="1924811"/>
              <a:ext cx="1847088" cy="123444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905"/>
            </a:p>
          </p:txBody>
        </p:sp>
        <p:sp>
          <p:nvSpPr>
            <p:cNvPr id="25" name="object 25"/>
            <p:cNvSpPr/>
            <p:nvPr/>
          </p:nvSpPr>
          <p:spPr>
            <a:xfrm>
              <a:off x="5932932" y="1522475"/>
              <a:ext cx="445008" cy="46634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905"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226527" y="3438728"/>
            <a:ext cx="1098746" cy="1386261"/>
            <a:chOff x="318515" y="3934967"/>
            <a:chExt cx="1713230" cy="2161540"/>
          </a:xfrm>
        </p:grpSpPr>
        <p:sp>
          <p:nvSpPr>
            <p:cNvPr id="27" name="object 27"/>
            <p:cNvSpPr/>
            <p:nvPr/>
          </p:nvSpPr>
          <p:spPr>
            <a:xfrm>
              <a:off x="318515" y="3934967"/>
              <a:ext cx="1712976" cy="216103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905"/>
            </a:p>
          </p:txBody>
        </p:sp>
        <p:sp>
          <p:nvSpPr>
            <p:cNvPr id="28" name="object 28"/>
            <p:cNvSpPr/>
            <p:nvPr/>
          </p:nvSpPr>
          <p:spPr>
            <a:xfrm>
              <a:off x="513587" y="4130039"/>
              <a:ext cx="1124712" cy="157276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905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7030" y="1568960"/>
            <a:ext cx="5564184" cy="199550"/>
          </a:xfrm>
          <a:custGeom>
            <a:avLst/>
            <a:gdLst/>
            <a:ahLst/>
            <a:cxnLst/>
            <a:rect l="l" t="t" r="r" b="b"/>
            <a:pathLst>
              <a:path w="8676005" h="311150">
                <a:moveTo>
                  <a:pt x="8675877" y="0"/>
                </a:moveTo>
                <a:lnTo>
                  <a:pt x="0" y="0"/>
                </a:lnTo>
                <a:lnTo>
                  <a:pt x="0" y="310896"/>
                </a:lnTo>
                <a:lnTo>
                  <a:pt x="8675877" y="310896"/>
                </a:lnTo>
                <a:lnTo>
                  <a:pt x="8675877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 sz="905"/>
          </a:p>
        </p:txBody>
      </p:sp>
      <p:sp>
        <p:nvSpPr>
          <p:cNvPr id="3" name="object 3"/>
          <p:cNvSpPr txBox="1"/>
          <p:nvPr/>
        </p:nvSpPr>
        <p:spPr>
          <a:xfrm>
            <a:off x="630740" y="609600"/>
            <a:ext cx="5580474" cy="185837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154" b="1" spc="67" dirty="0">
                <a:latin typeface="Arial"/>
                <a:cs typeface="Arial"/>
              </a:rPr>
              <a:t>Un </a:t>
            </a:r>
            <a:r>
              <a:rPr sz="1154" b="1" dirty="0">
                <a:latin typeface="Arial"/>
                <a:cs typeface="Arial"/>
              </a:rPr>
              <a:t>dimanche </a:t>
            </a:r>
            <a:r>
              <a:rPr sz="1154" b="1" spc="-19" dirty="0">
                <a:latin typeface="Arial"/>
                <a:cs typeface="Arial"/>
              </a:rPr>
              <a:t>après-midi </a:t>
            </a:r>
            <a:r>
              <a:rPr sz="1154" b="1" spc="-10" dirty="0">
                <a:latin typeface="Arial"/>
                <a:cs typeface="Arial"/>
              </a:rPr>
              <a:t>à </a:t>
            </a:r>
            <a:r>
              <a:rPr sz="1154" b="1" spc="13" dirty="0">
                <a:latin typeface="Arial"/>
                <a:cs typeface="Arial"/>
              </a:rPr>
              <a:t>l'Île </a:t>
            </a:r>
            <a:r>
              <a:rPr sz="1154" b="1" spc="19" dirty="0">
                <a:latin typeface="Arial"/>
                <a:cs typeface="Arial"/>
              </a:rPr>
              <a:t>de </a:t>
            </a:r>
            <a:r>
              <a:rPr sz="1154" b="1" spc="-6" dirty="0">
                <a:latin typeface="Arial"/>
                <a:cs typeface="Arial"/>
              </a:rPr>
              <a:t>la </a:t>
            </a:r>
            <a:r>
              <a:rPr sz="1154" b="1" spc="22" dirty="0">
                <a:latin typeface="Arial"/>
                <a:cs typeface="Arial"/>
              </a:rPr>
              <a:t>Grande </a:t>
            </a:r>
            <a:r>
              <a:rPr sz="1154" b="1" spc="73" dirty="0">
                <a:latin typeface="Arial"/>
                <a:cs typeface="Arial"/>
              </a:rPr>
              <a:t>Jatte </a:t>
            </a:r>
            <a:r>
              <a:rPr sz="1154" b="1" spc="-67" dirty="0">
                <a:latin typeface="Arial"/>
                <a:cs typeface="Arial"/>
              </a:rPr>
              <a:t>– </a:t>
            </a:r>
            <a:r>
              <a:rPr sz="1154" b="1" spc="-13" dirty="0">
                <a:latin typeface="Arial"/>
                <a:cs typeface="Arial"/>
              </a:rPr>
              <a:t>Georges </a:t>
            </a:r>
            <a:r>
              <a:rPr sz="1154" b="1" spc="32" dirty="0">
                <a:latin typeface="Arial"/>
                <a:cs typeface="Arial"/>
              </a:rPr>
              <a:t>Seurat </a:t>
            </a:r>
            <a:r>
              <a:rPr sz="1154" b="1" spc="-64" dirty="0">
                <a:latin typeface="Arial"/>
                <a:cs typeface="Arial"/>
              </a:rPr>
              <a:t>1884 </a:t>
            </a:r>
            <a:r>
              <a:rPr sz="1154" b="1" spc="-51" dirty="0">
                <a:latin typeface="Arial"/>
                <a:cs typeface="Arial"/>
              </a:rPr>
              <a:t>-</a:t>
            </a:r>
            <a:r>
              <a:rPr sz="1154" b="1" spc="-157" dirty="0">
                <a:latin typeface="Arial"/>
                <a:cs typeface="Arial"/>
              </a:rPr>
              <a:t> </a:t>
            </a:r>
            <a:r>
              <a:rPr sz="1154" b="1" spc="-64" dirty="0">
                <a:latin typeface="Arial"/>
                <a:cs typeface="Arial"/>
              </a:rPr>
              <a:t>1886</a:t>
            </a:r>
            <a:endParaRPr sz="1154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3400" y="975849"/>
            <a:ext cx="5897717" cy="3977151"/>
            <a:chOff x="752874" y="536454"/>
            <a:chExt cx="9196070" cy="6201410"/>
          </a:xfrm>
        </p:grpSpPr>
        <p:sp>
          <p:nvSpPr>
            <p:cNvPr id="5" name="object 5"/>
            <p:cNvSpPr/>
            <p:nvPr/>
          </p:nvSpPr>
          <p:spPr>
            <a:xfrm>
              <a:off x="752874" y="536454"/>
              <a:ext cx="9195779" cy="620114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905"/>
            </a:p>
          </p:txBody>
        </p:sp>
        <p:sp>
          <p:nvSpPr>
            <p:cNvPr id="6" name="object 6"/>
            <p:cNvSpPr/>
            <p:nvPr/>
          </p:nvSpPr>
          <p:spPr>
            <a:xfrm>
              <a:off x="917448" y="699516"/>
              <a:ext cx="8866632" cy="58734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905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43000" y="762000"/>
            <a:ext cx="4359147" cy="185837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154" b="1" spc="64" dirty="0">
                <a:latin typeface="Arial"/>
                <a:cs typeface="Arial"/>
              </a:rPr>
              <a:t>La </a:t>
            </a:r>
            <a:r>
              <a:rPr sz="1154" b="1" spc="-13" dirty="0">
                <a:latin typeface="Arial"/>
                <a:cs typeface="Arial"/>
              </a:rPr>
              <a:t>Seine </a:t>
            </a:r>
            <a:r>
              <a:rPr sz="1154" b="1" spc="-10" dirty="0">
                <a:latin typeface="Arial"/>
                <a:cs typeface="Arial"/>
              </a:rPr>
              <a:t>à </a:t>
            </a:r>
            <a:r>
              <a:rPr sz="1154" b="1" spc="-13" dirty="0">
                <a:latin typeface="Arial"/>
                <a:cs typeface="Arial"/>
              </a:rPr>
              <a:t>la </a:t>
            </a:r>
            <a:r>
              <a:rPr sz="1154" b="1" spc="-3" dirty="0">
                <a:latin typeface="Arial"/>
                <a:cs typeface="Arial"/>
              </a:rPr>
              <a:t>grande </a:t>
            </a:r>
            <a:r>
              <a:rPr sz="1154" b="1" spc="73" dirty="0">
                <a:latin typeface="Arial"/>
                <a:cs typeface="Arial"/>
              </a:rPr>
              <a:t>Jatte </a:t>
            </a:r>
            <a:r>
              <a:rPr sz="1154" b="1" spc="-51" dirty="0">
                <a:latin typeface="Arial"/>
                <a:cs typeface="Arial"/>
              </a:rPr>
              <a:t>- </a:t>
            </a:r>
            <a:r>
              <a:rPr sz="1154" b="1" dirty="0">
                <a:latin typeface="Arial"/>
                <a:cs typeface="Arial"/>
              </a:rPr>
              <a:t>Printemps </a:t>
            </a:r>
            <a:r>
              <a:rPr sz="1154" b="1" spc="-67" dirty="0">
                <a:latin typeface="Arial"/>
                <a:cs typeface="Arial"/>
              </a:rPr>
              <a:t>– </a:t>
            </a:r>
            <a:r>
              <a:rPr sz="1154" b="1" spc="-10" dirty="0">
                <a:latin typeface="Arial"/>
                <a:cs typeface="Arial"/>
              </a:rPr>
              <a:t>Georges </a:t>
            </a:r>
            <a:r>
              <a:rPr sz="1154" b="1" spc="32" dirty="0">
                <a:latin typeface="Arial"/>
                <a:cs typeface="Arial"/>
              </a:rPr>
              <a:t>Seurat </a:t>
            </a:r>
            <a:r>
              <a:rPr sz="1154" b="1" spc="-51" dirty="0">
                <a:latin typeface="Arial"/>
                <a:cs typeface="Arial"/>
              </a:rPr>
              <a:t>1888</a:t>
            </a:r>
            <a:endParaRPr sz="1154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76497" y="1143000"/>
            <a:ext cx="6105005" cy="4353445"/>
            <a:chOff x="589787" y="673655"/>
            <a:chExt cx="9519285" cy="6788150"/>
          </a:xfrm>
        </p:grpSpPr>
        <p:sp>
          <p:nvSpPr>
            <p:cNvPr id="5" name="object 5"/>
            <p:cNvSpPr/>
            <p:nvPr/>
          </p:nvSpPr>
          <p:spPr>
            <a:xfrm>
              <a:off x="589787" y="673655"/>
              <a:ext cx="9518904" cy="67877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905"/>
            </a:p>
          </p:txBody>
        </p:sp>
        <p:sp>
          <p:nvSpPr>
            <p:cNvPr id="6" name="object 6"/>
            <p:cNvSpPr/>
            <p:nvPr/>
          </p:nvSpPr>
          <p:spPr>
            <a:xfrm>
              <a:off x="754379" y="838200"/>
              <a:ext cx="9189720" cy="64587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905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47800" y="457200"/>
            <a:ext cx="2679670" cy="185837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154" b="1" spc="64" dirty="0">
                <a:latin typeface="Arial"/>
                <a:cs typeface="Arial"/>
              </a:rPr>
              <a:t>La </a:t>
            </a:r>
            <a:r>
              <a:rPr sz="1154" b="1" spc="61" dirty="0">
                <a:latin typeface="Arial"/>
                <a:cs typeface="Arial"/>
              </a:rPr>
              <a:t>Tour </a:t>
            </a:r>
            <a:r>
              <a:rPr sz="1154" b="1" spc="67" dirty="0">
                <a:latin typeface="Arial"/>
                <a:cs typeface="Arial"/>
              </a:rPr>
              <a:t>Eiffel </a:t>
            </a:r>
            <a:r>
              <a:rPr sz="1154" b="1" spc="-67" dirty="0">
                <a:latin typeface="Arial"/>
                <a:cs typeface="Arial"/>
              </a:rPr>
              <a:t>– </a:t>
            </a:r>
            <a:r>
              <a:rPr sz="1154" b="1" spc="-13" dirty="0">
                <a:latin typeface="Arial"/>
                <a:cs typeface="Arial"/>
              </a:rPr>
              <a:t>Georges </a:t>
            </a:r>
            <a:r>
              <a:rPr sz="1154" b="1" spc="32" dirty="0">
                <a:latin typeface="Arial"/>
                <a:cs typeface="Arial"/>
              </a:rPr>
              <a:t>Seurat </a:t>
            </a:r>
            <a:r>
              <a:rPr sz="1154" b="1" spc="-55" dirty="0">
                <a:latin typeface="Arial"/>
                <a:cs typeface="Arial"/>
              </a:rPr>
              <a:t>1889</a:t>
            </a:r>
            <a:endParaRPr sz="1154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7618" y="1143000"/>
            <a:ext cx="5213582" cy="6824199"/>
            <a:chOff x="900655" y="573050"/>
            <a:chExt cx="5755005" cy="9473565"/>
          </a:xfrm>
        </p:grpSpPr>
        <p:sp>
          <p:nvSpPr>
            <p:cNvPr id="5" name="object 5"/>
            <p:cNvSpPr/>
            <p:nvPr/>
          </p:nvSpPr>
          <p:spPr>
            <a:xfrm>
              <a:off x="900655" y="573050"/>
              <a:ext cx="5754681" cy="947313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905"/>
            </a:p>
          </p:txBody>
        </p:sp>
        <p:sp>
          <p:nvSpPr>
            <p:cNvPr id="6" name="object 6"/>
            <p:cNvSpPr/>
            <p:nvPr/>
          </p:nvSpPr>
          <p:spPr>
            <a:xfrm>
              <a:off x="1065275" y="737615"/>
              <a:ext cx="5425440" cy="9144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905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342848" y="457200"/>
            <a:ext cx="2232108" cy="185837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154" b="1" spc="64" dirty="0">
                <a:latin typeface="Arial"/>
                <a:cs typeface="Arial"/>
              </a:rPr>
              <a:t>La </a:t>
            </a:r>
            <a:r>
              <a:rPr sz="1154" b="1" spc="6" dirty="0">
                <a:latin typeface="Arial"/>
                <a:cs typeface="Arial"/>
              </a:rPr>
              <a:t>calanque </a:t>
            </a:r>
            <a:r>
              <a:rPr sz="1154" b="1" spc="-67" dirty="0">
                <a:latin typeface="Arial"/>
                <a:cs typeface="Arial"/>
              </a:rPr>
              <a:t>– </a:t>
            </a:r>
            <a:r>
              <a:rPr sz="1154" b="1" spc="13" dirty="0">
                <a:latin typeface="Arial"/>
                <a:cs typeface="Arial"/>
              </a:rPr>
              <a:t>Paul </a:t>
            </a:r>
            <a:r>
              <a:rPr sz="1154" b="1" spc="-19" dirty="0">
                <a:latin typeface="Arial"/>
                <a:cs typeface="Arial"/>
              </a:rPr>
              <a:t>Signac</a:t>
            </a:r>
            <a:r>
              <a:rPr sz="1154" b="1" spc="77" dirty="0">
                <a:latin typeface="Arial"/>
                <a:cs typeface="Arial"/>
              </a:rPr>
              <a:t> </a:t>
            </a:r>
            <a:r>
              <a:rPr sz="1154" b="1" spc="-45" dirty="0">
                <a:latin typeface="Arial"/>
                <a:cs typeface="Arial"/>
              </a:rPr>
              <a:t>1906</a:t>
            </a:r>
            <a:endParaRPr sz="1154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15948" y="873732"/>
            <a:ext cx="5885907" cy="4096474"/>
            <a:chOff x="752819" y="569956"/>
            <a:chExt cx="9177655" cy="6387465"/>
          </a:xfrm>
        </p:grpSpPr>
        <p:sp>
          <p:nvSpPr>
            <p:cNvPr id="5" name="object 5"/>
            <p:cNvSpPr/>
            <p:nvPr/>
          </p:nvSpPr>
          <p:spPr>
            <a:xfrm>
              <a:off x="752819" y="569956"/>
              <a:ext cx="9177600" cy="638712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905"/>
            </a:p>
          </p:txBody>
        </p:sp>
        <p:sp>
          <p:nvSpPr>
            <p:cNvPr id="6" name="object 6"/>
            <p:cNvSpPr/>
            <p:nvPr/>
          </p:nvSpPr>
          <p:spPr>
            <a:xfrm>
              <a:off x="917448" y="734568"/>
              <a:ext cx="8848344" cy="60579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905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47800" y="381000"/>
            <a:ext cx="4075705" cy="185837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154" b="1" spc="-61" dirty="0">
                <a:latin typeface="Arial"/>
                <a:cs typeface="Arial"/>
              </a:rPr>
              <a:t>Femmes </a:t>
            </a:r>
            <a:r>
              <a:rPr sz="1154" b="1" spc="13" dirty="0">
                <a:latin typeface="Arial"/>
                <a:cs typeface="Arial"/>
              </a:rPr>
              <a:t>au puits </a:t>
            </a:r>
            <a:r>
              <a:rPr sz="1154" b="1" spc="-67" dirty="0">
                <a:latin typeface="Arial"/>
                <a:cs typeface="Arial"/>
              </a:rPr>
              <a:t>– </a:t>
            </a:r>
            <a:r>
              <a:rPr sz="1154" b="1" spc="13" dirty="0">
                <a:latin typeface="Arial"/>
                <a:cs typeface="Arial"/>
              </a:rPr>
              <a:t>Paul </a:t>
            </a:r>
            <a:r>
              <a:rPr sz="1154" b="1" spc="-22" dirty="0">
                <a:latin typeface="Arial"/>
                <a:cs typeface="Arial"/>
              </a:rPr>
              <a:t>Signac </a:t>
            </a:r>
            <a:r>
              <a:rPr sz="1154" b="1" spc="-61" dirty="0">
                <a:latin typeface="Arial"/>
                <a:cs typeface="Arial"/>
              </a:rPr>
              <a:t>1892 </a:t>
            </a:r>
            <a:r>
              <a:rPr sz="1154" b="1" spc="-67" dirty="0">
                <a:latin typeface="Arial"/>
                <a:cs typeface="Arial"/>
              </a:rPr>
              <a:t>– </a:t>
            </a:r>
            <a:r>
              <a:rPr sz="1154" b="1" spc="55" dirty="0">
                <a:latin typeface="Arial"/>
                <a:cs typeface="Arial"/>
              </a:rPr>
              <a:t>Détail</a:t>
            </a:r>
            <a:r>
              <a:rPr sz="1154" b="1" spc="154" dirty="0">
                <a:latin typeface="Arial"/>
                <a:cs typeface="Arial"/>
              </a:rPr>
              <a:t> </a:t>
            </a:r>
            <a:r>
              <a:rPr sz="1154" b="1" spc="-29" dirty="0">
                <a:latin typeface="Arial"/>
                <a:cs typeface="Arial"/>
              </a:rPr>
              <a:t>des </a:t>
            </a:r>
            <a:r>
              <a:rPr sz="1154" b="1" spc="6" dirty="0">
                <a:latin typeface="Arial"/>
                <a:cs typeface="Arial"/>
              </a:rPr>
              <a:t>couleurs</a:t>
            </a:r>
            <a:endParaRPr sz="1154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58922" y="990600"/>
            <a:ext cx="5540156" cy="4188104"/>
            <a:chOff x="1304534" y="765054"/>
            <a:chExt cx="8638540" cy="6530340"/>
          </a:xfrm>
        </p:grpSpPr>
        <p:sp>
          <p:nvSpPr>
            <p:cNvPr id="5" name="object 5"/>
            <p:cNvSpPr/>
            <p:nvPr/>
          </p:nvSpPr>
          <p:spPr>
            <a:xfrm>
              <a:off x="1304534" y="765054"/>
              <a:ext cx="8638051" cy="65303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905"/>
            </a:p>
          </p:txBody>
        </p:sp>
        <p:sp>
          <p:nvSpPr>
            <p:cNvPr id="6" name="object 6"/>
            <p:cNvSpPr/>
            <p:nvPr/>
          </p:nvSpPr>
          <p:spPr>
            <a:xfrm>
              <a:off x="1469136" y="929640"/>
              <a:ext cx="8308848" cy="62011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905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277</Words>
  <Application>Microsoft Office PowerPoint</Application>
  <PresentationFormat>Format A4 (210 x 297 mm)</PresentationFormat>
  <Paragraphs>30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Carlito</vt:lpstr>
      <vt:lpstr>Symbol</vt:lpstr>
      <vt:lpstr>Times New Roman</vt:lpstr>
      <vt:lpstr>Trebuchet MS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Thierry Bertrand</cp:lastModifiedBy>
  <cp:revision>3</cp:revision>
  <dcterms:created xsi:type="dcterms:W3CDTF">2020-05-17T09:30:32Z</dcterms:created>
  <dcterms:modified xsi:type="dcterms:W3CDTF">2020-05-17T11:13:50Z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2020-05-17T00:00:00Z</vt:filetime>
  </property>
</Properties>
</file>