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35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0288015"/>
            <a:ext cx="98551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Anglais</a:t>
            </a:r>
            <a:r>
              <a:rPr sz="1100" spc="-3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CE2-CM1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459" y="6734936"/>
            <a:ext cx="5154930" cy="227711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57810" marR="289560" indent="-228600">
              <a:lnSpc>
                <a:spcPts val="1390"/>
              </a:lnSpc>
              <a:spcBef>
                <a:spcPts val="390"/>
              </a:spcBef>
            </a:pPr>
            <a:r>
              <a:rPr sz="1400" b="1" spc="-65" dirty="0">
                <a:solidFill>
                  <a:srgbClr val="FF0000"/>
                </a:solidFill>
                <a:latin typeface="Carlito"/>
                <a:cs typeface="Carlito"/>
              </a:rPr>
              <a:t>1. </a:t>
            </a:r>
            <a:r>
              <a:rPr sz="1400" b="1" spc="-80" dirty="0">
                <a:solidFill>
                  <a:srgbClr val="FF0000"/>
                </a:solidFill>
                <a:latin typeface="Carlito"/>
                <a:cs typeface="Carlito"/>
              </a:rPr>
              <a:t>Mets </a:t>
            </a:r>
            <a:r>
              <a:rPr sz="1400" b="1" spc="-70" dirty="0">
                <a:solidFill>
                  <a:srgbClr val="FF0000"/>
                </a:solidFill>
                <a:latin typeface="Carlito"/>
                <a:cs typeface="Carlito"/>
              </a:rPr>
              <a:t>ces </a:t>
            </a:r>
            <a:r>
              <a:rPr sz="1400" b="1" spc="-60" dirty="0">
                <a:solidFill>
                  <a:srgbClr val="FF0000"/>
                </a:solidFill>
                <a:latin typeface="Carlito"/>
                <a:cs typeface="Carlito"/>
              </a:rPr>
              <a:t>lettres </a:t>
            </a:r>
            <a:r>
              <a:rPr sz="1400" b="1" spc="-75" dirty="0">
                <a:solidFill>
                  <a:srgbClr val="FF0000"/>
                </a:solidFill>
                <a:latin typeface="Carlito"/>
                <a:cs typeface="Carlito"/>
              </a:rPr>
              <a:t>dans </a:t>
            </a:r>
            <a:r>
              <a:rPr sz="1400" b="1" spc="-60" dirty="0">
                <a:solidFill>
                  <a:srgbClr val="FF0000"/>
                </a:solidFill>
                <a:latin typeface="Carlito"/>
                <a:cs typeface="Carlito"/>
              </a:rPr>
              <a:t>le </a:t>
            </a:r>
            <a:r>
              <a:rPr sz="1400" b="1" spc="-80" dirty="0">
                <a:solidFill>
                  <a:srgbClr val="FF0000"/>
                </a:solidFill>
                <a:latin typeface="Carlito"/>
                <a:cs typeface="Carlito"/>
              </a:rPr>
              <a:t>bon </a:t>
            </a:r>
            <a:r>
              <a:rPr sz="1400" b="1" spc="-70" dirty="0">
                <a:solidFill>
                  <a:srgbClr val="FF0000"/>
                </a:solidFill>
                <a:latin typeface="Carlito"/>
                <a:cs typeface="Carlito"/>
              </a:rPr>
              <a:t>ordre </a:t>
            </a:r>
            <a:r>
              <a:rPr sz="1400" b="1" spc="-75" dirty="0">
                <a:solidFill>
                  <a:srgbClr val="FF0000"/>
                </a:solidFill>
                <a:latin typeface="Carlito"/>
                <a:cs typeface="Carlito"/>
              </a:rPr>
              <a:t>pour </a:t>
            </a:r>
            <a:r>
              <a:rPr sz="1400" b="1" spc="-70" dirty="0">
                <a:solidFill>
                  <a:srgbClr val="FF0000"/>
                </a:solidFill>
                <a:latin typeface="Carlito"/>
                <a:cs typeface="Carlito"/>
              </a:rPr>
              <a:t>trouver </a:t>
            </a:r>
            <a:r>
              <a:rPr sz="1400" b="1" spc="-55" dirty="0">
                <a:solidFill>
                  <a:srgbClr val="FF0000"/>
                </a:solidFill>
                <a:latin typeface="Carlito"/>
                <a:cs typeface="Carlito"/>
              </a:rPr>
              <a:t>les </a:t>
            </a:r>
            <a:r>
              <a:rPr sz="1400" b="1" spc="-85" dirty="0">
                <a:solidFill>
                  <a:srgbClr val="FF0000"/>
                </a:solidFill>
                <a:latin typeface="Carlito"/>
                <a:cs typeface="Carlito"/>
              </a:rPr>
              <a:t>membres </a:t>
            </a:r>
            <a:r>
              <a:rPr sz="1400" b="1" spc="-75" dirty="0">
                <a:solidFill>
                  <a:srgbClr val="FF0000"/>
                </a:solidFill>
                <a:latin typeface="Carlito"/>
                <a:cs typeface="Carlito"/>
              </a:rPr>
              <a:t>de </a:t>
            </a:r>
            <a:r>
              <a:rPr sz="1400" b="1" spc="-60" dirty="0">
                <a:solidFill>
                  <a:srgbClr val="FF0000"/>
                </a:solidFill>
                <a:latin typeface="Carlito"/>
                <a:cs typeface="Carlito"/>
              </a:rPr>
              <a:t>cette  famille.</a:t>
            </a:r>
            <a:endParaRPr sz="1400" dirty="0">
              <a:latin typeface="Carlito"/>
              <a:cs typeface="Carlito"/>
            </a:endParaRPr>
          </a:p>
          <a:p>
            <a:pPr marL="12700" marR="5080" indent="5715" algn="just">
              <a:lnSpc>
                <a:spcPct val="191700"/>
              </a:lnSpc>
              <a:spcBef>
                <a:spcPts val="10"/>
              </a:spcBef>
            </a:pPr>
            <a:r>
              <a:rPr sz="1200" b="1" spc="-85" dirty="0">
                <a:latin typeface="Arial"/>
                <a:cs typeface="Arial"/>
              </a:rPr>
              <a:t>I </a:t>
            </a:r>
            <a:r>
              <a:rPr sz="1200" b="1" spc="-185" dirty="0">
                <a:latin typeface="Arial"/>
                <a:cs typeface="Arial"/>
              </a:rPr>
              <a:t>T </a:t>
            </a:r>
            <a:r>
              <a:rPr sz="1200" b="1" spc="-220" dirty="0">
                <a:latin typeface="Arial"/>
                <a:cs typeface="Arial"/>
              </a:rPr>
              <a:t>R </a:t>
            </a:r>
            <a:r>
              <a:rPr sz="1200" b="1" spc="-204" dirty="0">
                <a:latin typeface="Arial"/>
                <a:cs typeface="Arial"/>
              </a:rPr>
              <a:t>E S S </a:t>
            </a:r>
            <a:r>
              <a:rPr sz="1200" b="1" spc="-100" dirty="0">
                <a:latin typeface="Arial"/>
                <a:cs typeface="Arial"/>
              </a:rPr>
              <a:t>: </a:t>
            </a:r>
            <a:r>
              <a:rPr sz="1200" b="1" spc="-300" dirty="0">
                <a:latin typeface="Arial"/>
                <a:cs typeface="Arial"/>
              </a:rPr>
              <a:t>… … … … … … … … … … … … … … … … … … … … … … … … … … … … … … </a:t>
            </a:r>
            <a:r>
              <a:rPr sz="1200" b="1" spc="15" dirty="0">
                <a:latin typeface="Arial"/>
                <a:cs typeface="Arial"/>
              </a:rPr>
              <a:t>.. </a:t>
            </a:r>
            <a:r>
              <a:rPr sz="1200" b="1" spc="-85" dirty="0">
                <a:latin typeface="Arial"/>
                <a:cs typeface="Arial"/>
              </a:rPr>
              <a:t>.  </a:t>
            </a:r>
            <a:r>
              <a:rPr sz="1200" b="1" spc="-204" dirty="0">
                <a:latin typeface="Arial"/>
                <a:cs typeface="Arial"/>
              </a:rPr>
              <a:t>E </a:t>
            </a:r>
            <a:r>
              <a:rPr sz="1200" b="1" spc="-185" dirty="0">
                <a:latin typeface="Arial"/>
                <a:cs typeface="Arial"/>
              </a:rPr>
              <a:t>F </a:t>
            </a:r>
            <a:r>
              <a:rPr sz="1200" b="1" spc="-220" dirty="0">
                <a:latin typeface="Arial"/>
                <a:cs typeface="Arial"/>
              </a:rPr>
              <a:t>H R A </a:t>
            </a:r>
            <a:r>
              <a:rPr sz="1200" b="1" spc="-185" dirty="0">
                <a:latin typeface="Arial"/>
                <a:cs typeface="Arial"/>
              </a:rPr>
              <a:t>T </a:t>
            </a:r>
            <a:r>
              <a:rPr sz="1200" b="1" spc="-100" dirty="0">
                <a:latin typeface="Arial"/>
                <a:cs typeface="Arial"/>
              </a:rPr>
              <a:t>: </a:t>
            </a:r>
            <a:r>
              <a:rPr sz="1200" b="1" spc="-300" dirty="0">
                <a:latin typeface="Arial"/>
                <a:cs typeface="Arial"/>
              </a:rPr>
              <a:t>… … … … … … … … … … … … … … … … … … … … … … … … … … … … … … … </a:t>
            </a:r>
            <a:r>
              <a:rPr sz="1200" b="1" spc="-85" dirty="0">
                <a:latin typeface="Arial"/>
                <a:cs typeface="Arial"/>
              </a:rPr>
              <a:t>.  </a:t>
            </a:r>
            <a:r>
              <a:rPr sz="1200" b="1" spc="-220" dirty="0">
                <a:latin typeface="Arial"/>
                <a:cs typeface="Arial"/>
              </a:rPr>
              <a:t>R R D </a:t>
            </a:r>
            <a:r>
              <a:rPr sz="1200" b="1" spc="-185" dirty="0">
                <a:latin typeface="Arial"/>
                <a:cs typeface="Arial"/>
              </a:rPr>
              <a:t>F </a:t>
            </a:r>
            <a:r>
              <a:rPr sz="1200" b="1" spc="-220" dirty="0">
                <a:latin typeface="Arial"/>
                <a:cs typeface="Arial"/>
              </a:rPr>
              <a:t>H </a:t>
            </a:r>
            <a:r>
              <a:rPr sz="1200" b="1" spc="-185" dirty="0">
                <a:latin typeface="Arial"/>
                <a:cs typeface="Arial"/>
              </a:rPr>
              <a:t>T </a:t>
            </a:r>
            <a:r>
              <a:rPr sz="1200" b="1" spc="-220" dirty="0">
                <a:latin typeface="Arial"/>
                <a:cs typeface="Arial"/>
              </a:rPr>
              <a:t>A </a:t>
            </a:r>
            <a:r>
              <a:rPr sz="1200" b="1" spc="-235" dirty="0">
                <a:latin typeface="Arial"/>
                <a:cs typeface="Arial"/>
              </a:rPr>
              <a:t>G </a:t>
            </a:r>
            <a:r>
              <a:rPr sz="1200" b="1" spc="-220" dirty="0">
                <a:latin typeface="Arial"/>
                <a:cs typeface="Arial"/>
              </a:rPr>
              <a:t>N A </a:t>
            </a:r>
            <a:r>
              <a:rPr sz="1200" b="1" spc="-204" dirty="0">
                <a:latin typeface="Arial"/>
                <a:cs typeface="Arial"/>
              </a:rPr>
              <a:t>E </a:t>
            </a:r>
            <a:r>
              <a:rPr sz="1200" b="1" spc="-100" dirty="0">
                <a:latin typeface="Arial"/>
                <a:cs typeface="Arial"/>
              </a:rPr>
              <a:t>: </a:t>
            </a:r>
            <a:r>
              <a:rPr sz="1200" b="1" spc="-300" dirty="0">
                <a:latin typeface="Arial"/>
                <a:cs typeface="Arial"/>
              </a:rPr>
              <a:t>… … … … … … … … … … … … … … … … … … … … … … … … … … … </a:t>
            </a:r>
            <a:r>
              <a:rPr sz="1200" b="1" spc="-85" dirty="0">
                <a:latin typeface="Arial"/>
                <a:cs typeface="Arial"/>
              </a:rPr>
              <a:t>.  </a:t>
            </a:r>
            <a:r>
              <a:rPr sz="1200" b="1" spc="-235" dirty="0">
                <a:latin typeface="Arial"/>
                <a:cs typeface="Arial"/>
              </a:rPr>
              <a:t>O </a:t>
            </a:r>
            <a:r>
              <a:rPr sz="1200" b="1" spc="-204" dirty="0">
                <a:latin typeface="Arial"/>
                <a:cs typeface="Arial"/>
              </a:rPr>
              <a:t>E </a:t>
            </a:r>
            <a:r>
              <a:rPr sz="1200" b="1" spc="-220" dirty="0">
                <a:latin typeface="Arial"/>
                <a:cs typeface="Arial"/>
              </a:rPr>
              <a:t>H </a:t>
            </a:r>
            <a:r>
              <a:rPr sz="1200" b="1" spc="-185" dirty="0">
                <a:latin typeface="Arial"/>
                <a:cs typeface="Arial"/>
              </a:rPr>
              <a:t>T </a:t>
            </a:r>
            <a:r>
              <a:rPr sz="1200" b="1" spc="-250" dirty="0">
                <a:latin typeface="Arial"/>
                <a:cs typeface="Arial"/>
              </a:rPr>
              <a:t>M </a:t>
            </a:r>
            <a:r>
              <a:rPr sz="1200" b="1" spc="-220" dirty="0">
                <a:latin typeface="Arial"/>
                <a:cs typeface="Arial"/>
              </a:rPr>
              <a:t>R </a:t>
            </a:r>
            <a:r>
              <a:rPr sz="1200" b="1" spc="-100" dirty="0">
                <a:latin typeface="Arial"/>
                <a:cs typeface="Arial"/>
              </a:rPr>
              <a:t>: </a:t>
            </a:r>
            <a:r>
              <a:rPr sz="1200" b="1" spc="-300" dirty="0">
                <a:latin typeface="Arial"/>
                <a:cs typeface="Arial"/>
              </a:rPr>
              <a:t>… … … … … … … … … … … … … … … … … … … … … … … … … … … … …</a:t>
            </a:r>
            <a:r>
              <a:rPr sz="1200" b="1" spc="-275" dirty="0">
                <a:latin typeface="Arial"/>
                <a:cs typeface="Arial"/>
              </a:rPr>
              <a:t> </a:t>
            </a:r>
            <a:r>
              <a:rPr sz="1200" b="1" spc="-300" dirty="0">
                <a:latin typeface="Arial"/>
                <a:cs typeface="Arial"/>
              </a:rPr>
              <a:t>… </a:t>
            </a:r>
            <a:r>
              <a:rPr sz="1200" b="1" spc="15" dirty="0">
                <a:latin typeface="Arial"/>
                <a:cs typeface="Arial"/>
              </a:rPr>
              <a:t>..</a:t>
            </a:r>
            <a:r>
              <a:rPr sz="1200" b="1" spc="-130" dirty="0"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200" b="1" spc="-220" dirty="0">
                <a:latin typeface="Arial"/>
                <a:cs typeface="Arial"/>
              </a:rPr>
              <a:t>H B R </a:t>
            </a:r>
            <a:r>
              <a:rPr sz="1200" b="1" spc="-204" dirty="0">
                <a:latin typeface="Arial"/>
                <a:cs typeface="Arial"/>
              </a:rPr>
              <a:t>E </a:t>
            </a:r>
            <a:r>
              <a:rPr sz="1200" b="1" spc="-185" dirty="0">
                <a:latin typeface="Arial"/>
                <a:cs typeface="Arial"/>
              </a:rPr>
              <a:t>T </a:t>
            </a:r>
            <a:r>
              <a:rPr sz="1200" b="1" spc="-235" dirty="0">
                <a:latin typeface="Arial"/>
                <a:cs typeface="Arial"/>
              </a:rPr>
              <a:t>O </a:t>
            </a:r>
            <a:r>
              <a:rPr sz="1200" b="1" spc="-220" dirty="0">
                <a:latin typeface="Arial"/>
                <a:cs typeface="Arial"/>
              </a:rPr>
              <a:t>R </a:t>
            </a:r>
            <a:r>
              <a:rPr sz="1200" b="1" spc="-100" dirty="0">
                <a:latin typeface="Arial"/>
                <a:cs typeface="Arial"/>
              </a:rPr>
              <a:t>: </a:t>
            </a:r>
            <a:r>
              <a:rPr sz="1200" b="1" spc="-300" dirty="0">
                <a:latin typeface="Arial"/>
                <a:cs typeface="Arial"/>
              </a:rPr>
              <a:t>… … … … … … … … … … … … … … … … … … … … … … … … … … … … …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228599"/>
            <a:ext cx="6299338" cy="588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459" y="10047223"/>
            <a:ext cx="98551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rlito"/>
                <a:cs typeface="Carlito"/>
              </a:rPr>
              <a:t>Anglais</a:t>
            </a:r>
            <a:r>
              <a:rPr sz="1100" spc="-30" dirty="0">
                <a:latin typeface="Carlito"/>
                <a:cs typeface="Carlito"/>
              </a:rPr>
              <a:t> </a:t>
            </a:r>
            <a:r>
              <a:rPr sz="1100" spc="-5" dirty="0">
                <a:latin typeface="Carlito"/>
                <a:cs typeface="Carlito"/>
              </a:rPr>
              <a:t>CE2-CM1</a:t>
            </a:r>
            <a:endParaRPr sz="11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223" y="206756"/>
            <a:ext cx="5156200" cy="241808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1300" marR="424180" indent="-228600">
              <a:lnSpc>
                <a:spcPct val="101400"/>
              </a:lnSpc>
              <a:spcBef>
                <a:spcPts val="80"/>
              </a:spcBef>
              <a:buClr>
                <a:srgbClr val="FF0000"/>
              </a:buClr>
              <a:buAutoNum type="arabicPeriod" startAt="2"/>
              <a:tabLst>
                <a:tab pos="241300" algn="l"/>
              </a:tabLst>
            </a:pPr>
            <a:r>
              <a:rPr sz="1400" b="1" spc="-5" dirty="0">
                <a:solidFill>
                  <a:srgbClr val="058709"/>
                </a:solidFill>
                <a:latin typeface="Carlito"/>
                <a:cs typeface="Carlito"/>
              </a:rPr>
              <a:t>Who </a:t>
            </a:r>
            <a:r>
              <a:rPr sz="1400" b="1" dirty="0">
                <a:solidFill>
                  <a:srgbClr val="058709"/>
                </a:solidFill>
                <a:latin typeface="Carlito"/>
                <a:cs typeface="Carlito"/>
              </a:rPr>
              <a:t>is </a:t>
            </a:r>
            <a:r>
              <a:rPr sz="1400" b="1" spc="-5" dirty="0">
                <a:solidFill>
                  <a:srgbClr val="058709"/>
                </a:solidFill>
                <a:latin typeface="Carlito"/>
                <a:cs typeface="Carlito"/>
              </a:rPr>
              <a:t>who? </a:t>
            </a:r>
            <a:r>
              <a:rPr sz="1400" b="1" spc="-5" dirty="0">
                <a:solidFill>
                  <a:srgbClr val="FF0000"/>
                </a:solidFill>
                <a:latin typeface="Carlito"/>
                <a:cs typeface="Carlito"/>
              </a:rPr>
              <a:t>Qui est Qui? </a:t>
            </a:r>
            <a:r>
              <a:rPr sz="1400" b="1" dirty="0">
                <a:solidFill>
                  <a:srgbClr val="FF0000"/>
                </a:solidFill>
                <a:latin typeface="Carlito"/>
                <a:cs typeface="Carlito"/>
              </a:rPr>
              <a:t>Regarde </a:t>
            </a:r>
            <a:r>
              <a:rPr sz="1400" b="1" spc="-5" dirty="0">
                <a:solidFill>
                  <a:srgbClr val="FF0000"/>
                </a:solidFill>
                <a:latin typeface="Carlito"/>
                <a:cs typeface="Carlito"/>
              </a:rPr>
              <a:t>cet arbre généalogique </a:t>
            </a:r>
            <a:r>
              <a:rPr sz="1400" b="1" spc="-10" dirty="0">
                <a:solidFill>
                  <a:srgbClr val="FF0000"/>
                </a:solidFill>
                <a:latin typeface="Carlito"/>
                <a:cs typeface="Carlito"/>
              </a:rPr>
              <a:t>et  </a:t>
            </a:r>
            <a:r>
              <a:rPr sz="1400" b="1" spc="-5" dirty="0">
                <a:solidFill>
                  <a:srgbClr val="FF0000"/>
                </a:solidFill>
                <a:latin typeface="Carlito"/>
                <a:cs typeface="Carlito"/>
              </a:rPr>
              <a:t>réponds </a:t>
            </a:r>
            <a:r>
              <a:rPr sz="1400" b="1" dirty="0">
                <a:solidFill>
                  <a:srgbClr val="FF0000"/>
                </a:solidFill>
                <a:latin typeface="Carlito"/>
                <a:cs typeface="Carlito"/>
              </a:rPr>
              <a:t>aux</a:t>
            </a:r>
            <a:r>
              <a:rPr sz="1400" b="1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rlito"/>
                <a:cs typeface="Carlito"/>
              </a:rPr>
              <a:t>questions.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Carlito"/>
              <a:buAutoNum type="arabicPeriod" startAt="2"/>
            </a:pPr>
            <a:endParaRPr sz="1150">
              <a:latin typeface="Carlito"/>
              <a:cs typeface="Carlito"/>
            </a:endParaRPr>
          </a:p>
          <a:p>
            <a:pPr marL="2739390" lvl="1" indent="-244475">
              <a:lnSpc>
                <a:spcPct val="100000"/>
              </a:lnSpc>
              <a:buFont typeface="Times New Roman"/>
              <a:buChar char="•"/>
              <a:tabLst>
                <a:tab pos="2739390" algn="l"/>
                <a:tab pos="2740025" algn="l"/>
                <a:tab pos="3491865" algn="l"/>
              </a:tabLst>
            </a:pPr>
            <a:r>
              <a:rPr sz="1400" b="1" spc="-210" dirty="0">
                <a:solidFill>
                  <a:srgbClr val="058709"/>
                </a:solidFill>
                <a:latin typeface="Carlito"/>
                <a:cs typeface="Carlito"/>
              </a:rPr>
              <a:t>Who  </a:t>
            </a:r>
            <a:r>
              <a:rPr sz="1400" b="1" spc="-100" dirty="0">
                <a:solidFill>
                  <a:srgbClr val="058709"/>
                </a:solidFill>
                <a:latin typeface="Carlito"/>
                <a:cs typeface="Carlito"/>
              </a:rPr>
              <a:t>is</a:t>
            </a:r>
            <a:r>
              <a:rPr sz="1400" b="1" spc="-35" dirty="0">
                <a:solidFill>
                  <a:srgbClr val="058709"/>
                </a:solidFill>
                <a:latin typeface="Carlito"/>
                <a:cs typeface="Carlito"/>
              </a:rPr>
              <a:t> </a:t>
            </a:r>
            <a:r>
              <a:rPr sz="1400" b="1" spc="-190" dirty="0">
                <a:solidFill>
                  <a:srgbClr val="058709"/>
                </a:solidFill>
                <a:latin typeface="Carlito"/>
                <a:cs typeface="Carlito"/>
              </a:rPr>
              <a:t>A</a:t>
            </a:r>
            <a:r>
              <a:rPr sz="1400" b="1" spc="-70" dirty="0">
                <a:solidFill>
                  <a:srgbClr val="058709"/>
                </a:solidFill>
                <a:latin typeface="Carlito"/>
                <a:cs typeface="Carlito"/>
              </a:rPr>
              <a:t> </a:t>
            </a:r>
            <a:r>
              <a:rPr sz="1400" b="1" spc="-145" dirty="0">
                <a:solidFill>
                  <a:srgbClr val="058709"/>
                </a:solidFill>
                <a:latin typeface="Carlito"/>
                <a:cs typeface="Carlito"/>
              </a:rPr>
              <a:t>?	</a:t>
            </a:r>
            <a:r>
              <a:rPr sz="1400" b="1" spc="-140" dirty="0">
                <a:solidFill>
                  <a:srgbClr val="058709"/>
                </a:solidFill>
                <a:latin typeface="Carlito"/>
                <a:cs typeface="Carlito"/>
              </a:rPr>
              <a:t>grandfather</a:t>
            </a:r>
            <a:endParaRPr sz="1400">
              <a:latin typeface="Carlito"/>
              <a:cs typeface="Carlito"/>
            </a:endParaRPr>
          </a:p>
          <a:p>
            <a:pPr marL="2739390" lvl="1" indent="-244475">
              <a:lnSpc>
                <a:spcPct val="100000"/>
              </a:lnSpc>
              <a:spcBef>
                <a:spcPts val="690"/>
              </a:spcBef>
              <a:buFont typeface="Times New Roman"/>
              <a:buChar char="•"/>
              <a:tabLst>
                <a:tab pos="2739390" algn="l"/>
                <a:tab pos="2740025" algn="l"/>
              </a:tabLst>
            </a:pPr>
            <a:r>
              <a:rPr sz="1600" b="1" spc="-245" dirty="0">
                <a:latin typeface="Carlito"/>
                <a:cs typeface="Carlito"/>
              </a:rPr>
              <a:t>Who </a:t>
            </a:r>
            <a:r>
              <a:rPr sz="1600" b="1" spc="-120" dirty="0">
                <a:latin typeface="Carlito"/>
                <a:cs typeface="Carlito"/>
              </a:rPr>
              <a:t>is</a:t>
            </a:r>
            <a:r>
              <a:rPr sz="1600" b="1" spc="-150" dirty="0">
                <a:latin typeface="Carlito"/>
                <a:cs typeface="Carlito"/>
              </a:rPr>
              <a:t> </a:t>
            </a:r>
            <a:r>
              <a:rPr sz="1600" b="1" spc="-625" dirty="0">
                <a:latin typeface="Carlito"/>
                <a:cs typeface="Carlito"/>
              </a:rPr>
              <a:t>B?</a:t>
            </a:r>
            <a:r>
              <a:rPr sz="1600" b="1" spc="-625" dirty="0">
                <a:latin typeface="Arial"/>
                <a:cs typeface="Arial"/>
              </a:rPr>
              <a:t>………………………………………</a:t>
            </a:r>
            <a:r>
              <a:rPr sz="1600" b="1" spc="-625" dirty="0">
                <a:latin typeface="Carlito"/>
                <a:cs typeface="Carlito"/>
              </a:rPr>
              <a:t>.</a:t>
            </a:r>
            <a:endParaRPr sz="1600">
              <a:latin typeface="Carlito"/>
              <a:cs typeface="Carlito"/>
            </a:endParaRPr>
          </a:p>
          <a:p>
            <a:pPr marL="2739390" lvl="1" indent="-244475">
              <a:lnSpc>
                <a:spcPct val="100000"/>
              </a:lnSpc>
              <a:spcBef>
                <a:spcPts val="565"/>
              </a:spcBef>
              <a:buFont typeface="Times New Roman"/>
              <a:buChar char="•"/>
              <a:tabLst>
                <a:tab pos="2739390" algn="l"/>
                <a:tab pos="2740025" algn="l"/>
              </a:tabLst>
            </a:pPr>
            <a:r>
              <a:rPr sz="1600" b="1" spc="-245" dirty="0">
                <a:latin typeface="Carlito"/>
                <a:cs typeface="Carlito"/>
              </a:rPr>
              <a:t>Who </a:t>
            </a:r>
            <a:r>
              <a:rPr sz="1600" b="1" spc="-120" dirty="0">
                <a:latin typeface="Carlito"/>
                <a:cs typeface="Carlito"/>
              </a:rPr>
              <a:t>is </a:t>
            </a:r>
            <a:r>
              <a:rPr sz="1600" b="1" spc="-190" dirty="0">
                <a:latin typeface="Carlito"/>
                <a:cs typeface="Carlito"/>
              </a:rPr>
              <a:t>C?</a:t>
            </a:r>
            <a:r>
              <a:rPr sz="1600" b="1" spc="-85" dirty="0">
                <a:latin typeface="Carlito"/>
                <a:cs typeface="Carlito"/>
              </a:rPr>
              <a:t> </a:t>
            </a:r>
            <a:r>
              <a:rPr sz="1600" b="1" spc="-720" dirty="0">
                <a:latin typeface="Arial"/>
                <a:cs typeface="Arial"/>
              </a:rPr>
              <a:t>……………………………………</a:t>
            </a:r>
            <a:endParaRPr sz="1600">
              <a:latin typeface="Arial"/>
              <a:cs typeface="Arial"/>
            </a:endParaRPr>
          </a:p>
          <a:p>
            <a:pPr marL="2739390" lvl="1" indent="-244475">
              <a:lnSpc>
                <a:spcPct val="100000"/>
              </a:lnSpc>
              <a:spcBef>
                <a:spcPts val="550"/>
              </a:spcBef>
              <a:buFont typeface="Times New Roman"/>
              <a:buChar char="•"/>
              <a:tabLst>
                <a:tab pos="2739390" algn="l"/>
                <a:tab pos="2740025" algn="l"/>
              </a:tabLst>
            </a:pPr>
            <a:r>
              <a:rPr sz="1600" b="1" spc="-245" dirty="0">
                <a:latin typeface="Carlito"/>
                <a:cs typeface="Carlito"/>
              </a:rPr>
              <a:t>Who  </a:t>
            </a:r>
            <a:r>
              <a:rPr sz="1600" b="1" spc="-120" dirty="0">
                <a:latin typeface="Carlito"/>
                <a:cs typeface="Carlito"/>
              </a:rPr>
              <a:t>is </a:t>
            </a:r>
            <a:r>
              <a:rPr sz="1600" b="1" spc="-210" dirty="0">
                <a:latin typeface="Carlito"/>
                <a:cs typeface="Carlito"/>
              </a:rPr>
              <a:t>O? </a:t>
            </a:r>
            <a:r>
              <a:rPr sz="1600" b="1" spc="-175" dirty="0">
                <a:latin typeface="Carlito"/>
                <a:cs typeface="Carlito"/>
              </a:rPr>
              <a:t> </a:t>
            </a:r>
            <a:r>
              <a:rPr sz="1600" b="1" spc="-675" dirty="0">
                <a:latin typeface="Arial"/>
                <a:cs typeface="Arial"/>
              </a:rPr>
              <a:t>……………………………………</a:t>
            </a:r>
            <a:r>
              <a:rPr sz="1600" b="1" spc="-675" dirty="0">
                <a:latin typeface="Carlito"/>
                <a:cs typeface="Carlito"/>
              </a:rPr>
              <a:t>.</a:t>
            </a:r>
            <a:endParaRPr sz="1600">
              <a:latin typeface="Carlito"/>
              <a:cs typeface="Carlito"/>
            </a:endParaRPr>
          </a:p>
          <a:p>
            <a:pPr marL="2739390" lvl="1" indent="-244475">
              <a:lnSpc>
                <a:spcPct val="100000"/>
              </a:lnSpc>
              <a:spcBef>
                <a:spcPts val="710"/>
              </a:spcBef>
              <a:buFont typeface="Times New Roman"/>
              <a:buChar char="•"/>
              <a:tabLst>
                <a:tab pos="2739390" algn="l"/>
                <a:tab pos="2740025" algn="l"/>
              </a:tabLst>
            </a:pPr>
            <a:r>
              <a:rPr sz="1600" b="1" spc="-245" dirty="0">
                <a:latin typeface="Carlito"/>
                <a:cs typeface="Carlito"/>
              </a:rPr>
              <a:t>Who   </a:t>
            </a:r>
            <a:r>
              <a:rPr sz="1600" b="1" spc="-120" dirty="0">
                <a:latin typeface="Carlito"/>
                <a:cs typeface="Carlito"/>
              </a:rPr>
              <a:t>is </a:t>
            </a:r>
            <a:r>
              <a:rPr sz="1600" b="1" spc="-175" dirty="0">
                <a:latin typeface="Carlito"/>
                <a:cs typeface="Carlito"/>
              </a:rPr>
              <a:t>E?</a:t>
            </a:r>
            <a:r>
              <a:rPr sz="1600" b="1" spc="-110" dirty="0">
                <a:latin typeface="Carlito"/>
                <a:cs typeface="Carlito"/>
              </a:rPr>
              <a:t> </a:t>
            </a:r>
            <a:r>
              <a:rPr sz="1600" b="1" spc="-640" dirty="0">
                <a:latin typeface="Arial"/>
                <a:cs typeface="Arial"/>
              </a:rPr>
              <a:t>……………………………………</a:t>
            </a:r>
            <a:r>
              <a:rPr sz="1600" b="1" spc="-640" dirty="0">
                <a:latin typeface="Carlito"/>
                <a:cs typeface="Carlito"/>
              </a:rPr>
              <a:t>..</a:t>
            </a:r>
            <a:endParaRPr sz="1600">
              <a:latin typeface="Carlito"/>
              <a:cs typeface="Carlito"/>
            </a:endParaRPr>
          </a:p>
          <a:p>
            <a:pPr marL="2739390" lvl="1" indent="-244475">
              <a:lnSpc>
                <a:spcPct val="100000"/>
              </a:lnSpc>
              <a:spcBef>
                <a:spcPts val="240"/>
              </a:spcBef>
              <a:buFont typeface="Times New Roman"/>
              <a:buChar char="•"/>
              <a:tabLst>
                <a:tab pos="2739390" algn="l"/>
                <a:tab pos="2740025" algn="l"/>
              </a:tabLst>
            </a:pPr>
            <a:r>
              <a:rPr sz="1600" b="1" spc="-245" dirty="0">
                <a:latin typeface="Carlito"/>
                <a:cs typeface="Carlito"/>
              </a:rPr>
              <a:t>Who </a:t>
            </a:r>
            <a:r>
              <a:rPr sz="1600" b="1" spc="-120" dirty="0">
                <a:latin typeface="Carlito"/>
                <a:cs typeface="Carlito"/>
              </a:rPr>
              <a:t>is </a:t>
            </a:r>
            <a:r>
              <a:rPr sz="1600" b="1" spc="-170" dirty="0">
                <a:latin typeface="Carlito"/>
                <a:cs typeface="Carlito"/>
              </a:rPr>
              <a:t>F?</a:t>
            </a:r>
            <a:r>
              <a:rPr sz="1600" b="1" spc="-100" dirty="0">
                <a:latin typeface="Carlito"/>
                <a:cs typeface="Carlito"/>
              </a:rPr>
              <a:t> </a:t>
            </a:r>
            <a:r>
              <a:rPr sz="1600" b="1" spc="-680" dirty="0">
                <a:latin typeface="Arial"/>
                <a:cs typeface="Arial"/>
              </a:rPr>
              <a:t>………………………………………</a:t>
            </a:r>
            <a:r>
              <a:rPr sz="1600" b="1" spc="-680" dirty="0">
                <a:latin typeface="Carlito"/>
                <a:cs typeface="Carlito"/>
              </a:rPr>
              <a:t>.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223" y="3266058"/>
            <a:ext cx="1327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25" dirty="0">
                <a:solidFill>
                  <a:srgbClr val="FF0000"/>
                </a:solidFill>
                <a:latin typeface="Carlito"/>
                <a:cs typeface="Carlito"/>
              </a:rPr>
              <a:t>3.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2223" y="6704456"/>
            <a:ext cx="5010150" cy="2472055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41300" marR="439420" indent="-228600">
              <a:lnSpc>
                <a:spcPct val="72100"/>
              </a:lnSpc>
              <a:spcBef>
                <a:spcPts val="570"/>
              </a:spcBef>
            </a:pPr>
            <a:r>
              <a:rPr sz="1400" b="1" spc="-145" dirty="0">
                <a:solidFill>
                  <a:srgbClr val="FF0000"/>
                </a:solidFill>
                <a:latin typeface="Arial"/>
                <a:cs typeface="Arial"/>
              </a:rPr>
              <a:t>4. </a:t>
            </a:r>
            <a:r>
              <a:rPr sz="1400" b="1" spc="-170" dirty="0">
                <a:latin typeface="Carlito"/>
                <a:cs typeface="Carlito"/>
              </a:rPr>
              <a:t>Cet </a:t>
            </a:r>
            <a:r>
              <a:rPr sz="1400" b="1" spc="-165" dirty="0">
                <a:latin typeface="Carlito"/>
                <a:cs typeface="Carlito"/>
              </a:rPr>
              <a:t>animal </a:t>
            </a:r>
            <a:r>
              <a:rPr sz="1400" b="1" spc="-150" dirty="0">
                <a:latin typeface="Carlito"/>
                <a:cs typeface="Carlito"/>
              </a:rPr>
              <a:t>est </a:t>
            </a:r>
            <a:r>
              <a:rPr sz="1400" b="1" spc="-160" dirty="0">
                <a:latin typeface="Carlito"/>
                <a:cs typeface="Carlito"/>
              </a:rPr>
              <a:t>bien </a:t>
            </a:r>
            <a:r>
              <a:rPr sz="1400" b="1" spc="-150" dirty="0">
                <a:latin typeface="Carlito"/>
                <a:cs typeface="Carlito"/>
              </a:rPr>
              <a:t>étrange. </a:t>
            </a:r>
            <a:r>
              <a:rPr sz="1400" b="1" spc="-95" dirty="0">
                <a:latin typeface="Carlito"/>
                <a:cs typeface="Carlito"/>
              </a:rPr>
              <a:t>Il </a:t>
            </a:r>
            <a:r>
              <a:rPr sz="1400" b="1" spc="-160" dirty="0">
                <a:latin typeface="Carlito"/>
                <a:cs typeface="Carlito"/>
              </a:rPr>
              <a:t>se </a:t>
            </a:r>
            <a:r>
              <a:rPr sz="1400" b="1" spc="-185" dirty="0">
                <a:latin typeface="Carlito"/>
                <a:cs typeface="Carlito"/>
              </a:rPr>
              <a:t>compose </a:t>
            </a:r>
            <a:r>
              <a:rPr sz="1400" b="1" spc="-165" dirty="0">
                <a:latin typeface="Carlito"/>
                <a:cs typeface="Carlito"/>
              </a:rPr>
              <a:t>d</a:t>
            </a:r>
            <a:r>
              <a:rPr sz="1400" b="1" spc="-165" dirty="0">
                <a:latin typeface="Arial"/>
                <a:cs typeface="Arial"/>
              </a:rPr>
              <a:t>’</a:t>
            </a:r>
            <a:r>
              <a:rPr sz="1400" b="1" spc="-165" dirty="0">
                <a:latin typeface="Carlito"/>
                <a:cs typeface="Carlito"/>
              </a:rPr>
              <a:t>éléments </a:t>
            </a:r>
            <a:r>
              <a:rPr sz="1400" b="1" spc="-185" dirty="0">
                <a:latin typeface="Carlito"/>
                <a:cs typeface="Carlito"/>
              </a:rPr>
              <a:t>de </a:t>
            </a:r>
            <a:r>
              <a:rPr sz="1400" b="1" spc="-145" dirty="0">
                <a:latin typeface="Carlito"/>
                <a:cs typeface="Carlito"/>
              </a:rPr>
              <a:t>différents </a:t>
            </a:r>
            <a:r>
              <a:rPr sz="1400" b="1" spc="-165" dirty="0">
                <a:latin typeface="Carlito"/>
                <a:cs typeface="Carlito"/>
              </a:rPr>
              <a:t>animaux.  </a:t>
            </a:r>
            <a:r>
              <a:rPr sz="1400" b="1" spc="-155" dirty="0">
                <a:latin typeface="Carlito"/>
                <a:cs typeface="Carlito"/>
              </a:rPr>
              <a:t>Lesquels </a:t>
            </a:r>
            <a:r>
              <a:rPr sz="1400" b="1" spc="-165" dirty="0">
                <a:latin typeface="Carlito"/>
                <a:cs typeface="Carlito"/>
              </a:rPr>
              <a:t>? </a:t>
            </a:r>
            <a:r>
              <a:rPr sz="1400" b="1" spc="-135" dirty="0">
                <a:latin typeface="Carlito"/>
                <a:cs typeface="Carlito"/>
              </a:rPr>
              <a:t>Écris </a:t>
            </a:r>
            <a:r>
              <a:rPr sz="1400" b="1" spc="-145" dirty="0">
                <a:latin typeface="Carlito"/>
                <a:cs typeface="Carlito"/>
              </a:rPr>
              <a:t>leurs </a:t>
            </a:r>
            <a:r>
              <a:rPr sz="1400" b="1" spc="-200" dirty="0">
                <a:latin typeface="Carlito"/>
                <a:cs typeface="Carlito"/>
              </a:rPr>
              <a:t>noms </a:t>
            </a:r>
            <a:r>
              <a:rPr sz="1400" b="1" spc="-190" dirty="0">
                <a:latin typeface="Carlito"/>
                <a:cs typeface="Carlito"/>
              </a:rPr>
              <a:t>en</a:t>
            </a:r>
            <a:r>
              <a:rPr sz="1400" b="1" spc="-210" dirty="0">
                <a:latin typeface="Carlito"/>
                <a:cs typeface="Carlito"/>
              </a:rPr>
              <a:t> </a:t>
            </a:r>
            <a:r>
              <a:rPr sz="1400" b="1" spc="-140" dirty="0">
                <a:latin typeface="Carlito"/>
                <a:cs typeface="Carlito"/>
              </a:rPr>
              <a:t>anglais.</a:t>
            </a:r>
            <a:endParaRPr sz="14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400">
              <a:latin typeface="Carlito"/>
              <a:cs typeface="Carlito"/>
            </a:endParaRPr>
          </a:p>
          <a:p>
            <a:pPr marL="2766695">
              <a:lnSpc>
                <a:spcPct val="100000"/>
              </a:lnSpc>
              <a:spcBef>
                <a:spcPts val="915"/>
              </a:spcBef>
            </a:pPr>
            <a:r>
              <a:rPr sz="1200" b="1" spc="-295" dirty="0">
                <a:latin typeface="Arial"/>
                <a:cs typeface="Arial"/>
              </a:rPr>
              <a:t>…………………………………………………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15"/>
              </a:spcBef>
            </a:pPr>
            <a:r>
              <a:rPr sz="1200" b="1" spc="-295" dirty="0">
                <a:latin typeface="Arial"/>
                <a:cs typeface="Arial"/>
              </a:rPr>
              <a:t>…………………………………………………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15"/>
              </a:spcBef>
            </a:pPr>
            <a:r>
              <a:rPr sz="1200" b="1" spc="-295" dirty="0">
                <a:latin typeface="Arial"/>
                <a:cs typeface="Arial"/>
              </a:rPr>
              <a:t>…………………………………………………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00"/>
              </a:spcBef>
            </a:pPr>
            <a:r>
              <a:rPr sz="1200" b="1" spc="-285" dirty="0">
                <a:latin typeface="Arial"/>
                <a:cs typeface="Arial"/>
              </a:rPr>
              <a:t>………………………………………………….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10"/>
              </a:spcBef>
            </a:pPr>
            <a:r>
              <a:rPr sz="1200" b="1" spc="-285" dirty="0">
                <a:latin typeface="Arial"/>
                <a:cs typeface="Arial"/>
              </a:rPr>
              <a:t>……………………………………………….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10"/>
              </a:spcBef>
            </a:pPr>
            <a:r>
              <a:rPr sz="1200" b="1" spc="-295" dirty="0">
                <a:latin typeface="Arial"/>
                <a:cs typeface="Arial"/>
              </a:rPr>
              <a:t>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2766695">
              <a:lnSpc>
                <a:spcPct val="100000"/>
              </a:lnSpc>
              <a:spcBef>
                <a:spcPts val="615"/>
              </a:spcBef>
            </a:pPr>
            <a:r>
              <a:rPr sz="1200" b="1" spc="-275" dirty="0">
                <a:latin typeface="Arial"/>
                <a:cs typeface="Arial"/>
              </a:rPr>
              <a:t>………………………………………………..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2605" y="837945"/>
            <a:ext cx="2381250" cy="2200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46150" y="3526154"/>
            <a:ext cx="4688931" cy="2860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5663" y="7685813"/>
            <a:ext cx="2081461" cy="20614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294</Words>
  <Application>Microsoft Office PowerPoint</Application>
  <PresentationFormat>Personnalisé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Carlito</vt:lpstr>
      <vt:lpstr>Times New Roman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Bertrand</dc:creator>
  <cp:lastModifiedBy>Thierry Bertrand</cp:lastModifiedBy>
  <cp:revision>1</cp:revision>
  <dcterms:created xsi:type="dcterms:W3CDTF">2020-05-17T13:17:30Z</dcterms:created>
  <dcterms:modified xsi:type="dcterms:W3CDTF">2020-05-17T13:20:10Z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2020-05-17T00:00:00Z</vt:filetime>
  </property>
  <property fmtid="{D5CDD505-2E9C-101B-9397-08002B2CF9AE}" pid="3" name="Creator">
    <vt:lpwstr>Microsoft® Word pour Microsoft 365</vt:lpwstr>
  </property>
  <property fmtid="{D5CDD505-2E9C-101B-9397-08002B2CF9AE}" pid="4" name="LastSaved">
    <vt:filetime>2020-05-17T00:00:00Z</vt:filetime>
  </property>
</Properties>
</file>